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8"/>
  </p:notesMasterIdLst>
  <p:handoutMasterIdLst>
    <p:handoutMasterId r:id="rId19"/>
  </p:handoutMasterIdLst>
  <p:sldIdLst>
    <p:sldId id="288" r:id="rId2"/>
    <p:sldId id="303" r:id="rId3"/>
    <p:sldId id="289" r:id="rId4"/>
    <p:sldId id="290" r:id="rId5"/>
    <p:sldId id="291" r:id="rId6"/>
    <p:sldId id="292" r:id="rId7"/>
    <p:sldId id="301" r:id="rId8"/>
    <p:sldId id="294" r:id="rId9"/>
    <p:sldId id="295" r:id="rId10"/>
    <p:sldId id="296" r:id="rId11"/>
    <p:sldId id="302" r:id="rId12"/>
    <p:sldId id="298" r:id="rId13"/>
    <p:sldId id="304" r:id="rId14"/>
    <p:sldId id="305" r:id="rId15"/>
    <p:sldId id="299" r:id="rId16"/>
    <p:sldId id="300" r:id="rId1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99FFCC"/>
    <a:srgbClr val="660033"/>
    <a:srgbClr val="006600"/>
    <a:srgbClr val="FF0000"/>
    <a:srgbClr val="9999FF"/>
    <a:srgbClr val="00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188" autoAdjust="0"/>
  </p:normalViewPr>
  <p:slideViewPr>
    <p:cSldViewPr>
      <p:cViewPr varScale="1">
        <p:scale>
          <a:sx n="59" d="100"/>
          <a:sy n="59" d="100"/>
        </p:scale>
        <p:origin x="103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72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23907"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23908" name="Rectangle 4"/>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23909" name="Rectangle 5"/>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C4337C7-44B1-4DCD-A71D-E4752E0860F1}" type="slidenum">
              <a:rPr lang="en-US"/>
              <a:pPr>
                <a:defRPr/>
              </a:pPr>
              <a:t>‹#›</a:t>
            </a:fld>
            <a:endParaRPr lang="en-US"/>
          </a:p>
        </p:txBody>
      </p:sp>
    </p:spTree>
    <p:extLst>
      <p:ext uri="{BB962C8B-B14F-4D97-AF65-F5344CB8AC3E}">
        <p14:creationId xmlns:p14="http://schemas.microsoft.com/office/powerpoint/2010/main" val="859605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4819"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4823"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2987325-76DB-4321-A7E4-D34798E80A35}" type="slidenum">
              <a:rPr lang="en-US"/>
              <a:pPr>
                <a:defRPr/>
              </a:pPr>
              <a:t>‹#›</a:t>
            </a:fld>
            <a:endParaRPr lang="en-US"/>
          </a:p>
        </p:txBody>
      </p:sp>
    </p:spTree>
    <p:extLst>
      <p:ext uri="{BB962C8B-B14F-4D97-AF65-F5344CB8AC3E}">
        <p14:creationId xmlns:p14="http://schemas.microsoft.com/office/powerpoint/2010/main" val="266958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F293B0-894E-4514-BD4C-768439580BB9}" type="slidenum">
              <a:rPr lang="en-US" smtClean="0"/>
              <a:pPr/>
              <a:t>1</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28198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987325-76DB-4321-A7E4-D34798E80A35}" type="slidenum">
              <a:rPr lang="en-US" smtClean="0"/>
              <a:pPr>
                <a:defRPr/>
              </a:pPr>
              <a:t>3</a:t>
            </a:fld>
            <a:endParaRPr lang="en-US"/>
          </a:p>
        </p:txBody>
      </p:sp>
    </p:spTree>
    <p:extLst>
      <p:ext uri="{BB962C8B-B14F-4D97-AF65-F5344CB8AC3E}">
        <p14:creationId xmlns:p14="http://schemas.microsoft.com/office/powerpoint/2010/main" val="59029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987325-76DB-4321-A7E4-D34798E80A35}" type="slidenum">
              <a:rPr lang="en-US" smtClean="0"/>
              <a:pPr>
                <a:defRPr/>
              </a:pPr>
              <a:t>11</a:t>
            </a:fld>
            <a:endParaRPr lang="en-US"/>
          </a:p>
        </p:txBody>
      </p:sp>
    </p:spTree>
    <p:extLst>
      <p:ext uri="{BB962C8B-B14F-4D97-AF65-F5344CB8AC3E}">
        <p14:creationId xmlns:p14="http://schemas.microsoft.com/office/powerpoint/2010/main" val="357380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grpSp>
      <p:sp>
        <p:nvSpPr>
          <p:cNvPr id="22837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22837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C6E70D31-6718-4EFF-94E8-AE3A0A196BEC}" type="slidenum">
              <a:rPr lang="en-US"/>
              <a:pPr>
                <a:defRPr/>
              </a:pPr>
              <a:t>‹#›</a:t>
            </a:fld>
            <a:endParaRPr lang="en-US"/>
          </a:p>
        </p:txBody>
      </p:sp>
    </p:spTree>
    <p:extLst>
      <p:ext uri="{BB962C8B-B14F-4D97-AF65-F5344CB8AC3E}">
        <p14:creationId xmlns:p14="http://schemas.microsoft.com/office/powerpoint/2010/main" val="349593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6645249-29D1-49D2-94D2-56A2284E7246}"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2949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9250097-BF5C-4D84-8C0E-D2C9C424290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9733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9441D9-7EDE-4598-AC88-0225938EA786}"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9938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909727B-0B40-42AB-9D4D-7B1BB516CC9D}"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1633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7EF24E6-37D4-4C29-BB22-B5E45DE5A3D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309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4642FEC8-11D5-43FD-91B1-4F4B9CF5EF85}"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118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F1AD6E1-3183-4342-A4DD-37FB478A0163}"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3743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0C86AF3-A599-4419-AFCF-4FE7A67B3D4B}"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1713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B668D27-AEB7-4572-8816-02EC4DCAE9B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0048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D6DF7E4-9055-4BE9-B3EE-8980DF7C68E0}"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9478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22733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31E9A560-6E88-412A-9AE3-7CBB4404A8B3}"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734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60"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381000" y="4648200"/>
            <a:ext cx="952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sz="2800">
              <a:solidFill>
                <a:srgbClr val="9933FF"/>
              </a:solidFill>
              <a:latin typeface="Calibri" pitchFamily="34" charset="0"/>
            </a:endParaRPr>
          </a:p>
        </p:txBody>
      </p:sp>
      <p:sp>
        <p:nvSpPr>
          <p:cNvPr id="3075" name="Rectangle 8"/>
          <p:cNvSpPr>
            <a:spLocks noChangeArrowheads="1"/>
          </p:cNvSpPr>
          <p:nvPr/>
        </p:nvSpPr>
        <p:spPr bwMode="auto">
          <a:xfrm>
            <a:off x="914400" y="609600"/>
            <a:ext cx="73914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600" b="1" dirty="0">
                <a:solidFill>
                  <a:srgbClr val="000066"/>
                </a:solidFill>
                <a:latin typeface="Calibri" pitchFamily="34" charset="0"/>
              </a:rPr>
              <a:t>Controlling the optical properties of</a:t>
            </a:r>
          </a:p>
          <a:p>
            <a:pPr algn="ctr"/>
            <a:r>
              <a:rPr lang="en-US" sz="3600" b="1" dirty="0">
                <a:solidFill>
                  <a:srgbClr val="000066"/>
                </a:solidFill>
                <a:latin typeface="Calibri" pitchFamily="34" charset="0"/>
              </a:rPr>
              <a:t>composite multilayered photonic</a:t>
            </a:r>
          </a:p>
          <a:p>
            <a:pPr algn="ctr"/>
            <a:r>
              <a:rPr lang="en-US" sz="3600" b="1" dirty="0">
                <a:solidFill>
                  <a:srgbClr val="000066"/>
                </a:solidFill>
                <a:latin typeface="Calibri" pitchFamily="34" charset="0"/>
              </a:rPr>
              <a:t>Structures: effect of superposition</a:t>
            </a:r>
          </a:p>
          <a:p>
            <a:pPr algn="ctr"/>
            <a:endParaRPr lang="en-US" sz="3200" dirty="0">
              <a:solidFill>
                <a:srgbClr val="000066"/>
              </a:solidFill>
              <a:latin typeface="Calibri" pitchFamily="34" charset="0"/>
            </a:endParaRPr>
          </a:p>
          <a:p>
            <a:pPr algn="ctr"/>
            <a:r>
              <a:rPr lang="en-US" sz="3200" dirty="0">
                <a:solidFill>
                  <a:srgbClr val="000066"/>
                </a:solidFill>
                <a:latin typeface="Calibri" pitchFamily="34" charset="0"/>
              </a:rPr>
              <a:t>By</a:t>
            </a:r>
          </a:p>
          <a:p>
            <a:pPr algn="ctr"/>
            <a:r>
              <a:rPr lang="en-US" sz="3200" b="1" dirty="0" err="1">
                <a:solidFill>
                  <a:srgbClr val="660033"/>
                </a:solidFill>
                <a:latin typeface="Calibri" pitchFamily="34" charset="0"/>
              </a:rPr>
              <a:t>Anupam</a:t>
            </a:r>
            <a:r>
              <a:rPr lang="en-US" sz="3200" b="1" dirty="0">
                <a:solidFill>
                  <a:srgbClr val="660033"/>
                </a:solidFill>
                <a:latin typeface="Calibri" pitchFamily="34" charset="0"/>
              </a:rPr>
              <a:t> Mukherjee</a:t>
            </a:r>
          </a:p>
          <a:p>
            <a:pPr algn="ctr">
              <a:spcBef>
                <a:spcPct val="50000"/>
              </a:spcBef>
            </a:pPr>
            <a:endParaRPr lang="en-US" sz="3200" dirty="0">
              <a:latin typeface="Calibri" pitchFamily="34" charset="0"/>
            </a:endParaRPr>
          </a:p>
        </p:txBody>
      </p:sp>
      <p:sp>
        <p:nvSpPr>
          <p:cNvPr id="3076" name="TextBox 1"/>
          <p:cNvSpPr txBox="1">
            <a:spLocks noChangeArrowheads="1"/>
          </p:cNvSpPr>
          <p:nvPr/>
        </p:nvSpPr>
        <p:spPr bwMode="auto">
          <a:xfrm>
            <a:off x="266700" y="5113338"/>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dirty="0"/>
              <a:t>Collaborated with: </a:t>
            </a:r>
            <a:endParaRPr lang="en-US" sz="1600" dirty="0" smtClean="0"/>
          </a:p>
          <a:p>
            <a:pPr algn="ctr"/>
            <a:r>
              <a:rPr lang="en-US" sz="1600" dirty="0" smtClean="0"/>
              <a:t>A</a:t>
            </a:r>
            <a:r>
              <a:rPr lang="en-US" sz="1600" dirty="0"/>
              <a:t>. David Ariza-Flores</a:t>
            </a:r>
            <a:r>
              <a:rPr lang="en-US" sz="1600" baseline="30000" dirty="0"/>
              <a:t>1</a:t>
            </a:r>
            <a:r>
              <a:rPr lang="en-US" sz="1600" dirty="0"/>
              <a:t> R. </a:t>
            </a:r>
            <a:r>
              <a:rPr lang="en-US" sz="1600" dirty="0" err="1"/>
              <a:t>Fabiola</a:t>
            </a:r>
            <a:r>
              <a:rPr lang="en-US" sz="1600" dirty="0"/>
              <a:t> Balderas-Valadez</a:t>
            </a:r>
            <a:r>
              <a:rPr lang="en-US" sz="1600" baseline="30000" dirty="0"/>
              <a:t>2</a:t>
            </a:r>
            <a:r>
              <a:rPr lang="en-US" sz="1600" dirty="0"/>
              <a:t> and </a:t>
            </a:r>
            <a:r>
              <a:rPr lang="en-US" sz="1600" dirty="0" err="1"/>
              <a:t>Vivechana</a:t>
            </a:r>
            <a:r>
              <a:rPr lang="en-US" sz="1600" dirty="0"/>
              <a:t> Agarwal</a:t>
            </a:r>
            <a:r>
              <a:rPr lang="en-US" sz="1600" baseline="30000" dirty="0"/>
              <a:t>2</a:t>
            </a:r>
            <a:r>
              <a:rPr lang="en-US" sz="1600" dirty="0"/>
              <a:t>,</a:t>
            </a:r>
          </a:p>
        </p:txBody>
      </p:sp>
      <p:cxnSp>
        <p:nvCxnSpPr>
          <p:cNvPr id="3077" name="Straight Connector 5"/>
          <p:cNvCxnSpPr>
            <a:cxnSpLocks noChangeShapeType="1"/>
          </p:cNvCxnSpPr>
          <p:nvPr/>
        </p:nvCxnSpPr>
        <p:spPr bwMode="auto">
          <a:xfrm>
            <a:off x="266700" y="5867400"/>
            <a:ext cx="8229600"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8" name="TextBox 6"/>
          <p:cNvSpPr txBox="1">
            <a:spLocks noChangeArrowheads="1"/>
          </p:cNvSpPr>
          <p:nvPr/>
        </p:nvSpPr>
        <p:spPr bwMode="auto">
          <a:xfrm>
            <a:off x="533400" y="5943600"/>
            <a:ext cx="7962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200" baseline="30000" dirty="0"/>
              <a:t>1</a:t>
            </a:r>
            <a:r>
              <a:rPr lang="en-US" sz="1200" dirty="0"/>
              <a:t>CIICAp, UAEM, Av. Universidad 1001 Col. </a:t>
            </a:r>
            <a:r>
              <a:rPr lang="en-US" sz="1200" dirty="0" err="1"/>
              <a:t>Chamilpa</a:t>
            </a:r>
            <a:r>
              <a:rPr lang="en-US" sz="1200" dirty="0"/>
              <a:t>, Cuernavaca, Morelos 62210, </a:t>
            </a:r>
            <a:r>
              <a:rPr lang="en-US" sz="1200" dirty="0" smtClean="0"/>
              <a:t>Mexico</a:t>
            </a:r>
            <a:r>
              <a:rPr lang="en-US" sz="1200" baseline="30000" dirty="0" smtClean="0"/>
              <a:t>2</a:t>
            </a:r>
            <a:r>
              <a:rPr lang="en-US" sz="1200" dirty="0"/>
              <a:t> </a:t>
            </a:r>
            <a:r>
              <a:rPr lang="en-US" sz="1200" dirty="0" smtClean="0"/>
              <a:t>Department </a:t>
            </a:r>
            <a:r>
              <a:rPr lang="en-US" sz="1200" dirty="0"/>
              <a:t>of Physics, </a:t>
            </a:r>
            <a:r>
              <a:rPr lang="en-US" sz="1200" dirty="0" err="1"/>
              <a:t>Facultad</a:t>
            </a:r>
            <a:r>
              <a:rPr lang="en-US" sz="1200" dirty="0"/>
              <a:t> de </a:t>
            </a:r>
            <a:r>
              <a:rPr lang="en-US" sz="1200" dirty="0" err="1"/>
              <a:t>Ciencias</a:t>
            </a:r>
            <a:r>
              <a:rPr lang="en-US" sz="1200" dirty="0"/>
              <a:t>, UAEM, Av. Universidad 1001 Col. </a:t>
            </a:r>
            <a:r>
              <a:rPr lang="en-US" sz="1200" dirty="0" err="1"/>
              <a:t>Chamilpa</a:t>
            </a:r>
            <a:r>
              <a:rPr lang="en-US" sz="1200" dirty="0"/>
              <a:t>, Cuernavaca, Morelos 62210, Mexico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p:cNvSpPr txBox="1">
            <a:spLocks noChangeArrowheads="1"/>
          </p:cNvSpPr>
          <p:nvPr/>
        </p:nvSpPr>
        <p:spPr bwMode="auto">
          <a:xfrm>
            <a:off x="228600" y="914400"/>
            <a:ext cx="5241925" cy="5478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lgn="just">
              <a:spcBef>
                <a:spcPts val="600"/>
              </a:spcBef>
              <a:buClr>
                <a:schemeClr val="bg2"/>
              </a:buClr>
              <a:buSzPct val="75000"/>
              <a:buFont typeface="Wingdings" pitchFamily="2" charset="2"/>
              <a:buChar char="n"/>
              <a:defRPr sz="1600">
                <a:latin typeface="+mn-lt"/>
              </a:defRPr>
            </a:lvl1pPr>
            <a:lvl2pPr marL="742950" indent="-285750">
              <a:spcBef>
                <a:spcPct val="20000"/>
              </a:spcBef>
              <a:buClr>
                <a:schemeClr val="accent2"/>
              </a:buClr>
              <a:buSzPct val="80000"/>
              <a:buFont typeface="Wingdings" pitchFamily="2" charset="2"/>
              <a:buChar char="¨"/>
              <a:defRPr sz="2800">
                <a:latin typeface="+mn-lt"/>
              </a:defRPr>
            </a:lvl2pPr>
            <a:lvl3pPr marL="1143000" indent="-228600">
              <a:spcBef>
                <a:spcPct val="20000"/>
              </a:spcBef>
              <a:buClr>
                <a:schemeClr val="bg2"/>
              </a:buClr>
              <a:buSzPct val="65000"/>
              <a:buFont typeface="Wingdings" pitchFamily="2" charset="2"/>
              <a:buChar char="n"/>
              <a:defRPr sz="2400">
                <a:latin typeface="+mn-lt"/>
              </a:defRPr>
            </a:lvl3pPr>
            <a:lvl4pPr marL="1600200" indent="-228600">
              <a:spcBef>
                <a:spcPct val="20000"/>
              </a:spcBef>
              <a:buClr>
                <a:schemeClr val="accent2"/>
              </a:buClr>
              <a:buSzPct val="70000"/>
              <a:buFont typeface="Wingdings" pitchFamily="2" charset="2"/>
              <a:buChar char="¨"/>
              <a:defRPr sz="2000">
                <a:latin typeface="+mn-lt"/>
              </a:defRPr>
            </a:lvl4pPr>
            <a:lvl5pPr marL="2057400" indent="-228600">
              <a:spcBef>
                <a:spcPct val="20000"/>
              </a:spcBef>
              <a:buClr>
                <a:schemeClr val="bg2"/>
              </a:buClr>
              <a:buFont typeface="Wingdings" pitchFamily="2" charset="2"/>
              <a:buChar char="§"/>
              <a:defRPr sz="2000">
                <a:latin typeface="+mn-lt"/>
              </a:defRPr>
            </a:lvl5pPr>
            <a:lvl6pPr marL="2514600" indent="-228600" fontAlgn="base">
              <a:spcBef>
                <a:spcPct val="20000"/>
              </a:spcBef>
              <a:spcAft>
                <a:spcPct val="0"/>
              </a:spcAft>
              <a:buClr>
                <a:schemeClr val="bg2"/>
              </a:buClr>
              <a:buFont typeface="Wingdings" pitchFamily="2" charset="2"/>
              <a:buChar char="§"/>
              <a:defRPr sz="2000">
                <a:latin typeface="+mn-lt"/>
              </a:defRPr>
            </a:lvl6pPr>
            <a:lvl7pPr marL="2971800" indent="-228600" fontAlgn="base">
              <a:spcBef>
                <a:spcPct val="20000"/>
              </a:spcBef>
              <a:spcAft>
                <a:spcPct val="0"/>
              </a:spcAft>
              <a:buClr>
                <a:schemeClr val="bg2"/>
              </a:buClr>
              <a:buFont typeface="Wingdings" pitchFamily="2" charset="2"/>
              <a:buChar char="§"/>
              <a:defRPr sz="2000">
                <a:latin typeface="+mn-lt"/>
              </a:defRPr>
            </a:lvl7pPr>
            <a:lvl8pPr marL="3429000" indent="-228600" fontAlgn="base">
              <a:spcBef>
                <a:spcPct val="20000"/>
              </a:spcBef>
              <a:spcAft>
                <a:spcPct val="0"/>
              </a:spcAft>
              <a:buClr>
                <a:schemeClr val="bg2"/>
              </a:buClr>
              <a:buFont typeface="Wingdings" pitchFamily="2" charset="2"/>
              <a:buChar char="§"/>
              <a:defRPr sz="2000">
                <a:latin typeface="+mn-lt"/>
              </a:defRPr>
            </a:lvl8pPr>
            <a:lvl9pPr marL="3886200" indent="-228600" fontAlgn="base">
              <a:spcBef>
                <a:spcPct val="20000"/>
              </a:spcBef>
              <a:spcAft>
                <a:spcPct val="0"/>
              </a:spcAft>
              <a:buClr>
                <a:schemeClr val="bg2"/>
              </a:buClr>
              <a:buFont typeface="Wingdings" pitchFamily="2" charset="2"/>
              <a:buChar char="§"/>
              <a:defRPr sz="2000">
                <a:latin typeface="+mn-lt"/>
              </a:defRPr>
            </a:lvl9pPr>
          </a:lstStyle>
          <a:p>
            <a:r>
              <a:rPr lang="en-US" dirty="0"/>
              <a:t>Contour Plot: The reflectivity response (R) is shown as a contour plot with the percentage shift and wavelength (λ).</a:t>
            </a:r>
          </a:p>
          <a:p>
            <a:r>
              <a:rPr lang="en-US" dirty="0"/>
              <a:t>Periodic appearance of resonant modes are  revealed.</a:t>
            </a:r>
          </a:p>
          <a:p>
            <a:r>
              <a:rPr lang="en-US" dirty="0"/>
              <a:t>For higher value of shift (&gt; 45), the position and the depth of the resonant mode is found to change significantly.</a:t>
            </a:r>
          </a:p>
          <a:p>
            <a:r>
              <a:rPr lang="en-US" dirty="0"/>
              <a:t>Between the two resonant modes, an enhanced PBG with variable width can be observed.</a:t>
            </a:r>
          </a:p>
          <a:p>
            <a:r>
              <a:rPr lang="en-US" dirty="0"/>
              <a:t>Figure (b), PBG as a function of percentage shift is found to reveal the existence of an optimum value of shift to obtain the maximum PBG.</a:t>
            </a:r>
          </a:p>
          <a:p>
            <a:r>
              <a:rPr lang="en-US" dirty="0"/>
              <a:t>The </a:t>
            </a:r>
            <a:r>
              <a:rPr lang="en-US" dirty="0" smtClean="0"/>
              <a:t>micro-cavity </a:t>
            </a:r>
            <a:r>
              <a:rPr lang="en-US" dirty="0"/>
              <a:t>modes shown in the contour plot are equidistant </a:t>
            </a:r>
          </a:p>
          <a:p>
            <a:r>
              <a:rPr lang="en-US" dirty="0"/>
              <a:t>Periodicity of the superposed mirrors in phase/</a:t>
            </a:r>
            <a:r>
              <a:rPr lang="en-US" dirty="0" err="1"/>
              <a:t>dephase</a:t>
            </a:r>
            <a:r>
              <a:rPr lang="en-US" dirty="0"/>
              <a:t> results in the enhancement/cancellation of the amplitude, generating a </a:t>
            </a:r>
            <a:r>
              <a:rPr lang="en-US" dirty="0" smtClean="0"/>
              <a:t>Bragg/micro-cavity like </a:t>
            </a:r>
            <a:r>
              <a:rPr lang="en-US" dirty="0"/>
              <a:t>photonic structure.</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888" y="1069975"/>
            <a:ext cx="3246437"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4"/>
              <p:cNvSpPr txBox="1">
                <a:spLocks noChangeArrowheads="1"/>
              </p:cNvSpPr>
              <p:nvPr/>
            </p:nvSpPr>
            <p:spPr bwMode="auto">
              <a:xfrm>
                <a:off x="228600" y="1074777"/>
                <a:ext cx="5029200" cy="5478423"/>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lgn="just">
                  <a:spcBef>
                    <a:spcPts val="600"/>
                  </a:spcBef>
                  <a:buClr>
                    <a:schemeClr val="bg2"/>
                  </a:buClr>
                  <a:buSzPct val="75000"/>
                  <a:buFont typeface="Wingdings" pitchFamily="2" charset="2"/>
                  <a:buChar char="n"/>
                  <a:defRPr sz="1600">
                    <a:latin typeface="+mn-lt"/>
                  </a:defRPr>
                </a:lvl1pPr>
                <a:lvl2pPr marL="742950" indent="-285750">
                  <a:spcBef>
                    <a:spcPct val="20000"/>
                  </a:spcBef>
                  <a:buClr>
                    <a:schemeClr val="accent2"/>
                  </a:buClr>
                  <a:buSzPct val="80000"/>
                  <a:buFont typeface="Wingdings" pitchFamily="2" charset="2"/>
                  <a:buChar char="¨"/>
                  <a:defRPr sz="2800">
                    <a:latin typeface="+mn-lt"/>
                  </a:defRPr>
                </a:lvl2pPr>
                <a:lvl3pPr marL="1143000" indent="-228600">
                  <a:spcBef>
                    <a:spcPct val="20000"/>
                  </a:spcBef>
                  <a:buClr>
                    <a:schemeClr val="bg2"/>
                  </a:buClr>
                  <a:buSzPct val="65000"/>
                  <a:buFont typeface="Wingdings" pitchFamily="2" charset="2"/>
                  <a:buChar char="n"/>
                  <a:defRPr sz="2400">
                    <a:latin typeface="+mn-lt"/>
                  </a:defRPr>
                </a:lvl3pPr>
                <a:lvl4pPr marL="1600200" indent="-228600">
                  <a:spcBef>
                    <a:spcPct val="20000"/>
                  </a:spcBef>
                  <a:buClr>
                    <a:schemeClr val="accent2"/>
                  </a:buClr>
                  <a:buSzPct val="70000"/>
                  <a:buFont typeface="Wingdings" pitchFamily="2" charset="2"/>
                  <a:buChar char="¨"/>
                  <a:defRPr sz="2000">
                    <a:latin typeface="+mn-lt"/>
                  </a:defRPr>
                </a:lvl4pPr>
                <a:lvl5pPr marL="2057400" indent="-228600">
                  <a:spcBef>
                    <a:spcPct val="20000"/>
                  </a:spcBef>
                  <a:buClr>
                    <a:schemeClr val="bg2"/>
                  </a:buClr>
                  <a:buFont typeface="Wingdings" pitchFamily="2" charset="2"/>
                  <a:buChar char="§"/>
                  <a:defRPr sz="2000">
                    <a:latin typeface="+mn-lt"/>
                  </a:defRPr>
                </a:lvl5pPr>
                <a:lvl6pPr marL="2514600" indent="-228600" fontAlgn="base">
                  <a:spcBef>
                    <a:spcPct val="20000"/>
                  </a:spcBef>
                  <a:spcAft>
                    <a:spcPct val="0"/>
                  </a:spcAft>
                  <a:buClr>
                    <a:schemeClr val="bg2"/>
                  </a:buClr>
                  <a:buFont typeface="Wingdings" pitchFamily="2" charset="2"/>
                  <a:buChar char="§"/>
                  <a:defRPr sz="2000">
                    <a:latin typeface="+mn-lt"/>
                  </a:defRPr>
                </a:lvl6pPr>
                <a:lvl7pPr marL="2971800" indent="-228600" fontAlgn="base">
                  <a:spcBef>
                    <a:spcPct val="20000"/>
                  </a:spcBef>
                  <a:spcAft>
                    <a:spcPct val="0"/>
                  </a:spcAft>
                  <a:buClr>
                    <a:schemeClr val="bg2"/>
                  </a:buClr>
                  <a:buFont typeface="Wingdings" pitchFamily="2" charset="2"/>
                  <a:buChar char="§"/>
                  <a:defRPr sz="2000">
                    <a:latin typeface="+mn-lt"/>
                  </a:defRPr>
                </a:lvl7pPr>
                <a:lvl8pPr marL="3429000" indent="-228600" fontAlgn="base">
                  <a:spcBef>
                    <a:spcPct val="20000"/>
                  </a:spcBef>
                  <a:spcAft>
                    <a:spcPct val="0"/>
                  </a:spcAft>
                  <a:buClr>
                    <a:schemeClr val="bg2"/>
                  </a:buClr>
                  <a:buFont typeface="Wingdings" pitchFamily="2" charset="2"/>
                  <a:buChar char="§"/>
                  <a:defRPr sz="2000">
                    <a:latin typeface="+mn-lt"/>
                  </a:defRPr>
                </a:lvl8pPr>
                <a:lvl9pPr marL="3886200" indent="-228600" fontAlgn="base">
                  <a:spcBef>
                    <a:spcPct val="20000"/>
                  </a:spcBef>
                  <a:spcAft>
                    <a:spcPct val="0"/>
                  </a:spcAft>
                  <a:buClr>
                    <a:schemeClr val="bg2"/>
                  </a:buClr>
                  <a:buFont typeface="Wingdings" pitchFamily="2" charset="2"/>
                  <a:buChar char="§"/>
                  <a:defRPr sz="2000">
                    <a:latin typeface="+mn-lt"/>
                  </a:defRPr>
                </a:lvl9pPr>
              </a:lstStyle>
              <a:p>
                <a:r>
                  <a:rPr lang="en-US" dirty="0" smtClean="0"/>
                  <a:t>Two overlapping Bragg mirrors </a:t>
                </a:r>
                <a14:m>
                  <m:oMath xmlns:m="http://schemas.openxmlformats.org/officeDocument/2006/math">
                    <m:r>
                      <a:rPr lang="en-US" b="0" i="0"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𝜆</m:t>
                        </m:r>
                      </m:e>
                      <m:sub>
                        <m:r>
                          <a:rPr lang="en-US" b="0" i="1" smtClean="0">
                            <a:latin typeface="Cambria Math"/>
                          </a:rPr>
                          <m:t>1</m:t>
                        </m:r>
                      </m:sub>
                    </m:sSub>
                    <m:r>
                      <a:rPr lang="en-US" b="0" i="1" smtClean="0">
                        <a:latin typeface="Cambria Math"/>
                      </a:rPr>
                      <m:t>=1.5 </m:t>
                    </m:r>
                    <m:r>
                      <a:rPr lang="en-US" b="0" i="1" smtClean="0">
                        <a:latin typeface="Cambria Math"/>
                        <a:ea typeface="Cambria Math"/>
                      </a:rPr>
                      <m:t>𝜇</m:t>
                    </m:r>
                    <m:r>
                      <a:rPr lang="en-US" b="0" i="1" smtClean="0">
                        <a:latin typeface="Cambria Math"/>
                        <a:ea typeface="Cambria Math"/>
                      </a:rPr>
                      <m:t>𝑚</m:t>
                    </m:r>
                    <m:r>
                      <a:rPr lang="en-US" b="0" i="1" smtClean="0">
                        <a:latin typeface="Cambria Math"/>
                        <a:ea typeface="Cambria Math"/>
                      </a:rPr>
                      <m:t> </m:t>
                    </m:r>
                    <m:r>
                      <a:rPr lang="en-US" b="0" i="1" smtClean="0">
                        <a:latin typeface="Cambria Math"/>
                        <a:ea typeface="Cambria Math"/>
                      </a:rPr>
                      <m:t>𝑎𝑛𝑑</m:t>
                    </m:r>
                    <m:r>
                      <a:rPr lang="en-US" b="0" i="1" smtClean="0">
                        <a:latin typeface="Cambria Math"/>
                        <a:ea typeface="Cambria Math"/>
                      </a:rPr>
                      <m:t> </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𝜆</m:t>
                        </m:r>
                      </m:e>
                      <m:sub>
                        <m:r>
                          <a:rPr lang="en-US" b="0" i="1" smtClean="0">
                            <a:latin typeface="Cambria Math"/>
                            <a:ea typeface="Cambria Math"/>
                          </a:rPr>
                          <m:t>2</m:t>
                        </m:r>
                      </m:sub>
                    </m:sSub>
                    <m:r>
                      <a:rPr lang="en-US" b="0" i="1" smtClean="0">
                        <a:latin typeface="Cambria Math"/>
                        <a:ea typeface="Cambria Math"/>
                      </a:rPr>
                      <m:t>=1.36 </m:t>
                    </m:r>
                    <m:r>
                      <a:rPr lang="en-US" b="0" i="1" smtClean="0">
                        <a:latin typeface="Cambria Math"/>
                        <a:ea typeface="Cambria Math"/>
                      </a:rPr>
                      <m:t>𝜇</m:t>
                    </m:r>
                    <m:r>
                      <a:rPr lang="en-US" b="0" i="1" smtClean="0">
                        <a:latin typeface="Cambria Math"/>
                        <a:ea typeface="Cambria Math"/>
                      </a:rPr>
                      <m:t>)</m:t>
                    </m:r>
                  </m:oMath>
                </a14:m>
                <a:r>
                  <a:rPr lang="en-US" dirty="0" smtClean="0"/>
                  <a:t>under SP addition. </a:t>
                </a:r>
              </a:p>
              <a:p>
                <a:r>
                  <a:rPr lang="en-US" dirty="0" smtClean="0"/>
                  <a:t>The composite structure obtained with (a) 0%, (b) 0.5% (37 nm of optical thickness), (c) 3.3% (247 nm of optical thickness) and (d) 9.5% (712 nm of optical thickness). </a:t>
                </a:r>
              </a:p>
              <a:p>
                <a:r>
                  <a:rPr lang="en-US" dirty="0" smtClean="0"/>
                  <a:t>Maximum/minimum refractive index 2.05/1.09.</a:t>
                </a:r>
              </a:p>
              <a:p>
                <a:r>
                  <a:rPr lang="en-US" dirty="0" smtClean="0"/>
                  <a:t>Significant difference in quality factor of the cavities found. </a:t>
                </a:r>
              </a:p>
              <a:p>
                <a:r>
                  <a:rPr lang="en-US" dirty="0" smtClean="0"/>
                  <a:t>In Fig (a), the experimental micro-cavity mode found to be </a:t>
                </a:r>
                <a:r>
                  <a:rPr lang="en-US" dirty="0" err="1" smtClean="0"/>
                  <a:t>upto</a:t>
                </a:r>
                <a:r>
                  <a:rPr lang="en-US" dirty="0" smtClean="0"/>
                  <a:t> 40% but simulated data shows the complete confinement. </a:t>
                </a:r>
              </a:p>
              <a:p>
                <a:r>
                  <a:rPr lang="en-US" dirty="0" smtClean="0"/>
                  <a:t>Q factor estimated to be 147/386(</a:t>
                </a:r>
                <a:r>
                  <a:rPr lang="en-US" dirty="0" err="1" smtClean="0"/>
                  <a:t>th</a:t>
                </a:r>
                <a:r>
                  <a:rPr lang="en-US" dirty="0" smtClean="0"/>
                  <a:t>). </a:t>
                </a:r>
              </a:p>
              <a:p>
                <a:r>
                  <a:rPr lang="en-US" dirty="0" smtClean="0"/>
                  <a:t>In Fig (d), Q factor 149/374(</a:t>
                </a:r>
                <a:r>
                  <a:rPr lang="en-US" dirty="0" err="1" smtClean="0"/>
                  <a:t>th</a:t>
                </a:r>
                <a:r>
                  <a:rPr lang="en-US" dirty="0" smtClean="0"/>
                  <a:t>). </a:t>
                </a:r>
              </a:p>
              <a:p>
                <a:endParaRPr lang="en-US" dirty="0" smtClean="0"/>
              </a:p>
              <a:p>
                <a:r>
                  <a:rPr lang="en-US" dirty="0" smtClean="0"/>
                  <a:t>Three samples have been prepared. SP MC (9.5% shift) is compared with 2 HW MC. All the micro-cavities are designed for </a:t>
                </a:r>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𝜆</m:t>
                        </m:r>
                      </m:e>
                      <m:sub>
                        <m:r>
                          <a:rPr lang="en-US" b="0" i="1" smtClean="0">
                            <a:latin typeface="Cambria Math"/>
                            <a:ea typeface="Cambria Math"/>
                          </a:rPr>
                          <m:t>0</m:t>
                        </m:r>
                      </m:sub>
                    </m:sSub>
                    <m:r>
                      <a:rPr lang="en-US" i="1">
                        <a:latin typeface="Cambria Math"/>
                        <a:ea typeface="Cambria Math"/>
                      </a:rPr>
                      <m:t>=1.</m:t>
                    </m:r>
                    <m:r>
                      <a:rPr lang="en-US" b="0" i="1" smtClean="0">
                        <a:latin typeface="Cambria Math"/>
                        <a:ea typeface="Cambria Math"/>
                      </a:rPr>
                      <m:t>47</m:t>
                    </m:r>
                    <m:r>
                      <a:rPr lang="en-US" i="1">
                        <a:latin typeface="Cambria Math"/>
                        <a:ea typeface="Cambria Math"/>
                      </a:rPr>
                      <m:t> </m:t>
                    </m:r>
                    <m:r>
                      <a:rPr lang="en-US" i="1">
                        <a:latin typeface="Cambria Math"/>
                        <a:ea typeface="Cambria Math"/>
                      </a:rPr>
                      <m:t>𝜇</m:t>
                    </m:r>
                    <m:r>
                      <a:rPr lang="en-US" i="1">
                        <a:latin typeface="Cambria Math"/>
                        <a:ea typeface="Cambria Math"/>
                      </a:rPr>
                      <m:t>𝑚</m:t>
                    </m:r>
                    <m:r>
                      <a:rPr lang="en-US" b="0" i="0" smtClean="0">
                        <a:latin typeface="Cambria Math"/>
                        <a:ea typeface="Cambria Math"/>
                      </a:rPr>
                      <m:t>.</m:t>
                    </m:r>
                  </m:oMath>
                </a14:m>
                <a:r>
                  <a:rPr lang="en-US" dirty="0" smtClean="0"/>
                  <a:t> Q(86) MC developed cracks in the PS sample because of wide </a:t>
                </a:r>
                <a14:m>
                  <m:oMath xmlns:m="http://schemas.openxmlformats.org/officeDocument/2006/math">
                    <m:r>
                      <m:rPr>
                        <m:sty m:val="p"/>
                      </m:rPr>
                      <a:rPr lang="el-GR" i="1" smtClean="0">
                        <a:latin typeface="Cambria Math"/>
                        <a:ea typeface="Cambria Math"/>
                      </a:rPr>
                      <m:t>Δ</m:t>
                    </m:r>
                    <m:r>
                      <a:rPr lang="en-US" b="0" i="1" smtClean="0">
                        <a:latin typeface="Cambria Math"/>
                        <a:ea typeface="Cambria Math"/>
                      </a:rPr>
                      <m:t>𝑛</m:t>
                    </m:r>
                    <m:r>
                      <a:rPr lang="en-US" b="0" i="1" smtClean="0">
                        <a:latin typeface="Cambria Math"/>
                        <a:ea typeface="Cambria Math"/>
                      </a:rPr>
                      <m:t>.</m:t>
                    </m:r>
                  </m:oMath>
                </a14:m>
                <a:endParaRPr lang="en-US" dirty="0" smtClean="0"/>
              </a:p>
              <a:p>
                <a:endParaRPr lang="en-US" dirty="0"/>
              </a:p>
              <a:p>
                <a:endParaRPr lang="en-US" dirty="0" smtClean="0"/>
              </a:p>
              <a:p>
                <a:endParaRPr lang="en-US" dirty="0" smtClean="0"/>
              </a:p>
            </p:txBody>
          </p:sp>
        </mc:Choice>
        <mc:Fallback xmlns="">
          <p:sp>
            <p:nvSpPr>
              <p:cNvPr id="8" name="TextBox 4"/>
              <p:cNvSpPr txBox="1">
                <a:spLocks noRot="1" noChangeAspect="1" noMove="1" noResize="1" noEditPoints="1" noAdjustHandles="1" noChangeArrowheads="1" noChangeShapeType="1" noTextEdit="1"/>
              </p:cNvSpPr>
              <p:nvPr/>
            </p:nvSpPr>
            <p:spPr bwMode="auto">
              <a:xfrm>
                <a:off x="228600" y="1074777"/>
                <a:ext cx="5029200" cy="5478423"/>
              </a:xfrm>
              <a:prstGeom prst="rect">
                <a:avLst/>
              </a:prstGeom>
              <a:blipFill rotWithShape="1">
                <a:blip r:embed="rId3"/>
                <a:stretch>
                  <a:fillRect t="-334" r="-1818" b="-20801"/>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2290" name="Title 1"/>
          <p:cNvSpPr>
            <a:spLocks noGrp="1"/>
          </p:cNvSpPr>
          <p:nvPr>
            <p:ph type="title"/>
          </p:nvPr>
        </p:nvSpPr>
        <p:spPr>
          <a:xfrm>
            <a:off x="457200" y="457200"/>
            <a:ext cx="8229600" cy="533400"/>
          </a:xfrm>
        </p:spPr>
        <p:txBody>
          <a:bodyPr/>
          <a:lstStyle/>
          <a:p>
            <a:pPr eaLnBrk="1" hangingPunct="1"/>
            <a:r>
              <a:rPr lang="en-US" sz="3200" smtClean="0"/>
              <a:t>Experimental Results</a:t>
            </a:r>
          </a:p>
        </p:txBody>
      </p:sp>
      <p:cxnSp>
        <p:nvCxnSpPr>
          <p:cNvPr id="12294" name="Straight Connector 5"/>
          <p:cNvCxnSpPr>
            <a:cxnSpLocks noChangeShapeType="1"/>
          </p:cNvCxnSpPr>
          <p:nvPr/>
        </p:nvCxnSpPr>
        <p:spPr bwMode="auto">
          <a:xfrm>
            <a:off x="838200" y="5181600"/>
            <a:ext cx="4267200" cy="0"/>
          </a:xfrm>
          <a:prstGeom prst="line">
            <a:avLst/>
          </a:prstGeom>
          <a:noFill/>
          <a:ln w="9525" algn="ctr">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cxn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817563"/>
            <a:ext cx="3276600"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375" y="3962400"/>
            <a:ext cx="2876550" cy="273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946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609600"/>
            <a:ext cx="4300538"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316" name="Straight Connector 5"/>
          <p:cNvCxnSpPr>
            <a:cxnSpLocks noChangeShapeType="1"/>
          </p:cNvCxnSpPr>
          <p:nvPr/>
        </p:nvCxnSpPr>
        <p:spPr bwMode="auto">
          <a:xfrm flipH="1">
            <a:off x="4643252" y="4495800"/>
            <a:ext cx="4948" cy="106680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17" name="TextBox 6"/>
          <p:cNvSpPr txBox="1">
            <a:spLocks noChangeArrowheads="1"/>
          </p:cNvSpPr>
          <p:nvPr/>
        </p:nvSpPr>
        <p:spPr bwMode="auto">
          <a:xfrm>
            <a:off x="4953000" y="4495800"/>
            <a:ext cx="3919538"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ts val="600"/>
              </a:spcBef>
            </a:pPr>
            <a:r>
              <a:rPr lang="en-US" sz="1600" dirty="0"/>
              <a:t>(b) 0 % shift (physical thickness of 5.4 </a:t>
            </a:r>
            <a:r>
              <a:rPr lang="en-US" sz="1600" dirty="0" err="1"/>
              <a:t>μm</a:t>
            </a:r>
            <a:r>
              <a:rPr lang="en-US" sz="1600" dirty="0"/>
              <a:t> ± 5 %) (c) 3.3% shift (physical thickness of 5.6 </a:t>
            </a:r>
            <a:r>
              <a:rPr lang="en-US" sz="1600" dirty="0" err="1"/>
              <a:t>μm</a:t>
            </a:r>
            <a:r>
              <a:rPr lang="en-US" sz="1600" dirty="0"/>
              <a:t> ± 5 %) (d) 9.5% shift (physical thickness of 5.0 </a:t>
            </a:r>
            <a:r>
              <a:rPr lang="en-US" sz="1600" dirty="0" err="1"/>
              <a:t>μm</a:t>
            </a:r>
            <a:r>
              <a:rPr lang="en-US" sz="1600" dirty="0"/>
              <a:t> ± 5 %)</a:t>
            </a:r>
          </a:p>
          <a:p>
            <a:pPr algn="just">
              <a:spcBef>
                <a:spcPts val="600"/>
              </a:spcBef>
            </a:pPr>
            <a:endParaRPr lang="en-US" dirty="0"/>
          </a:p>
        </p:txBody>
      </p:sp>
      <mc:AlternateContent xmlns:mc="http://schemas.openxmlformats.org/markup-compatibility/2006" xmlns:a14="http://schemas.microsoft.com/office/drawing/2010/main">
        <mc:Choice Requires="a14">
          <p:sp>
            <p:nvSpPr>
              <p:cNvPr id="6" name="TextBox 4"/>
              <p:cNvSpPr txBox="1">
                <a:spLocks noChangeArrowheads="1"/>
              </p:cNvSpPr>
              <p:nvPr/>
            </p:nvSpPr>
            <p:spPr bwMode="auto">
              <a:xfrm>
                <a:off x="168275" y="914399"/>
                <a:ext cx="4251325" cy="4648201"/>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lgn="just">
                  <a:spcBef>
                    <a:spcPts val="600"/>
                  </a:spcBef>
                  <a:buClr>
                    <a:schemeClr val="bg2"/>
                  </a:buClr>
                  <a:buSzPct val="75000"/>
                  <a:buFont typeface="Wingdings" pitchFamily="2" charset="2"/>
                  <a:buChar char="n"/>
                  <a:defRPr sz="1600">
                    <a:latin typeface="+mn-lt"/>
                  </a:defRPr>
                </a:lvl1pPr>
                <a:lvl2pPr marL="742950" indent="-285750">
                  <a:spcBef>
                    <a:spcPct val="20000"/>
                  </a:spcBef>
                  <a:buClr>
                    <a:schemeClr val="accent2"/>
                  </a:buClr>
                  <a:buSzPct val="80000"/>
                  <a:buFont typeface="Wingdings" pitchFamily="2" charset="2"/>
                  <a:buChar char="¨"/>
                  <a:defRPr sz="2800">
                    <a:latin typeface="+mn-lt"/>
                  </a:defRPr>
                </a:lvl2pPr>
                <a:lvl3pPr marL="1143000" indent="-228600">
                  <a:spcBef>
                    <a:spcPct val="20000"/>
                  </a:spcBef>
                  <a:buClr>
                    <a:schemeClr val="bg2"/>
                  </a:buClr>
                  <a:buSzPct val="65000"/>
                  <a:buFont typeface="Wingdings" pitchFamily="2" charset="2"/>
                  <a:buChar char="n"/>
                  <a:defRPr sz="2400">
                    <a:latin typeface="+mn-lt"/>
                  </a:defRPr>
                </a:lvl3pPr>
                <a:lvl4pPr marL="1600200" indent="-228600">
                  <a:spcBef>
                    <a:spcPct val="20000"/>
                  </a:spcBef>
                  <a:buClr>
                    <a:schemeClr val="accent2"/>
                  </a:buClr>
                  <a:buSzPct val="70000"/>
                  <a:buFont typeface="Wingdings" pitchFamily="2" charset="2"/>
                  <a:buChar char="¨"/>
                  <a:defRPr sz="2000">
                    <a:latin typeface="+mn-lt"/>
                  </a:defRPr>
                </a:lvl4pPr>
                <a:lvl5pPr marL="2057400" indent="-228600">
                  <a:spcBef>
                    <a:spcPct val="20000"/>
                  </a:spcBef>
                  <a:buClr>
                    <a:schemeClr val="bg2"/>
                  </a:buClr>
                  <a:buFont typeface="Wingdings" pitchFamily="2" charset="2"/>
                  <a:buChar char="§"/>
                  <a:defRPr sz="2000">
                    <a:latin typeface="+mn-lt"/>
                  </a:defRPr>
                </a:lvl5pPr>
                <a:lvl6pPr marL="2514600" indent="-228600" fontAlgn="base">
                  <a:spcBef>
                    <a:spcPct val="20000"/>
                  </a:spcBef>
                  <a:spcAft>
                    <a:spcPct val="0"/>
                  </a:spcAft>
                  <a:buClr>
                    <a:schemeClr val="bg2"/>
                  </a:buClr>
                  <a:buFont typeface="Wingdings" pitchFamily="2" charset="2"/>
                  <a:buChar char="§"/>
                  <a:defRPr sz="2000">
                    <a:latin typeface="+mn-lt"/>
                  </a:defRPr>
                </a:lvl6pPr>
                <a:lvl7pPr marL="2971800" indent="-228600" fontAlgn="base">
                  <a:spcBef>
                    <a:spcPct val="20000"/>
                  </a:spcBef>
                  <a:spcAft>
                    <a:spcPct val="0"/>
                  </a:spcAft>
                  <a:buClr>
                    <a:schemeClr val="bg2"/>
                  </a:buClr>
                  <a:buFont typeface="Wingdings" pitchFamily="2" charset="2"/>
                  <a:buChar char="§"/>
                  <a:defRPr sz="2000">
                    <a:latin typeface="+mn-lt"/>
                  </a:defRPr>
                </a:lvl7pPr>
                <a:lvl8pPr marL="3429000" indent="-228600" fontAlgn="base">
                  <a:spcBef>
                    <a:spcPct val="20000"/>
                  </a:spcBef>
                  <a:spcAft>
                    <a:spcPct val="0"/>
                  </a:spcAft>
                  <a:buClr>
                    <a:schemeClr val="bg2"/>
                  </a:buClr>
                  <a:buFont typeface="Wingdings" pitchFamily="2" charset="2"/>
                  <a:buChar char="§"/>
                  <a:defRPr sz="2000">
                    <a:latin typeface="+mn-lt"/>
                  </a:defRPr>
                </a:lvl8pPr>
                <a:lvl9pPr marL="3886200" indent="-228600" fontAlgn="base">
                  <a:spcBef>
                    <a:spcPct val="20000"/>
                  </a:spcBef>
                  <a:spcAft>
                    <a:spcPct val="0"/>
                  </a:spcAft>
                  <a:buClr>
                    <a:schemeClr val="bg2"/>
                  </a:buClr>
                  <a:buFont typeface="Wingdings" pitchFamily="2" charset="2"/>
                  <a:buChar char="§"/>
                  <a:defRPr sz="2000">
                    <a:latin typeface="+mn-lt"/>
                  </a:defRPr>
                </a:lvl9pPr>
              </a:lstStyle>
              <a:p>
                <a:r>
                  <a:rPr lang="en-US" dirty="0" smtClean="0"/>
                  <a:t>HRSEM cross section of (a) </a:t>
                </a:r>
                <a:r>
                  <a:rPr lang="en-US" dirty="0" err="1" smtClean="0"/>
                  <a:t>Halfwave</a:t>
                </a:r>
                <a:r>
                  <a:rPr lang="en-US" dirty="0" smtClean="0"/>
                  <a:t> micro-cavity (physical thickness of </a:t>
                </a:r>
                <a14:m>
                  <m:oMath xmlns:m="http://schemas.openxmlformats.org/officeDocument/2006/math">
                    <m:r>
                      <a:rPr lang="en-US" b="0" i="1" smtClean="0">
                        <a:latin typeface="Cambria Math"/>
                      </a:rPr>
                      <m:t>5.2 </m:t>
                    </m:r>
                    <m:r>
                      <a:rPr lang="en-US" b="0" i="1" smtClean="0">
                        <a:latin typeface="Cambria Math"/>
                        <a:ea typeface="Cambria Math"/>
                      </a:rPr>
                      <m:t>𝜇</m:t>
                    </m:r>
                    <m:r>
                      <a:rPr lang="en-US" b="0" i="1" smtClean="0">
                        <a:latin typeface="Cambria Math"/>
                        <a:ea typeface="Cambria Math"/>
                      </a:rPr>
                      <m:t>𝑚</m:t>
                    </m:r>
                    <m:r>
                      <a:rPr lang="en-US" b="0" i="1" smtClean="0">
                        <a:latin typeface="Cambria Math"/>
                        <a:ea typeface="Cambria Math"/>
                      </a:rPr>
                      <m:t>±0.1%</m:t>
                    </m:r>
                  </m:oMath>
                </a14:m>
                <a:r>
                  <a:rPr lang="en-US" dirty="0" smtClean="0"/>
                  <a:t>.</a:t>
                </a:r>
              </a:p>
              <a:p>
                <a:r>
                  <a:rPr lang="en-US" dirty="0" smtClean="0"/>
                  <a:t>The dark layer corresponds to high refractive index and light layer corresponds to low refractive index. Left hand side of each image shows the corresponding schematic of the refractive index profile along the depth. </a:t>
                </a:r>
              </a:p>
              <a:p>
                <a:r>
                  <a:rPr lang="en-US" dirty="0" smtClean="0"/>
                  <a:t>Fig (a), the defect layer is visible in the middle.</a:t>
                </a:r>
              </a:p>
              <a:p>
                <a:r>
                  <a:rPr lang="en-US" dirty="0" smtClean="0"/>
                  <a:t>Figs (b), (c), (d) obtained through SP addition. </a:t>
                </a:r>
              </a:p>
              <a:p>
                <a:r>
                  <a:rPr lang="en-US" dirty="0" smtClean="0"/>
                  <a:t>The operating wavelengths are </a:t>
                </a:r>
                <a14:m>
                  <m:oMath xmlns:m="http://schemas.openxmlformats.org/officeDocument/2006/math">
                    <m:r>
                      <a:rPr lang="en-US" i="1" dirty="0" smtClean="0">
                        <a:latin typeface="Cambria Math"/>
                      </a:rPr>
                      <m:t>1</m:t>
                    </m:r>
                    <m:r>
                      <a:rPr lang="en-US" i="1">
                        <a:latin typeface="Cambria Math"/>
                      </a:rPr>
                      <m:t>.</m:t>
                    </m:r>
                    <m:r>
                      <a:rPr lang="en-US" b="0" i="1" smtClean="0">
                        <a:latin typeface="Cambria Math"/>
                      </a:rPr>
                      <m:t>5</m:t>
                    </m:r>
                    <m:r>
                      <a:rPr lang="en-US" i="1">
                        <a:latin typeface="Cambria Math"/>
                      </a:rPr>
                      <m:t> </m:t>
                    </m:r>
                    <m:r>
                      <a:rPr lang="en-US" i="1">
                        <a:latin typeface="Cambria Math"/>
                        <a:ea typeface="Cambria Math"/>
                      </a:rPr>
                      <m:t>𝜇</m:t>
                    </m:r>
                    <m:r>
                      <a:rPr lang="en-US" i="1">
                        <a:latin typeface="Cambria Math"/>
                        <a:ea typeface="Cambria Math"/>
                      </a:rPr>
                      <m:t>𝑚</m:t>
                    </m:r>
                  </m:oMath>
                </a14:m>
                <a:r>
                  <a:rPr lang="en-US" dirty="0" smtClean="0"/>
                  <a:t> and </a:t>
                </a:r>
                <a14:m>
                  <m:oMath xmlns:m="http://schemas.openxmlformats.org/officeDocument/2006/math">
                    <m:r>
                      <a:rPr lang="en-US" b="0" i="1" smtClean="0">
                        <a:latin typeface="Cambria Math"/>
                      </a:rPr>
                      <m:t>1.362</m:t>
                    </m:r>
                    <m:r>
                      <a:rPr lang="en-US" i="1">
                        <a:latin typeface="Cambria Math"/>
                      </a:rPr>
                      <m:t> </m:t>
                    </m:r>
                    <m:r>
                      <a:rPr lang="en-US" i="1">
                        <a:latin typeface="Cambria Math"/>
                        <a:ea typeface="Cambria Math"/>
                      </a:rPr>
                      <m:t>𝜇</m:t>
                    </m:r>
                    <m:r>
                      <a:rPr lang="en-US" i="1">
                        <a:latin typeface="Cambria Math"/>
                        <a:ea typeface="Cambria Math"/>
                      </a:rPr>
                      <m:t>𝑚</m:t>
                    </m:r>
                  </m:oMath>
                </a14:m>
                <a:r>
                  <a:rPr lang="en-US" dirty="0" smtClean="0"/>
                  <a:t>.  The composite refractive index function is drawn. Very thin layers are visible. </a:t>
                </a:r>
                <a:endParaRPr lang="en-US" dirty="0"/>
              </a:p>
            </p:txBody>
          </p:sp>
        </mc:Choice>
        <mc:Fallback xmlns="">
          <p:sp>
            <p:nvSpPr>
              <p:cNvPr id="6" name="TextBox 4"/>
              <p:cNvSpPr txBox="1">
                <a:spLocks noRot="1" noChangeAspect="1" noMove="1" noResize="1" noEditPoints="1" noAdjustHandles="1" noChangeArrowheads="1" noChangeShapeType="1" noTextEdit="1"/>
              </p:cNvSpPr>
              <p:nvPr/>
            </p:nvSpPr>
            <p:spPr bwMode="auto">
              <a:xfrm>
                <a:off x="168275" y="914399"/>
                <a:ext cx="4251325" cy="4648201"/>
              </a:xfrm>
              <a:prstGeom prst="rect">
                <a:avLst/>
              </a:prstGeom>
              <a:blipFill rotWithShape="1">
                <a:blip r:embed="rId3"/>
                <a:stretch>
                  <a:fillRect t="-393" r="-2296"/>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Footer Placeholder 1"/>
          <p:cNvSpPr>
            <a:spLocks noGrp="1"/>
          </p:cNvSpPr>
          <p:nvPr>
            <p:ph type="ftr" sz="quarter" idx="10"/>
          </p:nvPr>
        </p:nvSpPr>
        <p:spPr>
          <a:xfrm>
            <a:off x="533400" y="5486400"/>
            <a:ext cx="8458200" cy="1066800"/>
          </a:xfrm>
          <a:ln w="12700"/>
        </p:spPr>
        <p:txBody>
          <a:bodyPr/>
          <a:lstStyle/>
          <a:p>
            <a:pPr marL="228600" indent="-228600" algn="l">
              <a:buFont typeface="+mj-lt"/>
              <a:buAutoNum type="arabicPeriod"/>
              <a:defRPr/>
            </a:pPr>
            <a:r>
              <a:rPr lang="en-US" dirty="0"/>
              <a:t>A. Mukherjee, A. D. </a:t>
            </a:r>
            <a:r>
              <a:rPr lang="en-US" dirty="0" err="1"/>
              <a:t>Ariza</a:t>
            </a:r>
            <a:r>
              <a:rPr lang="en-US" dirty="0"/>
              <a:t>-Flores, R. F. Balderas-</a:t>
            </a:r>
            <a:r>
              <a:rPr lang="en-US" dirty="0" err="1"/>
              <a:t>Valadez</a:t>
            </a:r>
            <a:r>
              <a:rPr lang="en-US" dirty="0"/>
              <a:t>, and V. </a:t>
            </a:r>
            <a:r>
              <a:rPr lang="en-US" dirty="0" err="1"/>
              <a:t>Agarwal</a:t>
            </a:r>
            <a:r>
              <a:rPr lang="en-US" dirty="0"/>
              <a:t>, “Controlling the optical properties of composite multilayered photonic structures: effect of superposition,” Opt. Express 21(14), 17324–17339 (2013)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z="3200" dirty="0" smtClean="0"/>
              <a:t>Extension to other photonic filters</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501" y="1371600"/>
            <a:ext cx="3200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381000" y="1524000"/>
                <a:ext cx="5257800" cy="3416320"/>
              </a:xfrm>
              <a:prstGeom prst="rect">
                <a:avLst/>
              </a:prstGeom>
              <a:noFill/>
            </p:spPr>
            <p:txBody>
              <a:bodyPr wrap="square" rtlCol="0">
                <a:spAutoFit/>
              </a:bodyPr>
              <a:lstStyle/>
              <a:p>
                <a:pPr marL="285750" indent="-285750">
                  <a:buFont typeface="Arial" pitchFamily="34" charset="0"/>
                  <a:buChar char="•"/>
                </a:pPr>
                <a:r>
                  <a:rPr lang="en-US" dirty="0" smtClean="0"/>
                  <a:t>Effect </a:t>
                </a:r>
                <a:r>
                  <a:rPr lang="en-US" dirty="0"/>
                  <a:t>of averaging and shifting two </a:t>
                </a:r>
                <a:r>
                  <a:rPr lang="en-US" dirty="0" smtClean="0"/>
                  <a:t>MC.</a:t>
                </a:r>
              </a:p>
              <a:p>
                <a:pPr marL="285750" indent="-285750">
                  <a:buFont typeface="Arial" pitchFamily="34" charset="0"/>
                  <a:buChar char="•"/>
                </a:pPr>
                <a:r>
                  <a:rPr lang="en-US" dirty="0"/>
                  <a:t>Two ”close” MCs have been designed </a:t>
                </a:r>
                <a:r>
                  <a:rPr lang="en-US" dirty="0" smtClean="0"/>
                  <a:t>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𝜆</m:t>
                        </m:r>
                      </m:e>
                      <m:sub>
                        <m:r>
                          <a:rPr lang="en-US" b="0" i="1" smtClean="0">
                            <a:latin typeface="Cambria Math"/>
                          </a:rPr>
                          <m:t>1</m:t>
                        </m:r>
                      </m:sub>
                    </m:sSub>
                    <m:r>
                      <a:rPr lang="en-US" b="0" i="1" smtClean="0">
                        <a:latin typeface="Cambria Math"/>
                      </a:rPr>
                      <m:t>=0.84 </m:t>
                    </m:r>
                    <m:r>
                      <a:rPr lang="en-US" b="0" i="1" smtClean="0">
                        <a:latin typeface="Cambria Math"/>
                        <a:ea typeface="Cambria Math"/>
                      </a:rPr>
                      <m:t>𝜇</m:t>
                    </m:r>
                    <m:r>
                      <a:rPr lang="en-US" b="0" i="1" smtClean="0">
                        <a:latin typeface="Cambria Math"/>
                        <a:ea typeface="Cambria Math"/>
                      </a:rPr>
                      <m:t>𝑚</m:t>
                    </m:r>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𝜆</m:t>
                        </m:r>
                      </m:e>
                      <m:sub>
                        <m:r>
                          <a:rPr lang="en-US" b="0" i="1" smtClean="0">
                            <a:latin typeface="Cambria Math"/>
                          </a:rPr>
                          <m:t>2</m:t>
                        </m:r>
                      </m:sub>
                    </m:sSub>
                    <m:r>
                      <a:rPr lang="en-US" i="1">
                        <a:latin typeface="Cambria Math"/>
                      </a:rPr>
                      <m:t>=</m:t>
                    </m:r>
                    <m:r>
                      <a:rPr lang="en-US" b="0" i="1" smtClean="0">
                        <a:latin typeface="Cambria Math"/>
                      </a:rPr>
                      <m:t>1.0</m:t>
                    </m:r>
                    <m:r>
                      <a:rPr lang="en-US" i="1">
                        <a:latin typeface="Cambria Math"/>
                      </a:rPr>
                      <m:t> </m:t>
                    </m:r>
                    <m:r>
                      <a:rPr lang="en-US" i="1">
                        <a:latin typeface="Cambria Math"/>
                        <a:ea typeface="Cambria Math"/>
                      </a:rPr>
                      <m:t>𝜇</m:t>
                    </m:r>
                    <m:r>
                      <a:rPr lang="en-US" i="1">
                        <a:latin typeface="Cambria Math"/>
                        <a:ea typeface="Cambria Math"/>
                      </a:rPr>
                      <m:t>𝑚</m:t>
                    </m:r>
                  </m:oMath>
                </a14:m>
                <a:r>
                  <a:rPr lang="en-US" dirty="0" smtClean="0"/>
                  <a:t>. We also consider 12 Bragg periods and refractive index as 2.0/1.15.</a:t>
                </a:r>
              </a:p>
              <a:p>
                <a:pPr marL="285750" indent="-285750">
                  <a:buFont typeface="Arial" pitchFamily="34" charset="0"/>
                  <a:buChar char="•"/>
                </a:pPr>
                <a:r>
                  <a:rPr lang="en-US" dirty="0" smtClean="0"/>
                  <a:t>Fig (f): the composite structures display two MC modes at desired wavelength.</a:t>
                </a:r>
              </a:p>
              <a:p>
                <a:pPr marL="285750" indent="-285750">
                  <a:buFont typeface="Arial" pitchFamily="34" charset="0"/>
                  <a:buChar char="•"/>
                </a:pPr>
                <a:r>
                  <a:rPr lang="en-US" dirty="0" smtClean="0"/>
                  <a:t>Fig(g): New MC modes appears because of shifting at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𝜆</m:t>
                        </m:r>
                      </m:e>
                      <m:sub>
                        <m:r>
                          <a:rPr lang="en-US" i="1">
                            <a:latin typeface="Cambria Math"/>
                          </a:rPr>
                          <m:t>1</m:t>
                        </m:r>
                      </m:sub>
                    </m:sSub>
                    <m:r>
                      <a:rPr lang="en-US" i="1">
                        <a:latin typeface="Cambria Math"/>
                      </a:rPr>
                      <m:t>=0.</m:t>
                    </m:r>
                    <m:r>
                      <a:rPr lang="en-US" b="0" i="1" smtClean="0">
                        <a:latin typeface="Cambria Math"/>
                      </a:rPr>
                      <m:t>92</m:t>
                    </m:r>
                    <m:r>
                      <a:rPr lang="en-US" i="1">
                        <a:latin typeface="Cambria Math"/>
                      </a:rPr>
                      <m:t> </m:t>
                    </m:r>
                    <m:r>
                      <a:rPr lang="en-US" i="1">
                        <a:latin typeface="Cambria Math"/>
                        <a:ea typeface="Cambria Math"/>
                      </a:rPr>
                      <m:t>𝜇</m:t>
                    </m:r>
                    <m:r>
                      <a:rPr lang="en-US" i="1">
                        <a:latin typeface="Cambria Math"/>
                        <a:ea typeface="Cambria Math"/>
                      </a:rPr>
                      <m:t>𝑚</m:t>
                    </m:r>
                  </m:oMath>
                </a14:m>
                <a:r>
                  <a:rPr lang="en-US" dirty="0"/>
                  <a:t> </a:t>
                </a:r>
                <a:r>
                  <a:rPr lang="en-US" dirty="0" smtClean="0"/>
                  <a:t>.</a:t>
                </a:r>
              </a:p>
              <a:p>
                <a:pPr marL="285750" indent="-285750">
                  <a:buFont typeface="Arial" pitchFamily="34" charset="0"/>
                  <a:buChar char="•"/>
                </a:pPr>
                <a:r>
                  <a:rPr lang="en-US" dirty="0" smtClean="0"/>
                  <a:t>The quality factor of the MC modes appear to decrease, which can be attributed to effect of averaging.</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81000" y="1524000"/>
                <a:ext cx="5257800" cy="3416320"/>
              </a:xfrm>
              <a:prstGeom prst="rect">
                <a:avLst/>
              </a:prstGeom>
              <a:blipFill rotWithShape="1">
                <a:blip r:embed="rId3"/>
                <a:stretch>
                  <a:fillRect l="-812" t="-893" r="-928" b="-1964"/>
                </a:stretch>
              </a:blipFill>
            </p:spPr>
            <p:txBody>
              <a:bodyPr/>
              <a:lstStyle/>
              <a:p>
                <a:r>
                  <a:rPr lang="en-US">
                    <a:noFill/>
                  </a:rPr>
                  <a:t> </a:t>
                </a:r>
              </a:p>
            </p:txBody>
          </p:sp>
        </mc:Fallback>
      </mc:AlternateContent>
    </p:spTree>
    <p:extLst>
      <p:ext uri="{BB962C8B-B14F-4D97-AF65-F5344CB8AC3E}">
        <p14:creationId xmlns:p14="http://schemas.microsoft.com/office/powerpoint/2010/main" val="332240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1"/>
            <a:ext cx="2819400" cy="296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304800" y="3657600"/>
                <a:ext cx="4267200" cy="1803507"/>
              </a:xfrm>
              <a:prstGeom prst="rect">
                <a:avLst/>
              </a:prstGeom>
              <a:noFill/>
            </p:spPr>
            <p:txBody>
              <a:bodyPr wrap="square" rtlCol="0">
                <a:spAutoFit/>
              </a:bodyPr>
              <a:lstStyle/>
              <a:p>
                <a:pPr marL="285750" indent="-285750">
                  <a:spcBef>
                    <a:spcPts val="600"/>
                  </a:spcBef>
                  <a:buFont typeface="Arial" pitchFamily="34" charset="0"/>
                  <a:buChar char="•"/>
                </a:pPr>
                <a:r>
                  <a:rPr lang="en-US" sz="1600" dirty="0" smtClean="0"/>
                  <a:t>Multiple mode resonant cavities [1].</a:t>
                </a:r>
              </a:p>
              <a:p>
                <a:pPr marL="285750" indent="-285750">
                  <a:spcBef>
                    <a:spcPts val="600"/>
                  </a:spcBef>
                  <a:buFont typeface="Arial" pitchFamily="34" charset="0"/>
                  <a:buChar char="•"/>
                </a:pPr>
                <a:r>
                  <a:rPr lang="en-US" sz="1600" dirty="0" smtClean="0"/>
                  <a:t>This structure was obtained by increasing size of the defect layer.</a:t>
                </a:r>
              </a:p>
              <a:p>
                <a:pPr marL="285750" indent="-285750">
                  <a:spcBef>
                    <a:spcPts val="600"/>
                  </a:spcBef>
                  <a:buFont typeface="Arial" pitchFamily="34" charset="0"/>
                  <a:buChar char="•"/>
                </a:pPr>
                <a:r>
                  <a:rPr lang="en-US" sz="1600" dirty="0" smtClean="0"/>
                  <a:t>MC </a:t>
                </a:r>
                <a:r>
                  <a:rPr lang="en-US" sz="1600" dirty="0"/>
                  <a:t>mirrors designed for λ = 0.74 </a:t>
                </a:r>
                <a:r>
                  <a:rPr lang="en-US" sz="1600" dirty="0" err="1" smtClean="0"/>
                  <a:t>μm</a:t>
                </a:r>
                <a:r>
                  <a:rPr lang="en-US" sz="1600" dirty="0" smtClean="0"/>
                  <a:t>.</a:t>
                </a:r>
              </a:p>
              <a:p>
                <a:pPr marL="285750" indent="-285750">
                  <a:spcBef>
                    <a:spcPts val="600"/>
                  </a:spcBef>
                  <a:buFont typeface="Arial" pitchFamily="34" charset="0"/>
                  <a:buChar char="•"/>
                </a:pPr>
                <a:r>
                  <a:rPr lang="en-US" sz="1600" dirty="0" smtClean="0"/>
                  <a:t>The defect layer size in Fig (a), (c), (e) are </a:t>
                </a:r>
                <a14:m>
                  <m:oMath xmlns:m="http://schemas.openxmlformats.org/officeDocument/2006/math">
                    <m:f>
                      <m:fPr>
                        <m:type m:val="skw"/>
                        <m:ctrlPr>
                          <a:rPr lang="en-US" sz="1600" i="1" smtClean="0">
                            <a:latin typeface="Cambria Math" panose="02040503050406030204" pitchFamily="18" charset="0"/>
                          </a:rPr>
                        </m:ctrlPr>
                      </m:fPr>
                      <m:num>
                        <m:r>
                          <a:rPr lang="en-US" sz="1600" i="1" smtClean="0">
                            <a:latin typeface="Cambria Math"/>
                            <a:ea typeface="Cambria Math"/>
                          </a:rPr>
                          <m:t>𝜆</m:t>
                        </m:r>
                      </m:num>
                      <m:den>
                        <m:r>
                          <a:rPr lang="en-US" sz="1600" b="0" i="1" smtClean="0">
                            <a:latin typeface="Cambria Math"/>
                          </a:rPr>
                          <m:t>2</m:t>
                        </m:r>
                      </m:den>
                    </m:f>
                  </m:oMath>
                </a14:m>
                <a:r>
                  <a:rPr lang="en-US" sz="1600" dirty="0" smtClean="0"/>
                  <a:t>, </a:t>
                </a:r>
                <a14:m>
                  <m:oMath xmlns:m="http://schemas.openxmlformats.org/officeDocument/2006/math">
                    <m:r>
                      <a:rPr lang="en-US" sz="1600" b="0" i="1" dirty="0" smtClean="0">
                        <a:latin typeface="Cambria Math"/>
                      </a:rPr>
                      <m:t>6.5</m:t>
                    </m:r>
                    <m:r>
                      <a:rPr lang="en-US" sz="1600" b="0" i="1" dirty="0" smtClean="0">
                        <a:latin typeface="Cambria Math"/>
                        <a:ea typeface="Cambria Math"/>
                      </a:rPr>
                      <m:t>𝜆</m:t>
                    </m:r>
                  </m:oMath>
                </a14:m>
                <a:r>
                  <a:rPr lang="en-US" sz="1600" dirty="0" smtClean="0"/>
                  <a:t>, </a:t>
                </a:r>
                <a14:m>
                  <m:oMath xmlns:m="http://schemas.openxmlformats.org/officeDocument/2006/math">
                    <m:r>
                      <a:rPr lang="en-US" sz="1600" i="1" dirty="0" smtClean="0">
                        <a:latin typeface="Cambria Math"/>
                      </a:rPr>
                      <m:t>1</m:t>
                    </m:r>
                    <m:r>
                      <a:rPr lang="en-US" sz="1600" b="0" i="1" dirty="0" smtClean="0">
                        <a:latin typeface="Cambria Math"/>
                      </a:rPr>
                      <m:t>3</m:t>
                    </m:r>
                    <m:r>
                      <a:rPr lang="en-US" sz="1600" i="1" dirty="0">
                        <a:latin typeface="Cambria Math"/>
                        <a:ea typeface="Cambria Math"/>
                      </a:rPr>
                      <m:t>𝜆</m:t>
                    </m:r>
                  </m:oMath>
                </a14:m>
                <a:r>
                  <a:rPr lang="en-US" sz="1600" dirty="0" smtClean="0"/>
                  <a:t>.</a:t>
                </a:r>
              </a:p>
            </p:txBody>
          </p:sp>
        </mc:Choice>
        <mc:Fallback xmlns="">
          <p:sp>
            <p:nvSpPr>
              <p:cNvPr id="4" name="TextBox 3"/>
              <p:cNvSpPr txBox="1">
                <a:spLocks noRot="1" noChangeAspect="1" noMove="1" noResize="1" noEditPoints="1" noAdjustHandles="1" noChangeArrowheads="1" noChangeShapeType="1" noTextEdit="1"/>
              </p:cNvSpPr>
              <p:nvPr/>
            </p:nvSpPr>
            <p:spPr>
              <a:xfrm>
                <a:off x="304800" y="3657600"/>
                <a:ext cx="4267200" cy="1803507"/>
              </a:xfrm>
              <a:prstGeom prst="rect">
                <a:avLst/>
              </a:prstGeom>
              <a:blipFill rotWithShape="1">
                <a:blip r:embed="rId3"/>
                <a:stretch>
                  <a:fillRect l="-429" t="-1014" r="-571" b="-30068"/>
                </a:stretch>
              </a:blipFill>
            </p:spPr>
            <p:txBody>
              <a:bodyPr/>
              <a:lstStyle/>
              <a:p>
                <a:r>
                  <a:rPr lang="en-US">
                    <a:noFill/>
                  </a:rPr>
                  <a:t> </a:t>
                </a:r>
              </a:p>
            </p:txBody>
          </p:sp>
        </mc:Fallback>
      </mc:AlternateContent>
      <p:cxnSp>
        <p:nvCxnSpPr>
          <p:cNvPr id="6" name="Straight Connector 5"/>
          <p:cNvCxnSpPr/>
          <p:nvPr/>
        </p:nvCxnSpPr>
        <p:spPr bwMode="auto">
          <a:xfrm>
            <a:off x="4572000" y="762000"/>
            <a:ext cx="0" cy="5129213"/>
          </a:xfrm>
          <a:prstGeom prst="line">
            <a:avLst/>
          </a:prstGeom>
          <a:ln>
            <a:headEnd type="none" w="med" len="med"/>
            <a:tailEnd type="none" w="med" len="med"/>
          </a:ln>
          <a:extLst/>
        </p:spPr>
        <p:style>
          <a:lnRef idx="1">
            <a:schemeClr val="dk1"/>
          </a:lnRef>
          <a:fillRef idx="0">
            <a:schemeClr val="dk1"/>
          </a:fillRef>
          <a:effectRef idx="0">
            <a:schemeClr val="dk1"/>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674" y="762000"/>
            <a:ext cx="3324926" cy="2332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648200" y="3200400"/>
            <a:ext cx="4419600" cy="2462213"/>
          </a:xfrm>
          <a:prstGeom prst="rect">
            <a:avLst/>
          </a:prstGeom>
          <a:noFill/>
        </p:spPr>
        <p:txBody>
          <a:bodyPr wrap="square" rtlCol="0">
            <a:spAutoFit/>
          </a:bodyPr>
          <a:lstStyle/>
          <a:p>
            <a:pPr marL="285750" indent="-285750">
              <a:spcBef>
                <a:spcPts val="600"/>
              </a:spcBef>
              <a:buFont typeface="Arial" pitchFamily="34" charset="0"/>
              <a:buChar char="•"/>
            </a:pPr>
            <a:r>
              <a:rPr lang="en-US" sz="1600" dirty="0" smtClean="0"/>
              <a:t>Multi-MC </a:t>
            </a:r>
            <a:r>
              <a:rPr lang="en-US" sz="1600" dirty="0"/>
              <a:t>structures designed at wavelengths λ4 = 0.74 </a:t>
            </a:r>
            <a:r>
              <a:rPr lang="en-US" sz="1600" dirty="0" err="1"/>
              <a:t>μm</a:t>
            </a:r>
            <a:r>
              <a:rPr lang="en-US" sz="1600" dirty="0"/>
              <a:t> and λ5 = 0.76 </a:t>
            </a:r>
            <a:r>
              <a:rPr lang="en-US" sz="1600" dirty="0" err="1" smtClean="0"/>
              <a:t>μm</a:t>
            </a:r>
            <a:r>
              <a:rPr lang="en-US" sz="1600" dirty="0" smtClean="0"/>
              <a:t> [2].</a:t>
            </a:r>
          </a:p>
          <a:p>
            <a:pPr marL="285750" indent="-285750">
              <a:spcBef>
                <a:spcPts val="600"/>
              </a:spcBef>
              <a:buFont typeface="Arial" pitchFamily="34" charset="0"/>
              <a:buChar char="•"/>
            </a:pPr>
            <a:r>
              <a:rPr lang="en-US" sz="1600" dirty="0" smtClean="0"/>
              <a:t>The upper part of each panel represents schematics of R .</a:t>
            </a:r>
            <a:r>
              <a:rPr lang="en-US" sz="1600" dirty="0"/>
              <a:t>I profile and middle part corresponds to the reflectivity response and the lower part is the barcode </a:t>
            </a:r>
            <a:r>
              <a:rPr lang="en-US" sz="1600" dirty="0" smtClean="0"/>
              <a:t>image.</a:t>
            </a:r>
          </a:p>
          <a:p>
            <a:pPr marL="285750" indent="-285750">
              <a:spcBef>
                <a:spcPts val="600"/>
              </a:spcBef>
              <a:buFont typeface="Arial" pitchFamily="34" charset="0"/>
              <a:buChar char="•"/>
            </a:pPr>
            <a:r>
              <a:rPr lang="en-US" sz="1600" dirty="0" smtClean="0"/>
              <a:t>Fig (a)-(d)correspond </a:t>
            </a:r>
            <a:r>
              <a:rPr lang="en-US" sz="1600" dirty="0"/>
              <a:t>to 10, 30, 40, and 60 % of shift, respectively. </a:t>
            </a:r>
          </a:p>
        </p:txBody>
      </p:sp>
      <p:sp>
        <p:nvSpPr>
          <p:cNvPr id="18" name="Left Brace 17"/>
          <p:cNvSpPr/>
          <p:nvPr/>
        </p:nvSpPr>
        <p:spPr bwMode="auto">
          <a:xfrm rot="16200000">
            <a:off x="4495798" y="2265709"/>
            <a:ext cx="228602" cy="7239000"/>
          </a:xfrm>
          <a:prstGeom prst="leftBrace">
            <a:avLst>
              <a:gd name="adj1" fmla="val 8333"/>
              <a:gd name="adj2" fmla="val 49822"/>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Footer Placeholder 1"/>
          <p:cNvSpPr>
            <a:spLocks noGrp="1"/>
          </p:cNvSpPr>
          <p:nvPr>
            <p:ph type="ftr" sz="quarter" idx="10"/>
          </p:nvPr>
        </p:nvSpPr>
        <p:spPr>
          <a:xfrm>
            <a:off x="533400" y="5638800"/>
            <a:ext cx="8458200" cy="1066800"/>
          </a:xfrm>
          <a:ln w="12700"/>
        </p:spPr>
        <p:txBody>
          <a:bodyPr/>
          <a:lstStyle/>
          <a:p>
            <a:pPr marL="228600" indent="-228600" algn="just">
              <a:buFont typeface="+mj-lt"/>
              <a:buAutoNum type="arabicPeriod"/>
              <a:defRPr/>
            </a:pPr>
            <a:r>
              <a:rPr lang="en-US" dirty="0"/>
              <a:t>S. Chan, Y. Li, L. J. Rothberg, B. L. Miller, and P. M. </a:t>
            </a:r>
            <a:r>
              <a:rPr lang="en-US" dirty="0" err="1"/>
              <a:t>Fauchet</a:t>
            </a:r>
            <a:r>
              <a:rPr lang="en-US" dirty="0"/>
              <a:t>, “</a:t>
            </a:r>
            <a:r>
              <a:rPr lang="en-US" dirty="0" err="1"/>
              <a:t>Nanoscale</a:t>
            </a:r>
            <a:r>
              <a:rPr lang="en-US" dirty="0"/>
              <a:t> silicon </a:t>
            </a:r>
            <a:r>
              <a:rPr lang="en-US" dirty="0" err="1"/>
              <a:t>microcavities</a:t>
            </a:r>
            <a:r>
              <a:rPr lang="en-US" dirty="0"/>
              <a:t> for </a:t>
            </a:r>
            <a:r>
              <a:rPr lang="en-US" dirty="0" err="1"/>
              <a:t>biosensing</a:t>
            </a:r>
            <a:r>
              <a:rPr lang="en-US" dirty="0"/>
              <a:t>,” Mat. Sci. Eng. C 15(1-2), 277–282 (2001</a:t>
            </a:r>
            <a:r>
              <a:rPr lang="en-US" dirty="0" smtClean="0"/>
              <a:t>).</a:t>
            </a:r>
          </a:p>
          <a:p>
            <a:pPr marL="228600" indent="-228600" algn="just">
              <a:buFont typeface="+mj-lt"/>
              <a:buAutoNum type="arabicPeriod"/>
              <a:defRPr/>
            </a:pPr>
            <a:r>
              <a:rPr lang="en-US" dirty="0" smtClean="0">
                <a:latin typeface="Open Sans"/>
              </a:rPr>
              <a:t>Spectral </a:t>
            </a:r>
            <a:r>
              <a:rPr lang="en-US" dirty="0">
                <a:latin typeface="Open Sans"/>
              </a:rPr>
              <a:t>barcodes by superposition of </a:t>
            </a:r>
            <a:r>
              <a:rPr lang="en-US" dirty="0" err="1">
                <a:latin typeface="Open Sans"/>
              </a:rPr>
              <a:t>quasiperiodic</a:t>
            </a:r>
            <a:r>
              <a:rPr lang="en-US" dirty="0">
                <a:latin typeface="Open Sans"/>
              </a:rPr>
              <a:t> refractive index </a:t>
            </a:r>
            <a:r>
              <a:rPr lang="en-US" dirty="0" smtClean="0">
                <a:latin typeface="Open Sans"/>
              </a:rPr>
              <a:t>profiles </a:t>
            </a:r>
            <a:r>
              <a:rPr lang="en-US" dirty="0" err="1" smtClean="0">
                <a:latin typeface="Open Sans"/>
              </a:rPr>
              <a:t>Ariza</a:t>
            </a:r>
            <a:r>
              <a:rPr lang="en-US" dirty="0" smtClean="0">
                <a:latin typeface="Open Sans"/>
              </a:rPr>
              <a:t>-Flores</a:t>
            </a:r>
            <a:r>
              <a:rPr lang="en-US" dirty="0">
                <a:latin typeface="Open Sans"/>
              </a:rPr>
              <a:t>, A. David; Mukherjee, </a:t>
            </a:r>
            <a:r>
              <a:rPr lang="en-US" dirty="0" err="1">
                <a:latin typeface="Open Sans"/>
              </a:rPr>
              <a:t>Anupam</a:t>
            </a:r>
            <a:r>
              <a:rPr lang="en-US" dirty="0">
                <a:latin typeface="Open Sans"/>
              </a:rPr>
              <a:t>; </a:t>
            </a:r>
            <a:r>
              <a:rPr lang="en-US" dirty="0" err="1">
                <a:latin typeface="Open Sans"/>
              </a:rPr>
              <a:t>Antunez</a:t>
            </a:r>
            <a:r>
              <a:rPr lang="en-US" dirty="0">
                <a:latin typeface="Open Sans"/>
              </a:rPr>
              <a:t>, Eduardo; </a:t>
            </a:r>
            <a:r>
              <a:rPr lang="en-US" dirty="0" err="1">
                <a:latin typeface="Open Sans"/>
              </a:rPr>
              <a:t>Agarwal</a:t>
            </a:r>
            <a:r>
              <a:rPr lang="en-US" dirty="0">
                <a:latin typeface="Open Sans"/>
              </a:rPr>
              <a:t>, </a:t>
            </a:r>
            <a:r>
              <a:rPr lang="en-US" dirty="0" err="1" smtClean="0">
                <a:latin typeface="Open Sans"/>
              </a:rPr>
              <a:t>Vivechana</a:t>
            </a:r>
            <a:r>
              <a:rPr lang="en-US" dirty="0" smtClean="0">
                <a:latin typeface="Open Sans"/>
              </a:rPr>
              <a:t>  2015 </a:t>
            </a:r>
            <a:r>
              <a:rPr lang="en-US" dirty="0"/>
              <a:t>Optics Express </a:t>
            </a:r>
            <a:r>
              <a:rPr lang="en-US" b="1" dirty="0"/>
              <a:t>23</a:t>
            </a:r>
            <a:r>
              <a:rPr lang="en-US" dirty="0"/>
              <a:t>(7) 8272-8280</a:t>
            </a:r>
            <a:endParaRPr lang="en-US" dirty="0">
              <a:latin typeface="Open Sans"/>
            </a:endParaRPr>
          </a:p>
        </p:txBody>
      </p:sp>
    </p:spTree>
    <p:extLst>
      <p:ext uri="{BB962C8B-B14F-4D97-AF65-F5344CB8AC3E}">
        <p14:creationId xmlns:p14="http://schemas.microsoft.com/office/powerpoint/2010/main" val="2601940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57200"/>
            <a:ext cx="8229600" cy="609600"/>
          </a:xfrm>
        </p:spPr>
        <p:txBody>
          <a:bodyPr/>
          <a:lstStyle/>
          <a:p>
            <a:pPr eaLnBrk="1" hangingPunct="1"/>
            <a:r>
              <a:rPr lang="en-US" sz="3200" dirty="0" smtClean="0"/>
              <a:t>Conclusion</a:t>
            </a:r>
          </a:p>
        </p:txBody>
      </p:sp>
      <p:sp>
        <p:nvSpPr>
          <p:cNvPr id="14339" name="TextBox 3"/>
          <p:cNvSpPr txBox="1">
            <a:spLocks noChangeArrowheads="1"/>
          </p:cNvSpPr>
          <p:nvPr/>
        </p:nvSpPr>
        <p:spPr bwMode="auto">
          <a:xfrm>
            <a:off x="304800" y="1371600"/>
            <a:ext cx="8610600" cy="4001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lgn="just">
              <a:spcBef>
                <a:spcPts val="600"/>
              </a:spcBef>
              <a:buClr>
                <a:schemeClr val="bg2"/>
              </a:buClr>
              <a:buSzPct val="75000"/>
              <a:buFont typeface="Wingdings" pitchFamily="2" charset="2"/>
              <a:buChar char="n"/>
              <a:defRPr sz="1600">
                <a:latin typeface="+mn-lt"/>
              </a:defRPr>
            </a:lvl1pPr>
            <a:lvl2pPr marL="742950" indent="-285750">
              <a:spcBef>
                <a:spcPct val="20000"/>
              </a:spcBef>
              <a:buClr>
                <a:schemeClr val="accent2"/>
              </a:buClr>
              <a:buSzPct val="80000"/>
              <a:buFont typeface="Wingdings" pitchFamily="2" charset="2"/>
              <a:buChar char="¨"/>
              <a:defRPr sz="2800">
                <a:latin typeface="+mn-lt"/>
              </a:defRPr>
            </a:lvl2pPr>
            <a:lvl3pPr marL="1143000" indent="-228600">
              <a:spcBef>
                <a:spcPct val="20000"/>
              </a:spcBef>
              <a:buClr>
                <a:schemeClr val="bg2"/>
              </a:buClr>
              <a:buSzPct val="65000"/>
              <a:buFont typeface="Wingdings" pitchFamily="2" charset="2"/>
              <a:buChar char="n"/>
              <a:defRPr sz="2400">
                <a:latin typeface="+mn-lt"/>
              </a:defRPr>
            </a:lvl3pPr>
            <a:lvl4pPr marL="1600200" indent="-228600">
              <a:spcBef>
                <a:spcPct val="20000"/>
              </a:spcBef>
              <a:buClr>
                <a:schemeClr val="accent2"/>
              </a:buClr>
              <a:buSzPct val="70000"/>
              <a:buFont typeface="Wingdings" pitchFamily="2" charset="2"/>
              <a:buChar char="¨"/>
              <a:defRPr sz="2000">
                <a:latin typeface="+mn-lt"/>
              </a:defRPr>
            </a:lvl4pPr>
            <a:lvl5pPr marL="2057400" indent="-228600">
              <a:spcBef>
                <a:spcPct val="20000"/>
              </a:spcBef>
              <a:buClr>
                <a:schemeClr val="bg2"/>
              </a:buClr>
              <a:buFont typeface="Wingdings" pitchFamily="2" charset="2"/>
              <a:buChar char="§"/>
              <a:defRPr sz="2000">
                <a:latin typeface="+mn-lt"/>
              </a:defRPr>
            </a:lvl5pPr>
            <a:lvl6pPr marL="2514600" indent="-228600" fontAlgn="base">
              <a:spcBef>
                <a:spcPct val="20000"/>
              </a:spcBef>
              <a:spcAft>
                <a:spcPct val="0"/>
              </a:spcAft>
              <a:buClr>
                <a:schemeClr val="bg2"/>
              </a:buClr>
              <a:buFont typeface="Wingdings" pitchFamily="2" charset="2"/>
              <a:buChar char="§"/>
              <a:defRPr sz="2000">
                <a:latin typeface="+mn-lt"/>
              </a:defRPr>
            </a:lvl6pPr>
            <a:lvl7pPr marL="2971800" indent="-228600" fontAlgn="base">
              <a:spcBef>
                <a:spcPct val="20000"/>
              </a:spcBef>
              <a:spcAft>
                <a:spcPct val="0"/>
              </a:spcAft>
              <a:buClr>
                <a:schemeClr val="bg2"/>
              </a:buClr>
              <a:buFont typeface="Wingdings" pitchFamily="2" charset="2"/>
              <a:buChar char="§"/>
              <a:defRPr sz="2000">
                <a:latin typeface="+mn-lt"/>
              </a:defRPr>
            </a:lvl7pPr>
            <a:lvl8pPr marL="3429000" indent="-228600" fontAlgn="base">
              <a:spcBef>
                <a:spcPct val="20000"/>
              </a:spcBef>
              <a:spcAft>
                <a:spcPct val="0"/>
              </a:spcAft>
              <a:buClr>
                <a:schemeClr val="bg2"/>
              </a:buClr>
              <a:buFont typeface="Wingdings" pitchFamily="2" charset="2"/>
              <a:buChar char="§"/>
              <a:defRPr sz="2000">
                <a:latin typeface="+mn-lt"/>
              </a:defRPr>
            </a:lvl8pPr>
            <a:lvl9pPr marL="3886200" indent="-228600" fontAlgn="base">
              <a:spcBef>
                <a:spcPct val="20000"/>
              </a:spcBef>
              <a:spcAft>
                <a:spcPct val="0"/>
              </a:spcAft>
              <a:buClr>
                <a:schemeClr val="bg2"/>
              </a:buClr>
              <a:buFont typeface="Wingdings" pitchFamily="2" charset="2"/>
              <a:buChar char="§"/>
              <a:defRPr sz="2000">
                <a:latin typeface="+mn-lt"/>
              </a:defRPr>
            </a:lvl9pPr>
          </a:lstStyle>
          <a:p>
            <a:pPr>
              <a:spcBef>
                <a:spcPts val="1200"/>
              </a:spcBef>
            </a:pPr>
            <a:r>
              <a:rPr lang="en-US" dirty="0"/>
              <a:t>Superposition (SP) addition of refractive index profiles of 1D photonic structures has been studied for Bragg mirrors.</a:t>
            </a:r>
          </a:p>
          <a:p>
            <a:pPr>
              <a:spcBef>
                <a:spcPts val="1200"/>
              </a:spcBef>
            </a:pPr>
            <a:r>
              <a:rPr lang="en-US" dirty="0"/>
              <a:t>The study explores new design methods like overlapping of close operating wavelengths and shifting of initial position among the operating wavelength.</a:t>
            </a:r>
          </a:p>
          <a:p>
            <a:pPr>
              <a:spcBef>
                <a:spcPts val="1200"/>
              </a:spcBef>
            </a:pPr>
            <a:r>
              <a:rPr lang="en-US" dirty="0"/>
              <a:t>SP addition of Bragg mirrors could generate a resonant mode or an enhanced PBG depending upon overlapping or shift.</a:t>
            </a:r>
          </a:p>
          <a:p>
            <a:pPr>
              <a:spcBef>
                <a:spcPts val="1200"/>
              </a:spcBef>
            </a:pPr>
            <a:r>
              <a:rPr lang="en-US" dirty="0"/>
              <a:t>Theoretical comparison of the resonant mode appearing in the SP structure with the typical half-wave </a:t>
            </a:r>
            <a:r>
              <a:rPr lang="en-US" dirty="0" err="1"/>
              <a:t>microcavity</a:t>
            </a:r>
            <a:r>
              <a:rPr lang="en-US" dirty="0"/>
              <a:t> mode shows an enhancement of quality factor.</a:t>
            </a:r>
          </a:p>
          <a:p>
            <a:pPr>
              <a:spcBef>
                <a:spcPts val="1200"/>
              </a:spcBef>
            </a:pPr>
            <a:r>
              <a:rPr lang="en-US" dirty="0"/>
              <a:t>PBG as function of percentage shift is found to reveal an optimum value of shift to obtain a maximum PBG.</a:t>
            </a:r>
          </a:p>
          <a:p>
            <a:pPr>
              <a:spcBef>
                <a:spcPts val="1200"/>
              </a:spcBef>
            </a:pPr>
            <a:r>
              <a:rPr lang="en-US" dirty="0"/>
              <a:t>Experimental verification of some of the simulated results has been demonstrated through </a:t>
            </a:r>
            <a:r>
              <a:rPr lang="en-US" dirty="0" err="1"/>
              <a:t>PSi</a:t>
            </a:r>
            <a:r>
              <a:rPr lang="en-US" dirty="0"/>
              <a:t> multilayers.</a:t>
            </a:r>
          </a:p>
          <a:p>
            <a:pPr>
              <a:spcBef>
                <a:spcPts val="1200"/>
              </a:spcBef>
            </a:pPr>
            <a:r>
              <a:rPr lang="en-US" dirty="0"/>
              <a:t>Composite structures with high quality factor resonant modes can have possible application in enhancing the sensitivity of porous silicon based filters.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57200"/>
            <a:ext cx="8229600" cy="609600"/>
          </a:xfrm>
        </p:spPr>
        <p:txBody>
          <a:bodyPr/>
          <a:lstStyle/>
          <a:p>
            <a:pPr eaLnBrk="1" hangingPunct="1"/>
            <a:r>
              <a:rPr lang="en-US" sz="3200" smtClean="0"/>
              <a:t>Acknowledgement</a:t>
            </a:r>
            <a:r>
              <a:rPr lang="en-US" smtClean="0"/>
              <a:t>:</a:t>
            </a:r>
          </a:p>
        </p:txBody>
      </p:sp>
      <p:sp>
        <p:nvSpPr>
          <p:cNvPr id="15363" name="TextBox 4"/>
          <p:cNvSpPr txBox="1">
            <a:spLocks noChangeArrowheads="1"/>
          </p:cNvSpPr>
          <p:nvPr/>
        </p:nvSpPr>
        <p:spPr bwMode="auto">
          <a:xfrm>
            <a:off x="685800" y="1371600"/>
            <a:ext cx="693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This work has been supported by CONACyT under project 128953 and PROMEP SA/DSA/257/13. The authors acknowledge M. Jose Campos for SEM imaging.</a:t>
            </a:r>
          </a:p>
        </p:txBody>
      </p:sp>
      <p:sp>
        <p:nvSpPr>
          <p:cNvPr id="7" name="Rectangle 6"/>
          <p:cNvSpPr/>
          <p:nvPr/>
        </p:nvSpPr>
        <p:spPr>
          <a:xfrm>
            <a:off x="2329324" y="3505200"/>
            <a:ext cx="3647152"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lstStyle/>
          <a:p>
            <a:r>
              <a:rPr lang="en-US" sz="3200" dirty="0" smtClean="0"/>
              <a:t>Contents</a:t>
            </a:r>
            <a:endParaRPr lang="en-US" sz="3200" dirty="0"/>
          </a:p>
        </p:txBody>
      </p:sp>
      <p:sp>
        <p:nvSpPr>
          <p:cNvPr id="5" name="TextBox 4"/>
          <p:cNvSpPr txBox="1"/>
          <p:nvPr/>
        </p:nvSpPr>
        <p:spPr>
          <a:xfrm>
            <a:off x="762000" y="1447800"/>
            <a:ext cx="7010400" cy="3939540"/>
          </a:xfrm>
          <a:prstGeom prst="rect">
            <a:avLst/>
          </a:prstGeom>
          <a:noFill/>
        </p:spPr>
        <p:txBody>
          <a:bodyPr wrap="square" rtlCol="0">
            <a:spAutoFit/>
          </a:bodyPr>
          <a:lstStyle/>
          <a:p>
            <a:pPr marL="457200" indent="-457200">
              <a:spcBef>
                <a:spcPts val="600"/>
              </a:spcBef>
              <a:buFont typeface="+mj-lt"/>
              <a:buAutoNum type="arabicPeriod"/>
            </a:pPr>
            <a:r>
              <a:rPr lang="en-US" sz="2400" dirty="0" smtClean="0"/>
              <a:t>Introduction</a:t>
            </a:r>
          </a:p>
          <a:p>
            <a:pPr marL="457200" indent="-457200">
              <a:spcBef>
                <a:spcPts val="600"/>
              </a:spcBef>
              <a:buFont typeface="+mj-lt"/>
              <a:buAutoNum type="arabicPeriod"/>
            </a:pPr>
            <a:r>
              <a:rPr lang="en-US" sz="2400" dirty="0" smtClean="0"/>
              <a:t>Theory: </a:t>
            </a:r>
          </a:p>
          <a:p>
            <a:pPr marL="1371600" lvl="2" indent="-457200">
              <a:spcBef>
                <a:spcPts val="600"/>
              </a:spcBef>
              <a:buFont typeface="+mj-lt"/>
              <a:buAutoNum type="alphaLcParenR"/>
            </a:pPr>
            <a:r>
              <a:rPr lang="en-US" sz="2400" dirty="0" smtClean="0"/>
              <a:t>Sequential (SQ) addition</a:t>
            </a:r>
          </a:p>
          <a:p>
            <a:pPr marL="1371600" lvl="2" indent="-457200">
              <a:spcBef>
                <a:spcPts val="600"/>
              </a:spcBef>
              <a:buFont typeface="+mj-lt"/>
              <a:buAutoNum type="alphaLcParenR"/>
            </a:pPr>
            <a:r>
              <a:rPr lang="en-US" sz="2400" dirty="0" smtClean="0"/>
              <a:t>Superposition (SP) addition</a:t>
            </a:r>
          </a:p>
          <a:p>
            <a:pPr marL="457200" indent="-457200">
              <a:spcBef>
                <a:spcPts val="600"/>
              </a:spcBef>
              <a:buFont typeface="+mj-lt"/>
              <a:buAutoNum type="arabicPeriod"/>
            </a:pPr>
            <a:r>
              <a:rPr lang="en-US" sz="2400" dirty="0" smtClean="0"/>
              <a:t>Experimental results</a:t>
            </a:r>
          </a:p>
          <a:p>
            <a:pPr marL="457200" indent="-457200">
              <a:spcBef>
                <a:spcPts val="600"/>
              </a:spcBef>
              <a:buFont typeface="+mj-lt"/>
              <a:buAutoNum type="arabicPeriod"/>
            </a:pPr>
            <a:r>
              <a:rPr lang="en-US" sz="2400" dirty="0" smtClean="0"/>
              <a:t>Extension to other photonic filters</a:t>
            </a:r>
          </a:p>
          <a:p>
            <a:pPr marL="457200" indent="-457200">
              <a:spcBef>
                <a:spcPts val="600"/>
              </a:spcBef>
              <a:buFont typeface="+mj-lt"/>
              <a:buAutoNum type="arabicPeriod"/>
            </a:pPr>
            <a:r>
              <a:rPr lang="en-US" sz="2400" dirty="0" smtClean="0"/>
              <a:t>Conclusion</a:t>
            </a:r>
          </a:p>
          <a:p>
            <a:pPr marL="457200" indent="-457200">
              <a:spcBef>
                <a:spcPts val="600"/>
              </a:spcBef>
              <a:buFont typeface="+mj-lt"/>
              <a:buAutoNum type="arabicPeriod"/>
            </a:pPr>
            <a:r>
              <a:rPr lang="en-US" sz="2400" dirty="0" smtClean="0"/>
              <a:t>Acknowledgment </a:t>
            </a:r>
          </a:p>
          <a:p>
            <a:pPr marL="342900" indent="-342900">
              <a:spcBef>
                <a:spcPts val="600"/>
              </a:spcBef>
              <a:buFont typeface="+mj-lt"/>
              <a:buAutoNum type="arabicPeriod"/>
            </a:pPr>
            <a:endParaRPr lang="en-US" dirty="0"/>
          </a:p>
        </p:txBody>
      </p:sp>
    </p:spTree>
    <p:extLst>
      <p:ext uri="{BB962C8B-B14F-4D97-AF65-F5344CB8AC3E}">
        <p14:creationId xmlns:p14="http://schemas.microsoft.com/office/powerpoint/2010/main" val="2704077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04800"/>
            <a:ext cx="8229600" cy="762000"/>
          </a:xfrm>
        </p:spPr>
        <p:txBody>
          <a:bodyPr/>
          <a:lstStyle/>
          <a:p>
            <a:pPr eaLnBrk="1" hangingPunct="1"/>
            <a:r>
              <a:rPr lang="en-US" sz="3200" dirty="0" smtClean="0"/>
              <a:t>Introduction</a:t>
            </a:r>
            <a:r>
              <a:rPr lang="en-US" dirty="0" smtClean="0"/>
              <a:t>:</a:t>
            </a:r>
          </a:p>
        </p:txBody>
      </p:sp>
      <p:sp>
        <p:nvSpPr>
          <p:cNvPr id="4099" name="Content Placeholder 2"/>
          <p:cNvSpPr>
            <a:spLocks noGrp="1"/>
          </p:cNvSpPr>
          <p:nvPr>
            <p:ph idx="1"/>
          </p:nvPr>
        </p:nvSpPr>
        <p:spPr>
          <a:xfrm>
            <a:off x="457200" y="1371600"/>
            <a:ext cx="8382000" cy="3581400"/>
          </a:xfrm>
        </p:spPr>
        <p:txBody>
          <a:bodyPr/>
          <a:lstStyle/>
          <a:p>
            <a:pPr eaLnBrk="1" hangingPunct="1">
              <a:spcBef>
                <a:spcPts val="600"/>
              </a:spcBef>
            </a:pPr>
            <a:r>
              <a:rPr lang="en-US" sz="2400" dirty="0" smtClean="0"/>
              <a:t>Photonic structures have ability to control propagation of light.</a:t>
            </a:r>
          </a:p>
          <a:p>
            <a:pPr eaLnBrk="1" hangingPunct="1">
              <a:spcBef>
                <a:spcPts val="600"/>
              </a:spcBef>
            </a:pPr>
            <a:r>
              <a:rPr lang="en-US" sz="2400" dirty="0" smtClean="0"/>
              <a:t>Dielectric reflectors are preferred due to low absorption of light.</a:t>
            </a:r>
          </a:p>
          <a:p>
            <a:pPr eaLnBrk="1" hangingPunct="1">
              <a:spcBef>
                <a:spcPts val="600"/>
              </a:spcBef>
            </a:pPr>
            <a:r>
              <a:rPr lang="en-US" sz="2400" dirty="0" smtClean="0"/>
              <a:t>Materials used: polystyrene-tellurium, SiO</a:t>
            </a:r>
            <a:r>
              <a:rPr lang="en-US" sz="2400" baseline="-25000" dirty="0" smtClean="0"/>
              <a:t>2</a:t>
            </a:r>
            <a:r>
              <a:rPr lang="en-US" sz="2400" dirty="0" smtClean="0"/>
              <a:t>/ZrO</a:t>
            </a:r>
            <a:r>
              <a:rPr lang="en-US" sz="2400" baseline="-25000" dirty="0" smtClean="0"/>
              <a:t>2</a:t>
            </a:r>
            <a:r>
              <a:rPr lang="en-US" sz="2400" dirty="0" smtClean="0"/>
              <a:t>,  TiO</a:t>
            </a:r>
            <a:r>
              <a:rPr lang="en-US" sz="2400" baseline="-25000" dirty="0" smtClean="0"/>
              <a:t>2</a:t>
            </a:r>
            <a:r>
              <a:rPr lang="en-US" sz="2400" dirty="0" smtClean="0"/>
              <a:t>/SiO</a:t>
            </a:r>
            <a:r>
              <a:rPr lang="en-US" sz="2400" baseline="-25000" dirty="0" smtClean="0"/>
              <a:t>2</a:t>
            </a:r>
            <a:r>
              <a:rPr lang="en-US" sz="2400" dirty="0" smtClean="0"/>
              <a:t>, porous silicon(</a:t>
            </a:r>
            <a:r>
              <a:rPr lang="en-US" sz="2400" dirty="0" err="1" smtClean="0"/>
              <a:t>PSi</a:t>
            </a:r>
            <a:r>
              <a:rPr lang="en-US" sz="2400" dirty="0" smtClean="0"/>
              <a:t>)</a:t>
            </a:r>
            <a:r>
              <a:rPr lang="en-US" sz="2400" dirty="0" smtClean="0">
                <a:solidFill>
                  <a:schemeClr val="bg2">
                    <a:lumMod val="75000"/>
                  </a:schemeClr>
                </a:solidFill>
              </a:rPr>
              <a:t>[1,2]</a:t>
            </a:r>
          </a:p>
          <a:p>
            <a:pPr eaLnBrk="1" hangingPunct="1">
              <a:spcBef>
                <a:spcPts val="600"/>
              </a:spcBef>
            </a:pPr>
            <a:r>
              <a:rPr lang="en-US" sz="2400" dirty="0" smtClean="0"/>
              <a:t>Psi structures are easy to fabricate and has relatively economical preparation method</a:t>
            </a:r>
            <a:r>
              <a:rPr lang="en-US" sz="2400" dirty="0" smtClean="0">
                <a:solidFill>
                  <a:schemeClr val="bg2">
                    <a:lumMod val="75000"/>
                  </a:schemeClr>
                </a:solidFill>
              </a:rPr>
              <a:t>[3]</a:t>
            </a:r>
            <a:r>
              <a:rPr lang="en-US" sz="2400" dirty="0" smtClean="0"/>
              <a:t>.</a:t>
            </a:r>
          </a:p>
        </p:txBody>
      </p:sp>
      <p:sp>
        <p:nvSpPr>
          <p:cNvPr id="2" name="Footer Placeholder 1"/>
          <p:cNvSpPr>
            <a:spLocks noGrp="1"/>
          </p:cNvSpPr>
          <p:nvPr>
            <p:ph type="ftr" sz="quarter" idx="10"/>
          </p:nvPr>
        </p:nvSpPr>
        <p:spPr>
          <a:xfrm>
            <a:off x="533400" y="5334000"/>
            <a:ext cx="8458200" cy="1066800"/>
          </a:xfrm>
          <a:ln w="12700"/>
        </p:spPr>
        <p:txBody>
          <a:bodyPr/>
          <a:lstStyle/>
          <a:p>
            <a:pPr marL="228600" indent="-228600" algn="l">
              <a:buFont typeface="+mj-lt"/>
              <a:buAutoNum type="arabicPeriod"/>
              <a:defRPr/>
            </a:pPr>
            <a:r>
              <a:rPr lang="en-US" sz="1400" dirty="0"/>
              <a:t>Y. Fink, J. N. Winn, S. Fan, C. Chen, J. Michel, J. D. </a:t>
            </a:r>
            <a:r>
              <a:rPr lang="en-US" sz="1400" dirty="0" err="1"/>
              <a:t>Joannopoulos</a:t>
            </a:r>
            <a:r>
              <a:rPr lang="en-US" sz="1400" dirty="0"/>
              <a:t>, and E. L. Thomas, “A dielectric omnidirectional reflector,” Science 282, 1679–1682 (1998</a:t>
            </a:r>
            <a:r>
              <a:rPr lang="en-US" sz="1400" dirty="0" smtClean="0"/>
              <a:t>).</a:t>
            </a:r>
            <a:endParaRPr lang="en-US" sz="1400" dirty="0"/>
          </a:p>
          <a:p>
            <a:pPr marL="228600" indent="-228600" algn="l">
              <a:buFont typeface="+mj-lt"/>
              <a:buAutoNum type="arabicPeriod"/>
              <a:defRPr/>
            </a:pPr>
            <a:r>
              <a:rPr lang="en-US" sz="1400" dirty="0" smtClean="0"/>
              <a:t>V. </a:t>
            </a:r>
            <a:r>
              <a:rPr lang="en-US" sz="1400" dirty="0" err="1" smtClean="0"/>
              <a:t>Agarwal</a:t>
            </a:r>
            <a:r>
              <a:rPr lang="en-US" sz="1400" dirty="0" smtClean="0"/>
              <a:t> and J. A. del </a:t>
            </a:r>
            <a:r>
              <a:rPr lang="en-US" sz="1400" dirty="0" err="1" smtClean="0"/>
              <a:t>R´ıo</a:t>
            </a:r>
            <a:r>
              <a:rPr lang="en-US" sz="1400" dirty="0" smtClean="0"/>
              <a:t>, “Tailoring the photonic band gap of a porous silicon dielectric mirror,” Appl. Phys. </a:t>
            </a:r>
            <a:r>
              <a:rPr lang="en-US" sz="1400" dirty="0" err="1" smtClean="0"/>
              <a:t>Lett</a:t>
            </a:r>
            <a:r>
              <a:rPr lang="en-US" sz="1400" dirty="0" smtClean="0"/>
              <a:t>. 82, 001512 (2003)</a:t>
            </a:r>
          </a:p>
          <a:p>
            <a:pPr marL="228600" indent="-228600" algn="l">
              <a:buFont typeface="+mj-lt"/>
              <a:buAutoNum type="arabicPeriod"/>
              <a:defRPr/>
            </a:pPr>
            <a:r>
              <a:rPr lang="en-US" sz="1400" dirty="0"/>
              <a:t>L. </a:t>
            </a:r>
            <a:r>
              <a:rPr lang="en-US" sz="1400" dirty="0" err="1"/>
              <a:t>Pavesi</a:t>
            </a:r>
            <a:r>
              <a:rPr lang="en-US" sz="1400" dirty="0"/>
              <a:t> and R. </a:t>
            </a:r>
            <a:r>
              <a:rPr lang="en-US" sz="1400" dirty="0" err="1"/>
              <a:t>Turan</a:t>
            </a:r>
            <a:r>
              <a:rPr lang="en-US" sz="1400" dirty="0"/>
              <a:t>, Silicon </a:t>
            </a:r>
            <a:r>
              <a:rPr lang="en-US" sz="1400" dirty="0" err="1"/>
              <a:t>Nanocrystals</a:t>
            </a:r>
            <a:r>
              <a:rPr lang="en-US" sz="1400" dirty="0"/>
              <a:t> (WILEY-VCH, 2010)</a:t>
            </a:r>
            <a:endParaRPr lang="en-US" sz="1400" dirty="0" smtClean="0"/>
          </a:p>
        </p:txBody>
      </p:sp>
      <p:sp>
        <p:nvSpPr>
          <p:cNvPr id="3" name="Left Brace 2"/>
          <p:cNvSpPr/>
          <p:nvPr/>
        </p:nvSpPr>
        <p:spPr bwMode="auto">
          <a:xfrm rot="16200000">
            <a:off x="4648199" y="1568006"/>
            <a:ext cx="228602" cy="7239000"/>
          </a:xfrm>
          <a:prstGeom prst="leftBrace">
            <a:avLst>
              <a:gd name="adj1" fmla="val 8333"/>
              <a:gd name="adj2" fmla="val 49822"/>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57200"/>
            <a:ext cx="8229600" cy="695325"/>
          </a:xfrm>
        </p:spPr>
        <p:txBody>
          <a:bodyPr/>
          <a:lstStyle/>
          <a:p>
            <a:pPr eaLnBrk="1" hangingPunct="1"/>
            <a:r>
              <a:rPr lang="en-US" sz="3200" dirty="0" smtClean="0"/>
              <a:t>Introduction:</a:t>
            </a:r>
          </a:p>
        </p:txBody>
      </p:sp>
      <p:sp>
        <p:nvSpPr>
          <p:cNvPr id="3" name="Content Placeholder 2"/>
          <p:cNvSpPr>
            <a:spLocks noGrp="1"/>
          </p:cNvSpPr>
          <p:nvPr>
            <p:ph idx="1"/>
          </p:nvPr>
        </p:nvSpPr>
        <p:spPr>
          <a:xfrm>
            <a:off x="457200" y="1295400"/>
            <a:ext cx="8229600" cy="32004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eaLnBrk="1" hangingPunct="1">
              <a:spcBef>
                <a:spcPts val="600"/>
              </a:spcBef>
            </a:pPr>
            <a:r>
              <a:rPr lang="en-US" sz="2400" dirty="0"/>
              <a:t>Photonic structures like Broad band Bragg mirrors, high quality </a:t>
            </a:r>
            <a:r>
              <a:rPr lang="en-US" sz="2400" dirty="0" smtClean="0"/>
              <a:t>micro-cavities</a:t>
            </a:r>
            <a:r>
              <a:rPr lang="en-US" sz="2400" dirty="0"/>
              <a:t>, sharp </a:t>
            </a:r>
            <a:r>
              <a:rPr lang="en-US" sz="2400" dirty="0" err="1"/>
              <a:t>rugate</a:t>
            </a:r>
            <a:r>
              <a:rPr lang="en-US" sz="2400" dirty="0"/>
              <a:t> filters etc., used as filters and </a:t>
            </a:r>
            <a:r>
              <a:rPr lang="en-US" sz="2400" dirty="0" smtClean="0"/>
              <a:t>sensors[1].</a:t>
            </a:r>
          </a:p>
          <a:p>
            <a:pPr algn="just" eaLnBrk="1" hangingPunct="1">
              <a:spcBef>
                <a:spcPts val="600"/>
              </a:spcBef>
            </a:pPr>
            <a:r>
              <a:rPr lang="en-US" sz="2400" dirty="0" smtClean="0"/>
              <a:t>To </a:t>
            </a:r>
            <a:r>
              <a:rPr lang="en-US" sz="2400" dirty="0"/>
              <a:t>obtain a multiple-peak optical response from the same photonic structure.</a:t>
            </a:r>
          </a:p>
          <a:p>
            <a:pPr algn="just" eaLnBrk="1" hangingPunct="1">
              <a:spcBef>
                <a:spcPts val="600"/>
              </a:spcBef>
            </a:pPr>
            <a:r>
              <a:rPr lang="en-US" sz="2400" dirty="0" smtClean="0"/>
              <a:t>Reduction </a:t>
            </a:r>
            <a:r>
              <a:rPr lang="en-US" sz="2400" dirty="0"/>
              <a:t>in physical thickness of the filter amounts to its greater applicability</a:t>
            </a:r>
          </a:p>
          <a:p>
            <a:pPr algn="just" eaLnBrk="1" hangingPunct="1">
              <a:spcBef>
                <a:spcPts val="600"/>
              </a:spcBef>
            </a:pPr>
            <a:endParaRPr lang="en-US" sz="2400" dirty="0"/>
          </a:p>
        </p:txBody>
      </p:sp>
      <p:sp>
        <p:nvSpPr>
          <p:cNvPr id="4" name="Left Brace 3"/>
          <p:cNvSpPr/>
          <p:nvPr/>
        </p:nvSpPr>
        <p:spPr bwMode="auto">
          <a:xfrm rot="16200000">
            <a:off x="4419599" y="838201"/>
            <a:ext cx="228602" cy="7239000"/>
          </a:xfrm>
          <a:prstGeom prst="leftBrace">
            <a:avLst>
              <a:gd name="adj1" fmla="val 8333"/>
              <a:gd name="adj2" fmla="val 49822"/>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Footer Placeholder 1"/>
          <p:cNvSpPr>
            <a:spLocks noGrp="1"/>
          </p:cNvSpPr>
          <p:nvPr>
            <p:ph type="ftr" sz="quarter" idx="10"/>
          </p:nvPr>
        </p:nvSpPr>
        <p:spPr>
          <a:xfrm>
            <a:off x="533400" y="5486400"/>
            <a:ext cx="8458200" cy="1066800"/>
          </a:xfrm>
          <a:ln w="12700"/>
        </p:spPr>
        <p:txBody>
          <a:bodyPr/>
          <a:lstStyle/>
          <a:p>
            <a:pPr marL="228600" indent="-228600" algn="l">
              <a:buFont typeface="+mj-lt"/>
              <a:buAutoNum type="arabicPeriod"/>
              <a:defRPr/>
            </a:pPr>
            <a:r>
              <a:rPr lang="en-US" dirty="0"/>
              <a:t>P. A. Snow, E. K. Squire, P. St. J. Russell, and L. T. </a:t>
            </a:r>
            <a:r>
              <a:rPr lang="en-US" dirty="0" err="1"/>
              <a:t>Canham</a:t>
            </a:r>
            <a:r>
              <a:rPr lang="en-US" dirty="0"/>
              <a:t>, “Vapor sensing using the optical properties of porous silicon Bragg mirrors,” J. Appl. Phys. 86, 1781–1784 (1999).).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685800"/>
          </a:xfrm>
        </p:spPr>
        <p:txBody>
          <a:bodyPr/>
          <a:lstStyle/>
          <a:p>
            <a:pPr eaLnBrk="1" hangingPunct="1"/>
            <a:r>
              <a:rPr lang="en-US" sz="3200" dirty="0" smtClean="0"/>
              <a:t>Theory: Multiple Dielectric Slabs</a:t>
            </a:r>
          </a:p>
        </p:txBody>
      </p:sp>
      <p:pic>
        <p:nvPicPr>
          <p:cNvPr id="6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9" y="1066800"/>
            <a:ext cx="5546828" cy="274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381000" y="4114800"/>
            <a:ext cx="8686800" cy="1295400"/>
            <a:chOff x="381000" y="4572000"/>
            <a:chExt cx="8686800" cy="1295400"/>
          </a:xfrm>
        </p:grpSpPr>
        <p:grpSp>
          <p:nvGrpSpPr>
            <p:cNvPr id="7" name="Group 6"/>
            <p:cNvGrpSpPr/>
            <p:nvPr/>
          </p:nvGrpSpPr>
          <p:grpSpPr>
            <a:xfrm>
              <a:off x="381000" y="5206075"/>
              <a:ext cx="8686800" cy="661325"/>
              <a:chOff x="381000" y="5206075"/>
              <a:chExt cx="8686800" cy="661325"/>
            </a:xfrm>
          </p:grpSpPr>
          <p:sp>
            <p:nvSpPr>
              <p:cNvPr id="6150" name="TextBox 5"/>
              <p:cNvSpPr txBox="1">
                <a:spLocks noChangeArrowheads="1"/>
              </p:cNvSpPr>
              <p:nvPr/>
            </p:nvSpPr>
            <p:spPr bwMode="auto">
              <a:xfrm>
                <a:off x="4724400" y="5345112"/>
                <a:ext cx="60267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t>and</a:t>
                </a:r>
              </a:p>
            </p:txBody>
          </p:sp>
          <p:grpSp>
            <p:nvGrpSpPr>
              <p:cNvPr id="6" name="Group 5"/>
              <p:cNvGrpSpPr/>
              <p:nvPr/>
            </p:nvGrpSpPr>
            <p:grpSpPr>
              <a:xfrm>
                <a:off x="381000" y="5206075"/>
                <a:ext cx="8686800" cy="661325"/>
                <a:chOff x="381000" y="4720434"/>
                <a:chExt cx="8686800" cy="661325"/>
              </a:xfrm>
            </p:grpSpPr>
            <p:sp>
              <p:nvSpPr>
                <p:cNvPr id="6152" name="TextBox 7"/>
                <p:cNvSpPr txBox="1">
                  <a:spLocks noChangeArrowheads="1"/>
                </p:cNvSpPr>
                <p:nvPr/>
              </p:nvSpPr>
              <p:spPr bwMode="auto">
                <a:xfrm>
                  <a:off x="6991350" y="4797425"/>
                  <a:ext cx="2076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smtClean="0"/>
                    <a:t>(Reflection coefficient)</a:t>
                  </a:r>
                  <a:endParaRPr lang="en-US" sz="1400" dirty="0"/>
                </a:p>
              </p:txBody>
            </p:sp>
            <p:grpSp>
              <p:nvGrpSpPr>
                <p:cNvPr id="5" name="Group 4"/>
                <p:cNvGrpSpPr/>
                <p:nvPr/>
              </p:nvGrpSpPr>
              <p:grpSpPr>
                <a:xfrm>
                  <a:off x="381000" y="4720434"/>
                  <a:ext cx="6629401" cy="661325"/>
                  <a:chOff x="381000" y="4720434"/>
                  <a:chExt cx="6629401" cy="661325"/>
                </a:xfrm>
              </p:grpSpPr>
              <p:grpSp>
                <p:nvGrpSpPr>
                  <p:cNvPr id="2" name="Group 1"/>
                  <p:cNvGrpSpPr/>
                  <p:nvPr/>
                </p:nvGrpSpPr>
                <p:grpSpPr>
                  <a:xfrm>
                    <a:off x="381000" y="4724400"/>
                    <a:ext cx="4876800" cy="657359"/>
                    <a:chOff x="381000" y="4724400"/>
                    <a:chExt cx="4876800" cy="657359"/>
                  </a:xfrm>
                </p:grpSpPr>
                <p:sp>
                  <p:nvSpPr>
                    <p:cNvPr id="6148" name="TextBox 3"/>
                    <p:cNvSpPr txBox="1">
                      <a:spLocks noChangeArrowheads="1"/>
                    </p:cNvSpPr>
                    <p:nvPr/>
                  </p:nvSpPr>
                  <p:spPr bwMode="auto">
                    <a:xfrm>
                      <a:off x="381000" y="4887912"/>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t>reflection </a:t>
                      </a:r>
                      <a:r>
                        <a:rPr lang="en-US" dirty="0"/>
                        <a:t>response,</a:t>
                      </a:r>
                    </a:p>
                  </p:txBody>
                </p:sp>
                <mc:AlternateContent xmlns:mc="http://schemas.openxmlformats.org/markup-compatibility/2006" xmlns:a14="http://schemas.microsoft.com/office/drawing/2010/main">
                  <mc:Choice Requires="a14">
                    <p:sp>
                      <p:nvSpPr>
                        <p:cNvPr id="3" name="TextBox 2"/>
                        <p:cNvSpPr txBox="1"/>
                        <p:nvPr/>
                      </p:nvSpPr>
                      <p:spPr>
                        <a:xfrm>
                          <a:off x="2438400" y="4724400"/>
                          <a:ext cx="2819400" cy="657359"/>
                        </a:xfrm>
                        <a:prstGeom prst="rect">
                          <a:avLst/>
                        </a:prstGeom>
                        <a:noFill/>
                      </p:spPr>
                      <p:txBody>
                        <a:bodyPr wrap="square"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a:ea typeface="Cambria Math"/>
                                    </a:rPr>
                                    <m:t>𝜏</m:t>
                                  </m:r>
                                </m:e>
                                <m:sub>
                                  <m:r>
                                    <a:rPr lang="en-US" sz="2000" b="0" i="1" smtClean="0">
                                      <a:latin typeface="Cambria Math"/>
                                    </a:rPr>
                                    <m:t>𝑖</m:t>
                                  </m:r>
                                </m:sub>
                              </m:sSub>
                              <m:r>
                                <a:rPr lang="en-US" sz="2000" b="0" i="1" smtClean="0">
                                  <a:latin typeface="Cambria Math"/>
                                </a:rPr>
                                <m:t>= </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a:ea typeface="Cambria Math"/>
                                        </a:rPr>
                                        <m:t>𝜌</m:t>
                                      </m:r>
                                    </m:e>
                                    <m:sub>
                                      <m:r>
                                        <a:rPr lang="en-US" sz="2000" b="0" i="1" smtClean="0">
                                          <a:latin typeface="Cambria Math"/>
                                        </a:rPr>
                                        <m:t>𝑖</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𝜏</m:t>
                                      </m:r>
                                    </m:e>
                                    <m:sub>
                                      <m:r>
                                        <a:rPr lang="en-US" sz="2000" b="0" i="1" smtClean="0">
                                          <a:latin typeface="Cambria Math"/>
                                        </a:rPr>
                                        <m:t>𝑖</m:t>
                                      </m:r>
                                      <m:r>
                                        <a:rPr lang="en-US" sz="2000" b="0" i="1" smtClean="0">
                                          <a:latin typeface="Cambria Math"/>
                                        </a:rPr>
                                        <m:t>+1</m:t>
                                      </m:r>
                                    </m:sub>
                                  </m:sSub>
                                  <m:r>
                                    <a:rPr lang="en-US" sz="2000" b="0" i="1" smtClean="0">
                                      <a:latin typeface="Cambria Math"/>
                                    </a:rPr>
                                    <m:t> </m:t>
                                  </m:r>
                                  <m:sSup>
                                    <m:sSupPr>
                                      <m:ctrlPr>
                                        <a:rPr lang="en-US" sz="2000" b="0" i="1" smtClean="0">
                                          <a:latin typeface="Cambria Math" panose="02040503050406030204" pitchFamily="18" charset="0"/>
                                        </a:rPr>
                                      </m:ctrlPr>
                                    </m:sSupPr>
                                    <m:e>
                                      <m:r>
                                        <a:rPr lang="en-US" sz="2000" b="0" i="1" smtClean="0">
                                          <a:latin typeface="Cambria Math"/>
                                        </a:rPr>
                                        <m:t>𝑒</m:t>
                                      </m:r>
                                    </m:e>
                                    <m:sup>
                                      <m:r>
                                        <a:rPr lang="en-US" sz="2000" b="0" i="1" smtClean="0">
                                          <a:latin typeface="Cambria Math"/>
                                        </a:rPr>
                                        <m:t>−2</m:t>
                                      </m:r>
                                      <m:r>
                                        <a:rPr lang="en-US" sz="2000" b="0" i="1" smtClean="0">
                                          <a:latin typeface="Cambria Math"/>
                                        </a:rPr>
                                        <m:t>𝑗</m:t>
                                      </m:r>
                                      <m:sSubSup>
                                        <m:sSubSupPr>
                                          <m:ctrlPr>
                                            <a:rPr lang="en-US" sz="2000" b="0" i="1" smtClean="0">
                                              <a:latin typeface="Cambria Math" panose="02040503050406030204" pitchFamily="18" charset="0"/>
                                            </a:rPr>
                                          </m:ctrlPr>
                                        </m:sSubSupPr>
                                        <m:e>
                                          <m:sSub>
                                            <m:sSubPr>
                                              <m:ctrlPr>
                                                <a:rPr lang="en-US" sz="2000" b="0" i="1" smtClean="0">
                                                  <a:latin typeface="Cambria Math" panose="02040503050406030204" pitchFamily="18" charset="0"/>
                                                </a:rPr>
                                              </m:ctrlPr>
                                            </m:sSubPr>
                                            <m:e>
                                              <m:r>
                                                <a:rPr lang="en-US" sz="2000" b="0" i="1" smtClean="0">
                                                  <a:latin typeface="Cambria Math"/>
                                                </a:rPr>
                                                <m:t>𝑘</m:t>
                                              </m:r>
                                            </m:e>
                                            <m:sub>
                                              <m:r>
                                                <a:rPr lang="en-US" sz="2000" b="0" i="1" smtClean="0">
                                                  <a:latin typeface="Cambria Math"/>
                                                </a:rPr>
                                                <m:t>𝑖</m:t>
                                              </m:r>
                                            </m:sub>
                                          </m:sSub>
                                          <m:r>
                                            <a:rPr lang="en-US" sz="2000" b="0" i="1" smtClean="0">
                                              <a:latin typeface="Cambria Math"/>
                                            </a:rPr>
                                            <m:t>𝑙</m:t>
                                          </m:r>
                                        </m:e>
                                        <m:sub>
                                          <m:r>
                                            <a:rPr lang="en-US" sz="2000" b="0" i="1" smtClean="0">
                                              <a:latin typeface="Cambria Math"/>
                                            </a:rPr>
                                            <m:t>𝑖</m:t>
                                          </m:r>
                                          <m:r>
                                            <a:rPr lang="en-US" sz="2000" b="0" i="1" smtClean="0">
                                              <a:latin typeface="Cambria Math"/>
                                            </a:rPr>
                                            <m:t> </m:t>
                                          </m:r>
                                        </m:sub>
                                        <m:sup/>
                                      </m:sSubSup>
                                    </m:sup>
                                  </m:sSup>
                                </m:num>
                                <m:den>
                                  <m:r>
                                    <a:rPr lang="en-US" sz="2000" b="0" i="1" smtClean="0">
                                      <a:latin typeface="Cambria Math"/>
                                    </a:rPr>
                                    <m:t>1+ </m:t>
                                  </m:r>
                                  <m:sSub>
                                    <m:sSubPr>
                                      <m:ctrlPr>
                                        <a:rPr lang="en-US" sz="2000" b="0" i="1" smtClean="0">
                                          <a:latin typeface="Cambria Math" panose="02040503050406030204" pitchFamily="18" charset="0"/>
                                        </a:rPr>
                                      </m:ctrlPr>
                                    </m:sSubPr>
                                    <m:e>
                                      <m:r>
                                        <a:rPr lang="en-US" sz="2000" b="0" i="1" smtClean="0">
                                          <a:latin typeface="Cambria Math"/>
                                          <a:ea typeface="Cambria Math"/>
                                        </a:rPr>
                                        <m:t>𝜌</m:t>
                                      </m:r>
                                    </m:e>
                                    <m:sub>
                                      <m:r>
                                        <a:rPr lang="en-US" sz="2000" b="0" i="1" smtClean="0">
                                          <a:latin typeface="Cambria Math"/>
                                        </a:rPr>
                                        <m:t>𝑖</m:t>
                                      </m:r>
                                    </m:sub>
                                  </m:sSub>
                                  <m:sSub>
                                    <m:sSubPr>
                                      <m:ctrlPr>
                                        <a:rPr lang="en-US" sz="2000" b="0" i="1" smtClean="0">
                                          <a:latin typeface="Cambria Math" panose="02040503050406030204" pitchFamily="18" charset="0"/>
                                        </a:rPr>
                                      </m:ctrlPr>
                                    </m:sSubPr>
                                    <m:e>
                                      <m:r>
                                        <a:rPr lang="en-US" sz="2000" b="0" i="1" smtClean="0">
                                          <a:latin typeface="Cambria Math"/>
                                          <a:ea typeface="Cambria Math"/>
                                        </a:rPr>
                                        <m:t>𝜏</m:t>
                                      </m:r>
                                    </m:e>
                                    <m:sub>
                                      <m:r>
                                        <a:rPr lang="en-US" sz="2000" b="0" i="1" smtClean="0">
                                          <a:latin typeface="Cambria Math"/>
                                        </a:rPr>
                                        <m:t>𝑖</m:t>
                                      </m:r>
                                      <m:r>
                                        <a:rPr lang="en-US" sz="2000" b="0" i="1" smtClean="0">
                                          <a:latin typeface="Cambria Math"/>
                                        </a:rPr>
                                        <m:t>+1</m:t>
                                      </m:r>
                                    </m:sub>
                                  </m:sSub>
                                  <m:sSup>
                                    <m:sSupPr>
                                      <m:ctrlPr>
                                        <a:rPr lang="en-US" sz="2000" b="0" i="1" smtClean="0">
                                          <a:latin typeface="Cambria Math" panose="02040503050406030204" pitchFamily="18" charset="0"/>
                                        </a:rPr>
                                      </m:ctrlPr>
                                    </m:sSupPr>
                                    <m:e>
                                      <m:r>
                                        <a:rPr lang="en-US" sz="2000" b="0" i="1" smtClean="0">
                                          <a:latin typeface="Cambria Math"/>
                                        </a:rPr>
                                        <m:t>𝑒</m:t>
                                      </m:r>
                                    </m:e>
                                    <m:sup>
                                      <m:r>
                                        <a:rPr lang="en-US" sz="2000" b="0" i="1" smtClean="0">
                                          <a:latin typeface="Cambria Math"/>
                                        </a:rPr>
                                        <m:t>−2</m:t>
                                      </m:r>
                                      <m:r>
                                        <a:rPr lang="en-US" sz="2000" b="0" i="1" smtClean="0">
                                          <a:latin typeface="Cambria Math"/>
                                        </a:rPr>
                                        <m:t>𝑗</m:t>
                                      </m:r>
                                      <m:sSub>
                                        <m:sSubPr>
                                          <m:ctrlPr>
                                            <a:rPr lang="en-US" sz="2000" b="0" i="1" smtClean="0">
                                              <a:latin typeface="Cambria Math" panose="02040503050406030204" pitchFamily="18" charset="0"/>
                                            </a:rPr>
                                          </m:ctrlPr>
                                        </m:sSubPr>
                                        <m:e>
                                          <m:r>
                                            <a:rPr lang="en-US" sz="2000" b="0" i="1" smtClean="0">
                                              <a:latin typeface="Cambria Math"/>
                                            </a:rPr>
                                            <m:t>𝑘</m:t>
                                          </m:r>
                                        </m:e>
                                        <m:sub>
                                          <m:r>
                                            <a:rPr lang="en-US" sz="2000" b="0" i="1" smtClean="0">
                                              <a:latin typeface="Cambria Math"/>
                                            </a:rPr>
                                            <m:t>𝑖</m:t>
                                          </m:r>
                                        </m:sub>
                                      </m:sSub>
                                      <m:sSub>
                                        <m:sSubPr>
                                          <m:ctrlPr>
                                            <a:rPr lang="en-US" sz="2000" b="0" i="1" smtClean="0">
                                              <a:latin typeface="Cambria Math" panose="02040503050406030204" pitchFamily="18" charset="0"/>
                                            </a:rPr>
                                          </m:ctrlPr>
                                        </m:sSubPr>
                                        <m:e>
                                          <m:r>
                                            <a:rPr lang="en-US" sz="2000" b="0" i="1" smtClean="0">
                                              <a:latin typeface="Cambria Math"/>
                                            </a:rPr>
                                            <m:t>𝑙</m:t>
                                          </m:r>
                                        </m:e>
                                        <m:sub>
                                          <m:r>
                                            <a:rPr lang="en-US" sz="2000" b="0" i="1" smtClean="0">
                                              <a:latin typeface="Cambria Math"/>
                                            </a:rPr>
                                            <m:t>𝑖</m:t>
                                          </m:r>
                                        </m:sub>
                                      </m:sSub>
                                    </m:sup>
                                  </m:sSup>
                                  <m:r>
                                    <a:rPr lang="en-US" sz="2000" b="0" i="1" smtClean="0">
                                      <a:latin typeface="Cambria Math"/>
                                    </a:rPr>
                                    <m:t> </m:t>
                                  </m:r>
                                </m:den>
                              </m:f>
                              <m:r>
                                <a:rPr lang="en-US" sz="2000" b="0" i="1" smtClean="0">
                                  <a:latin typeface="Cambria Math"/>
                                </a:rPr>
                                <m:t> </m:t>
                              </m:r>
                            </m:oMath>
                          </a14:m>
                          <a:r>
                            <a:rPr lang="en-US" sz="2000" dirty="0" smtClean="0"/>
                            <a:t> </a:t>
                          </a:r>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2438400" y="4724400"/>
                          <a:ext cx="2819400" cy="657359"/>
                        </a:xfrm>
                        <a:prstGeom prst="rect">
                          <a:avLst/>
                        </a:prstGeom>
                        <a:blipFill rotWithShape="1">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TextBox 3"/>
                      <p:cNvSpPr txBox="1"/>
                      <p:nvPr/>
                    </p:nvSpPr>
                    <p:spPr>
                      <a:xfrm>
                        <a:off x="5257801" y="4720434"/>
                        <a:ext cx="1752600" cy="6135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𝜌</m:t>
                                  </m:r>
                                </m:e>
                                <m:sub>
                                  <m:r>
                                    <a:rPr lang="en-US" b="0" i="1" smtClean="0">
                                      <a:latin typeface="Cambria Math"/>
                                    </a:rPr>
                                    <m:t>𝑖</m:t>
                                  </m:r>
                                </m:sub>
                              </m:sSub>
                              <m:r>
                                <a:rPr lang="en-US" b="0" i="1" smtClean="0">
                                  <a:latin typeface="Cambria Math"/>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𝑖</m:t>
                                      </m:r>
                                      <m:r>
                                        <a:rPr lang="en-US" b="0" i="1" smtClean="0">
                                          <a:latin typeface="Cambria Math"/>
                                        </a:rPr>
                                        <m:t>−1</m:t>
                                      </m:r>
                                    </m:sub>
                                  </m:sSub>
                                  <m:r>
                                    <a:rPr lang="en-US" b="0" i="1" smtClean="0">
                                      <a:latin typeface="Cambria Math"/>
                                    </a:rPr>
                                    <m:t> − </m:t>
                                  </m:r>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𝑖</m:t>
                                      </m:r>
                                    </m:sub>
                                  </m:sSub>
                                </m:num>
                                <m:den>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𝑖</m:t>
                                      </m:r>
                                    </m:sub>
                                  </m:sSub>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257801" y="4720434"/>
                        <a:ext cx="1752600" cy="613566"/>
                      </a:xfrm>
                      <a:prstGeom prst="rect">
                        <a:avLst/>
                      </a:prstGeom>
                      <a:blipFill rotWithShape="1">
                        <a:blip r:embed="rId4"/>
                        <a:stretch>
                          <a:fillRect r="-6272"/>
                        </a:stretch>
                      </a:blipFill>
                    </p:spPr>
                    <p:txBody>
                      <a:bodyPr/>
                      <a:lstStyle/>
                      <a:p>
                        <a:r>
                          <a:rPr lang="en-US">
                            <a:noFill/>
                          </a:rPr>
                          <a:t> </a:t>
                        </a:r>
                      </a:p>
                    </p:txBody>
                  </p:sp>
                </mc:Fallback>
              </mc:AlternateContent>
            </p:grpSp>
          </p:grpSp>
        </p:grpSp>
        <p:sp>
          <p:nvSpPr>
            <p:cNvPr id="9" name="TextBox 8"/>
            <p:cNvSpPr txBox="1"/>
            <p:nvPr/>
          </p:nvSpPr>
          <p:spPr>
            <a:xfrm>
              <a:off x="381000" y="4572000"/>
              <a:ext cx="8001000" cy="646331"/>
            </a:xfrm>
            <a:prstGeom prst="rect">
              <a:avLst/>
            </a:prstGeom>
            <a:noFill/>
          </p:spPr>
          <p:txBody>
            <a:bodyPr wrap="square" rtlCol="0">
              <a:spAutoFit/>
            </a:bodyPr>
            <a:lstStyle/>
            <a:p>
              <a:r>
                <a:rPr lang="en-US" dirty="0" smtClean="0"/>
                <a:t>Consider an electric field is linearly polarized and falls on the dielectric surface normally[1].</a:t>
              </a:r>
              <a:endParaRPr lang="en-US" dirty="0"/>
            </a:p>
          </p:txBody>
        </p:sp>
      </p:grpSp>
      <p:sp>
        <p:nvSpPr>
          <p:cNvPr id="16" name="Left Brace 15"/>
          <p:cNvSpPr/>
          <p:nvPr/>
        </p:nvSpPr>
        <p:spPr bwMode="auto">
          <a:xfrm rot="16200000">
            <a:off x="4419599" y="2285999"/>
            <a:ext cx="228602" cy="7239000"/>
          </a:xfrm>
          <a:prstGeom prst="leftBrace">
            <a:avLst>
              <a:gd name="adj1" fmla="val 8333"/>
              <a:gd name="adj2" fmla="val 49822"/>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Footer Placeholder 1"/>
          <p:cNvSpPr>
            <a:spLocks noGrp="1"/>
          </p:cNvSpPr>
          <p:nvPr>
            <p:ph type="ftr" sz="quarter" idx="10"/>
          </p:nvPr>
        </p:nvSpPr>
        <p:spPr>
          <a:xfrm>
            <a:off x="533400" y="5486400"/>
            <a:ext cx="8458200" cy="1066800"/>
          </a:xfrm>
          <a:ln w="12700"/>
        </p:spPr>
        <p:txBody>
          <a:bodyPr/>
          <a:lstStyle/>
          <a:p>
            <a:pPr marL="228600" indent="-228600" algn="l">
              <a:buFont typeface="+mj-lt"/>
              <a:buAutoNum type="arabicPeriod"/>
              <a:defRPr/>
            </a:pPr>
            <a:r>
              <a:rPr lang="en-US" dirty="0"/>
              <a:t>Electromagnetic </a:t>
            </a:r>
            <a:r>
              <a:rPr lang="en-US" dirty="0" smtClean="0"/>
              <a:t>Waves </a:t>
            </a:r>
            <a:r>
              <a:rPr lang="en-US" dirty="0"/>
              <a:t>and Antennas by Sophocles J. </a:t>
            </a:r>
            <a:r>
              <a:rPr lang="en-US" dirty="0" err="1"/>
              <a:t>Orfanidis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04800"/>
            <a:ext cx="8229600" cy="685800"/>
          </a:xfrm>
        </p:spPr>
        <p:txBody>
          <a:bodyPr/>
          <a:lstStyle/>
          <a:p>
            <a:pPr eaLnBrk="1" hangingPunct="1"/>
            <a:r>
              <a:rPr lang="en-US" sz="3200" dirty="0" smtClean="0"/>
              <a:t>Refractive index profile functions</a:t>
            </a:r>
          </a:p>
        </p:txBody>
      </p:sp>
      <p:sp>
        <p:nvSpPr>
          <p:cNvPr id="7171" name="TextBox 3"/>
          <p:cNvSpPr txBox="1">
            <a:spLocks noChangeArrowheads="1"/>
          </p:cNvSpPr>
          <p:nvPr/>
        </p:nvSpPr>
        <p:spPr bwMode="auto">
          <a:xfrm>
            <a:off x="431800" y="1047750"/>
            <a:ext cx="208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u="sng" dirty="0" smtClean="0"/>
              <a:t>Bragg </a:t>
            </a:r>
            <a:r>
              <a:rPr lang="en-US" sz="2000" b="1" u="sng" dirty="0"/>
              <a:t>Mirror:</a:t>
            </a:r>
          </a:p>
        </p:txBody>
      </p:sp>
      <p:sp>
        <p:nvSpPr>
          <p:cNvPr id="7176" name="TextBox 8"/>
          <p:cNvSpPr txBox="1">
            <a:spLocks noChangeArrowheads="1"/>
          </p:cNvSpPr>
          <p:nvPr/>
        </p:nvSpPr>
        <p:spPr bwMode="auto">
          <a:xfrm>
            <a:off x="431800" y="3714750"/>
            <a:ext cx="276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u="sng" dirty="0"/>
              <a:t>Optical Micro cavity</a:t>
            </a:r>
          </a:p>
        </p:txBody>
      </p:sp>
      <p:grpSp>
        <p:nvGrpSpPr>
          <p:cNvPr id="7" name="Group 6"/>
          <p:cNvGrpSpPr/>
          <p:nvPr/>
        </p:nvGrpSpPr>
        <p:grpSpPr>
          <a:xfrm>
            <a:off x="4296572" y="1066801"/>
            <a:ext cx="4561353" cy="4147890"/>
            <a:chOff x="4296572" y="1218711"/>
            <a:chExt cx="4561353" cy="3995979"/>
          </a:xfrm>
        </p:grpSpPr>
        <p:grpSp>
          <p:nvGrpSpPr>
            <p:cNvPr id="6" name="Group 5"/>
            <p:cNvGrpSpPr/>
            <p:nvPr/>
          </p:nvGrpSpPr>
          <p:grpSpPr>
            <a:xfrm>
              <a:off x="4340355" y="3065215"/>
              <a:ext cx="4495799" cy="2149475"/>
              <a:chOff x="3565525" y="3162300"/>
              <a:chExt cx="5527675" cy="2155825"/>
            </a:xfrm>
          </p:grpSpPr>
          <p:pic>
            <p:nvPicPr>
              <p:cNvPr id="71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525" y="3168650"/>
                <a:ext cx="2836863"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388" y="3162300"/>
                <a:ext cx="2690812"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4296572" y="1218711"/>
              <a:ext cx="4561353" cy="1749425"/>
              <a:chOff x="3565525" y="1146175"/>
              <a:chExt cx="5578475" cy="2016125"/>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525" y="1146175"/>
                <a:ext cx="2678113"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3638" y="1146175"/>
                <a:ext cx="2900362"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7180" name="TextBox 9"/>
          <p:cNvSpPr txBox="1">
            <a:spLocks noChangeArrowheads="1"/>
          </p:cNvSpPr>
          <p:nvPr/>
        </p:nvSpPr>
        <p:spPr bwMode="auto">
          <a:xfrm>
            <a:off x="76200" y="4163705"/>
            <a:ext cx="41147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Font typeface="Arial" charset="0"/>
              <a:buChar char="•"/>
            </a:pPr>
            <a:r>
              <a:rPr lang="en-US" sz="1500" dirty="0"/>
              <a:t>Two multilayer separated by  an active layer.</a:t>
            </a:r>
          </a:p>
          <a:p>
            <a:pPr>
              <a:spcBef>
                <a:spcPts val="600"/>
              </a:spcBef>
              <a:buFont typeface="Arial" charset="0"/>
              <a:buChar char="•"/>
            </a:pPr>
            <a:r>
              <a:rPr lang="en-US" sz="1500" dirty="0"/>
              <a:t>The reflectivity spectrum has a characteristic double peak with a sharp dip between the two maxima</a:t>
            </a:r>
          </a:p>
        </p:txBody>
      </p:sp>
      <p:sp>
        <p:nvSpPr>
          <p:cNvPr id="7182" name="TextBox 11"/>
          <p:cNvSpPr txBox="1">
            <a:spLocks noChangeArrowheads="1"/>
          </p:cNvSpPr>
          <p:nvPr/>
        </p:nvSpPr>
        <p:spPr bwMode="auto">
          <a:xfrm>
            <a:off x="3487736" y="5462081"/>
            <a:ext cx="558006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pPr>
            <a:r>
              <a:rPr lang="en-US" sz="1500" dirty="0" smtClean="0"/>
              <a:t>Anti-symmetric </a:t>
            </a:r>
            <a:r>
              <a:rPr lang="en-US" sz="1500" dirty="0"/>
              <a:t>mirror: air |n1/n2/n1/n2…|ALP| n1/n2… |Si sub</a:t>
            </a:r>
          </a:p>
          <a:p>
            <a:pPr>
              <a:spcBef>
                <a:spcPts val="600"/>
              </a:spcBef>
            </a:pPr>
            <a:r>
              <a:rPr lang="en-US" sz="1500" dirty="0"/>
              <a:t>Symmetric mirror: air |n1/n2/n1/n2…|ALP| n2/n1… |Si sub</a:t>
            </a:r>
          </a:p>
          <a:p>
            <a:pPr>
              <a:spcBef>
                <a:spcPts val="600"/>
              </a:spcBef>
            </a:pPr>
            <a:endParaRPr lang="en-US" sz="1500" dirty="0"/>
          </a:p>
        </p:txBody>
      </p:sp>
      <p:grpSp>
        <p:nvGrpSpPr>
          <p:cNvPr id="8" name="Group 7"/>
          <p:cNvGrpSpPr/>
          <p:nvPr/>
        </p:nvGrpSpPr>
        <p:grpSpPr>
          <a:xfrm>
            <a:off x="228600" y="2826603"/>
            <a:ext cx="3962400" cy="602397"/>
            <a:chOff x="228600" y="2524780"/>
            <a:chExt cx="3200400" cy="602397"/>
          </a:xfrm>
        </p:grpSpPr>
        <p:sp>
          <p:nvSpPr>
            <p:cNvPr id="7174" name="TextBox 6"/>
            <p:cNvSpPr txBox="1">
              <a:spLocks noChangeArrowheads="1"/>
            </p:cNvSpPr>
            <p:nvPr/>
          </p:nvSpPr>
          <p:spPr bwMode="auto">
            <a:xfrm>
              <a:off x="228600" y="2524780"/>
              <a:ext cx="3200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500" dirty="0"/>
                <a:t>Sharpness of the reflectivity depends upon number of periods and </a:t>
              </a:r>
            </a:p>
          </p:txBody>
        </p:sp>
        <mc:AlternateContent xmlns:mc="http://schemas.openxmlformats.org/markup-compatibility/2006" xmlns:a14="http://schemas.microsoft.com/office/drawing/2010/main">
          <mc:Choice Requires="a14">
            <p:sp>
              <p:nvSpPr>
                <p:cNvPr id="3" name="TextBox 2"/>
                <p:cNvSpPr txBox="1"/>
                <p:nvPr/>
              </p:nvSpPr>
              <p:spPr>
                <a:xfrm>
                  <a:off x="1828800" y="2757845"/>
                  <a:ext cx="3684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Δ</m:t>
                        </m:r>
                        <m:r>
                          <a:rPr lang="en-US" b="0" i="1" smtClean="0">
                            <a:latin typeface="Cambria Math"/>
                            <a:ea typeface="Cambria Math"/>
                          </a:rPr>
                          <m:t>𝑛</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828800" y="2757845"/>
                  <a:ext cx="368416" cy="369332"/>
                </a:xfrm>
                <a:prstGeom prst="rect">
                  <a:avLst/>
                </a:prstGeom>
                <a:blipFill rotWithShape="1">
                  <a:blip r:embed="rId6"/>
                  <a:stretch>
                    <a:fillRect t="-8197" r="-27027" b="-2459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TextBox 3"/>
              <p:cNvSpPr txBox="1"/>
              <p:nvPr/>
            </p:nvSpPr>
            <p:spPr>
              <a:xfrm>
                <a:off x="1024471" y="5486400"/>
                <a:ext cx="11726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m:t>
                          </m:r>
                        </m:sup>
                      </m:sSup>
                      <m:r>
                        <a:rPr lang="en-US" b="0" i="1" smtClean="0">
                          <a:latin typeface="Cambria Math"/>
                        </a:rPr>
                        <m:t>= </m:t>
                      </m:r>
                      <m:r>
                        <a:rPr lang="en-US" b="0" i="1" smtClean="0">
                          <a:latin typeface="Cambria Math"/>
                          <a:ea typeface="Cambria Math"/>
                        </a:rPr>
                        <m:t>𝜆</m:t>
                      </m:r>
                      <m:r>
                        <a:rPr lang="en-US" b="0" i="1" smtClean="0">
                          <a:latin typeface="Cambria Math"/>
                          <a:ea typeface="Cambria Math"/>
                        </a:rPr>
                        <m:t>/2</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024471" y="5486400"/>
                <a:ext cx="1172629" cy="369332"/>
              </a:xfrm>
              <a:prstGeom prst="rect">
                <a:avLst/>
              </a:prstGeom>
              <a:blipFill rotWithShape="1">
                <a:blip r:embed="rId7"/>
                <a:stretch>
                  <a:fillRect t="-8197" r="-7292" b="-24590"/>
                </a:stretch>
              </a:blipFill>
            </p:spPr>
            <p:txBody>
              <a:bodyPr/>
              <a:lstStyle/>
              <a:p>
                <a:r>
                  <a:rPr lang="en-US">
                    <a:noFill/>
                  </a:rPr>
                  <a:t> </a:t>
                </a:r>
              </a:p>
            </p:txBody>
          </p:sp>
        </mc:Fallback>
      </mc:AlternateContent>
      <p:sp>
        <p:nvSpPr>
          <p:cNvPr id="9" name="TextBox 8"/>
          <p:cNvSpPr txBox="1"/>
          <p:nvPr/>
        </p:nvSpPr>
        <p:spPr>
          <a:xfrm>
            <a:off x="228600" y="1484293"/>
            <a:ext cx="3962400" cy="1015663"/>
          </a:xfrm>
          <a:prstGeom prst="rect">
            <a:avLst/>
          </a:prstGeom>
          <a:noFill/>
        </p:spPr>
        <p:txBody>
          <a:bodyPr wrap="square" rtlCol="0">
            <a:spAutoFit/>
          </a:bodyPr>
          <a:lstStyle/>
          <a:p>
            <a:pPr algn="ctr">
              <a:spcBef>
                <a:spcPts val="0"/>
              </a:spcBef>
            </a:pPr>
            <a:r>
              <a:rPr lang="en-US" sz="1500" dirty="0"/>
              <a:t>A Bragg mirror consists of </a:t>
            </a:r>
            <a:r>
              <a:rPr lang="en-US" sz="1500" dirty="0" smtClean="0"/>
              <a:t>alternating </a:t>
            </a:r>
            <a:r>
              <a:rPr lang="en-US" sz="1500" dirty="0"/>
              <a:t>high and low refractive index, </a:t>
            </a:r>
            <a:r>
              <a:rPr lang="en-US" sz="1500" dirty="0" smtClean="0"/>
              <a:t>the reflectivity </a:t>
            </a:r>
            <a:r>
              <a:rPr lang="en-US" sz="1500" dirty="0"/>
              <a:t>of the mirror </a:t>
            </a:r>
            <a:r>
              <a:rPr lang="en-US" sz="1500" dirty="0" smtClean="0"/>
              <a:t>has </a:t>
            </a:r>
            <a:r>
              <a:rPr lang="en-US" sz="1500" dirty="0"/>
              <a:t>a high </a:t>
            </a:r>
            <a:r>
              <a:rPr lang="en-US" sz="1500" dirty="0" smtClean="0"/>
              <a:t>reflectivity </a:t>
            </a:r>
            <a:r>
              <a:rPr lang="en-US" sz="1500" dirty="0"/>
              <a:t>stop band</a:t>
            </a:r>
          </a:p>
          <a:p>
            <a:pPr algn="ctr">
              <a:spcBef>
                <a:spcPts val="0"/>
              </a:spcBef>
            </a:pPr>
            <a:endParaRPr lang="en-US" sz="1500" dirty="0"/>
          </a:p>
        </p:txBody>
      </p:sp>
      <p:grpSp>
        <p:nvGrpSpPr>
          <p:cNvPr id="11" name="Group 10"/>
          <p:cNvGrpSpPr/>
          <p:nvPr/>
        </p:nvGrpSpPr>
        <p:grpSpPr>
          <a:xfrm>
            <a:off x="431800" y="2209800"/>
            <a:ext cx="3232150" cy="597932"/>
            <a:chOff x="431800" y="2209800"/>
            <a:chExt cx="3232150" cy="597932"/>
          </a:xfrm>
        </p:grpSpPr>
        <mc:AlternateContent xmlns:mc="http://schemas.openxmlformats.org/markup-compatibility/2006" xmlns:a14="http://schemas.microsoft.com/office/drawing/2010/main">
          <mc:Choice Requires="a14">
            <p:sp>
              <p:nvSpPr>
                <p:cNvPr id="2" name="TextBox 1"/>
                <p:cNvSpPr txBox="1"/>
                <p:nvPr/>
              </p:nvSpPr>
              <p:spPr>
                <a:xfrm>
                  <a:off x="914400" y="2438400"/>
                  <a:ext cx="23225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𝑛</m:t>
                            </m:r>
                          </m:e>
                          <m:sub>
                            <m:r>
                              <a:rPr lang="en-US" b="0" i="1" smtClean="0">
                                <a:latin typeface="Cambria Math"/>
                              </a:rPr>
                              <m:t>1</m:t>
                            </m:r>
                          </m:sub>
                        </m:sSub>
                        <m:sSub>
                          <m:sSubPr>
                            <m:ctrlPr>
                              <a:rPr lang="en-US" i="1" smtClean="0">
                                <a:latin typeface="Cambria Math" panose="02040503050406030204" pitchFamily="18" charset="0"/>
                              </a:rPr>
                            </m:ctrlPr>
                          </m:sSubPr>
                          <m:e>
                            <m:r>
                              <a:rPr lang="en-US" b="0" i="1" smtClean="0">
                                <a:latin typeface="Cambria Math"/>
                              </a:rPr>
                              <m:t>𝑑</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sub>
                        </m:sSub>
                        <m:r>
                          <a:rPr lang="en-US" b="0" i="1" smtClean="0">
                            <a:latin typeface="Cambria Math"/>
                          </a:rPr>
                          <m:t>=</m:t>
                        </m:r>
                        <m:r>
                          <a:rPr lang="en-US" b="0" i="1" smtClean="0">
                            <a:latin typeface="Cambria Math"/>
                            <a:ea typeface="Cambria Math"/>
                          </a:rPr>
                          <m:t>𝜆</m:t>
                        </m:r>
                        <m:r>
                          <a:rPr lang="en-US" b="0" i="1" smtClean="0">
                            <a:latin typeface="Cambria Math"/>
                            <a:ea typeface="Cambria Math"/>
                          </a:rPr>
                          <m:t>/4  </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914400" y="2438400"/>
                  <a:ext cx="2322559" cy="369332"/>
                </a:xfrm>
                <a:prstGeom prst="rect">
                  <a:avLst/>
                </a:prstGeom>
                <a:blipFill rotWithShape="1">
                  <a:blip r:embed="rId8"/>
                  <a:stretch>
                    <a:fillRect t="-8197" r="-3150" b="-24590"/>
                  </a:stretch>
                </a:blipFill>
              </p:spPr>
              <p:txBody>
                <a:bodyPr/>
                <a:lstStyle/>
                <a:p>
                  <a:r>
                    <a:rPr lang="en-US">
                      <a:noFill/>
                    </a:rPr>
                    <a:t> </a:t>
                  </a:r>
                </a:p>
              </p:txBody>
            </p:sp>
          </mc:Fallback>
        </mc:AlternateContent>
        <p:sp>
          <p:nvSpPr>
            <p:cNvPr id="10" name="TextBox 9"/>
            <p:cNvSpPr txBox="1"/>
            <p:nvPr/>
          </p:nvSpPr>
          <p:spPr>
            <a:xfrm>
              <a:off x="431800" y="2209800"/>
              <a:ext cx="3232150" cy="553998"/>
            </a:xfrm>
            <a:prstGeom prst="rect">
              <a:avLst/>
            </a:prstGeom>
            <a:noFill/>
          </p:spPr>
          <p:txBody>
            <a:bodyPr wrap="square" rtlCol="0">
              <a:spAutoFit/>
            </a:bodyPr>
            <a:lstStyle/>
            <a:p>
              <a:r>
                <a:rPr lang="en-US" sz="1500" dirty="0" smtClean="0"/>
                <a:t>The operating wavelength is given by</a:t>
              </a:r>
              <a:endParaRPr lang="en-US" sz="15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4953000"/>
              </a:xfrm>
            </p:spPr>
            <p:txBody>
              <a:bodyPr/>
              <a:lstStyle/>
              <a:p>
                <a:pPr algn="just"/>
                <a:r>
                  <a:rPr lang="en-US" sz="1600" dirty="0" smtClean="0"/>
                  <a:t>Multiple-peak optical response from the same photonic structures: </a:t>
                </a:r>
              </a:p>
              <a:p>
                <a:pPr algn="just">
                  <a:buAutoNum type="arabicParenR"/>
                </a:pPr>
                <a:r>
                  <a:rPr lang="en-US" sz="1600" dirty="0" smtClean="0"/>
                  <a:t>Sequential Addition (SQ): Refractive index of two Bragg mirror joined one after another. Resultant composite structures shows two peak at two different operating wavelength. </a:t>
                </a:r>
              </a:p>
              <a:p>
                <a:pPr algn="just">
                  <a:buAutoNum type="arabicParenR"/>
                </a:pPr>
                <a:r>
                  <a:rPr lang="en-US" sz="1600" dirty="0" smtClean="0"/>
                  <a:t>Superposition Addition: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𝑛</m:t>
                        </m:r>
                      </m:e>
                      <m:sub>
                        <m:r>
                          <a:rPr lang="en-US" sz="1600" b="0" i="1" smtClean="0">
                            <a:latin typeface="Cambria Math"/>
                          </a:rPr>
                          <m:t>𝑠𝑢𝑚</m:t>
                        </m:r>
                      </m:sub>
                    </m:sSub>
                    <m:r>
                      <a:rPr lang="en-US" sz="1600" b="0" i="1" smtClean="0">
                        <a:latin typeface="Cambria Math"/>
                      </a:rPr>
                      <m:t>= </m:t>
                    </m:r>
                    <m:nary>
                      <m:naryPr>
                        <m:chr m:val="∑"/>
                        <m:ctrlPr>
                          <a:rPr lang="en-US" sz="1600" b="0" i="1" smtClean="0">
                            <a:latin typeface="Cambria Math" panose="02040503050406030204" pitchFamily="18" charset="0"/>
                          </a:rPr>
                        </m:ctrlPr>
                      </m:naryPr>
                      <m:sub>
                        <m:r>
                          <m:rPr>
                            <m:brk m:alnAt="23"/>
                          </m:rPr>
                          <a:rPr lang="en-US" sz="1600" b="0" i="1" smtClean="0">
                            <a:latin typeface="Cambria Math"/>
                          </a:rPr>
                          <m:t>𝑖</m:t>
                        </m:r>
                        <m:r>
                          <a:rPr lang="en-US" sz="1600" b="0" i="1" smtClean="0">
                            <a:latin typeface="Cambria Math"/>
                          </a:rPr>
                          <m:t>=1</m:t>
                        </m:r>
                      </m:sub>
                      <m:sup>
                        <m:r>
                          <a:rPr lang="en-US" sz="1600" b="0" i="1" smtClean="0">
                            <a:latin typeface="Cambria Math"/>
                          </a:rPr>
                          <m:t>𝑁</m:t>
                        </m:r>
                      </m:sup>
                      <m:e>
                        <m:sSub>
                          <m:sSubPr>
                            <m:ctrlPr>
                              <a:rPr lang="en-US" sz="1600" b="0" i="1" smtClean="0">
                                <a:latin typeface="Cambria Math" panose="02040503050406030204" pitchFamily="18" charset="0"/>
                              </a:rPr>
                            </m:ctrlPr>
                          </m:sSubPr>
                          <m:e>
                            <m:r>
                              <a:rPr lang="en-US" sz="1600" b="0" i="1" smtClean="0">
                                <a:latin typeface="Cambria Math"/>
                              </a:rPr>
                              <m:t>𝑛</m:t>
                            </m:r>
                          </m:e>
                          <m:sub>
                            <m:r>
                              <a:rPr lang="en-US" sz="1600" b="0" i="1" smtClean="0">
                                <a:latin typeface="Cambria Math"/>
                              </a:rPr>
                              <m:t>𝑖</m:t>
                            </m:r>
                          </m:sub>
                        </m:sSub>
                        <m:d>
                          <m:dPr>
                            <m:ctrlPr>
                              <a:rPr lang="en-US" sz="1600" b="0" i="1" smtClean="0">
                                <a:latin typeface="Cambria Math" panose="02040503050406030204" pitchFamily="18" charset="0"/>
                              </a:rPr>
                            </m:ctrlPr>
                          </m:dPr>
                          <m:e>
                            <m:r>
                              <a:rPr lang="en-US" sz="1600" b="0" i="1" smtClean="0">
                                <a:latin typeface="Cambria Math"/>
                              </a:rPr>
                              <m:t>𝑥</m:t>
                            </m:r>
                          </m:e>
                        </m:d>
                        <m:r>
                          <a:rPr lang="en-US" sz="1600" b="0" i="1" smtClean="0">
                            <a:latin typeface="Cambria Math"/>
                          </a:rPr>
                          <m:t>−</m:t>
                        </m:r>
                        <m:d>
                          <m:dPr>
                            <m:ctrlPr>
                              <a:rPr lang="en-US" sz="1600" b="0" i="1" smtClean="0">
                                <a:latin typeface="Cambria Math" panose="02040503050406030204" pitchFamily="18" charset="0"/>
                              </a:rPr>
                            </m:ctrlPr>
                          </m:dPr>
                          <m:e>
                            <m:r>
                              <a:rPr lang="en-US" sz="1600" b="0" i="1" smtClean="0">
                                <a:latin typeface="Cambria Math"/>
                              </a:rPr>
                              <m:t>𝑁</m:t>
                            </m:r>
                            <m:r>
                              <a:rPr lang="en-US" sz="1600" b="0" i="1" smtClean="0">
                                <a:latin typeface="Cambria Math"/>
                              </a:rPr>
                              <m:t>−1</m:t>
                            </m:r>
                          </m:e>
                        </m:d>
                        <m:r>
                          <a:rPr lang="en-US" sz="1600" b="0" i="1" smtClean="0">
                            <a:latin typeface="Cambria Math"/>
                          </a:rPr>
                          <m:t>&lt;</m:t>
                        </m:r>
                        <m:r>
                          <a:rPr lang="en-US" sz="1600" b="0" i="1" smtClean="0">
                            <a:latin typeface="Cambria Math"/>
                          </a:rPr>
                          <m:t>𝑐</m:t>
                        </m:r>
                        <m:r>
                          <a:rPr lang="en-US" sz="1600" b="0" i="1" smtClean="0">
                            <a:latin typeface="Cambria Math"/>
                          </a:rPr>
                          <m:t>&gt;</m:t>
                        </m:r>
                      </m:e>
                    </m:nary>
                  </m:oMath>
                </a14:m>
                <a:r>
                  <a:rPr lang="en-US" sz="1600" dirty="0" smtClean="0"/>
                  <a:t> ,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a:rPr>
                          <m:t>𝑛</m:t>
                        </m:r>
                      </m:e>
                      <m:sub>
                        <m:r>
                          <a:rPr lang="en-US" sz="1600" b="0" i="1" smtClean="0">
                            <a:latin typeface="Cambria Math"/>
                          </a:rPr>
                          <m:t>𝐻</m:t>
                        </m:r>
                      </m:sub>
                    </m:sSub>
                    <m:r>
                      <a:rPr lang="en-US" sz="1600" b="0" i="1" smtClean="0">
                        <a:latin typeface="Cambria Math"/>
                      </a:rPr>
                      <m:t> </m:t>
                    </m:r>
                    <m:r>
                      <a:rPr lang="en-US" sz="1600" b="0" i="1" smtClean="0">
                        <a:latin typeface="Cambria Math"/>
                      </a:rPr>
                      <m:t>𝑎𝑛𝑑</m:t>
                    </m:r>
                    <m:r>
                      <a:rPr lang="en-US" sz="1600" b="0" i="1" smtClean="0">
                        <a:latin typeface="Cambria Math"/>
                      </a:rPr>
                      <m:t> </m:t>
                    </m:r>
                    <m:sSub>
                      <m:sSubPr>
                        <m:ctrlPr>
                          <a:rPr lang="en-US" sz="1600" b="0" i="1" smtClean="0">
                            <a:latin typeface="Cambria Math" panose="02040503050406030204" pitchFamily="18" charset="0"/>
                          </a:rPr>
                        </m:ctrlPr>
                      </m:sSubPr>
                      <m:e>
                        <m:r>
                          <a:rPr lang="en-US" sz="1600" b="0" i="1" smtClean="0">
                            <a:latin typeface="Cambria Math"/>
                          </a:rPr>
                          <m:t>𝑛</m:t>
                        </m:r>
                      </m:e>
                      <m:sub>
                        <m:r>
                          <a:rPr lang="en-US" sz="1600" b="0" i="1" smtClean="0">
                            <a:latin typeface="Cambria Math"/>
                          </a:rPr>
                          <m:t>𝐿</m:t>
                        </m:r>
                      </m:sub>
                    </m:sSub>
                  </m:oMath>
                </a14:m>
                <a:r>
                  <a:rPr lang="en-US" sz="1600" dirty="0" smtClean="0"/>
                  <a:t> kept same for all functions</a:t>
                </a:r>
                <a:endParaRPr lang="en-US" sz="1600" dirty="0"/>
              </a:p>
              <a:p>
                <a:pPr algn="just"/>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4953000"/>
              </a:xfrm>
              <a:blipFill rotWithShape="1">
                <a:blip r:embed="rId2"/>
                <a:stretch>
                  <a:fillRect t="-369" r="-1111"/>
                </a:stretch>
              </a:blipFill>
            </p:spPr>
            <p:txBody>
              <a:bodyPr/>
              <a:lstStyle/>
              <a:p>
                <a:r>
                  <a:rPr lang="en-US">
                    <a:noFill/>
                  </a:rPr>
                  <a:t> </a:t>
                </a:r>
              </a:p>
            </p:txBody>
          </p:sp>
        </mc:Fallback>
      </mc:AlternateContent>
      <p:sp>
        <p:nvSpPr>
          <p:cNvPr id="4" name="Title 1"/>
          <p:cNvSpPr>
            <a:spLocks noGrp="1"/>
          </p:cNvSpPr>
          <p:nvPr>
            <p:ph type="title"/>
          </p:nvPr>
        </p:nvSpPr>
        <p:spPr>
          <a:xfrm>
            <a:off x="457200" y="381000"/>
            <a:ext cx="8229600" cy="533400"/>
          </a:xfrm>
        </p:spPr>
        <p:txBody>
          <a:bodyPr/>
          <a:lstStyle/>
          <a:p>
            <a:pPr eaLnBrk="1" hangingPunct="1"/>
            <a:r>
              <a:rPr lang="en-US" sz="3200" dirty="0" smtClean="0"/>
              <a:t>Addition Principle</a:t>
            </a:r>
          </a:p>
        </p:txBody>
      </p:sp>
      <mc:AlternateContent xmlns:mc="http://schemas.openxmlformats.org/markup-compatibility/2006" xmlns:a14="http://schemas.microsoft.com/office/drawing/2010/main">
        <mc:Choice Requires="a14">
          <p:sp>
            <p:nvSpPr>
              <p:cNvPr id="8" name="TextBox 7"/>
              <p:cNvSpPr txBox="1"/>
              <p:nvPr/>
            </p:nvSpPr>
            <p:spPr>
              <a:xfrm>
                <a:off x="381000" y="2743200"/>
                <a:ext cx="4038600" cy="3733800"/>
              </a:xfrm>
              <a:prstGeom prst="rect">
                <a:avLst/>
              </a:prstGeom>
              <a:noFill/>
              <a:ln>
                <a:noFill/>
              </a:ln>
              <a:effectLst/>
              <a:extLs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a:spcBef>
                    <a:spcPct val="20000"/>
                  </a:spcBef>
                  <a:buClr>
                    <a:schemeClr val="bg2"/>
                  </a:buClr>
                  <a:buSzPct val="75000"/>
                  <a:buFont typeface="Wingdings" pitchFamily="2" charset="2"/>
                  <a:buChar char="n"/>
                  <a:defRPr sz="1600">
                    <a:latin typeface="+mn-lt"/>
                  </a:defRPr>
                </a:lvl1pPr>
                <a:lvl2pPr marL="742950" indent="-285750">
                  <a:spcBef>
                    <a:spcPct val="20000"/>
                  </a:spcBef>
                  <a:buClr>
                    <a:schemeClr val="accent2"/>
                  </a:buClr>
                  <a:buSzPct val="80000"/>
                  <a:buFont typeface="Wingdings" pitchFamily="2" charset="2"/>
                  <a:buChar char="¨"/>
                  <a:defRPr sz="2800">
                    <a:latin typeface="+mn-lt"/>
                  </a:defRPr>
                </a:lvl2pPr>
                <a:lvl3pPr marL="1143000" indent="-228600">
                  <a:spcBef>
                    <a:spcPct val="20000"/>
                  </a:spcBef>
                  <a:buClr>
                    <a:schemeClr val="bg2"/>
                  </a:buClr>
                  <a:buSzPct val="65000"/>
                  <a:buFont typeface="Wingdings" pitchFamily="2" charset="2"/>
                  <a:buChar char="n"/>
                  <a:defRPr sz="2400">
                    <a:latin typeface="+mn-lt"/>
                  </a:defRPr>
                </a:lvl3pPr>
                <a:lvl4pPr marL="1600200" indent="-228600">
                  <a:spcBef>
                    <a:spcPct val="20000"/>
                  </a:spcBef>
                  <a:buClr>
                    <a:schemeClr val="accent2"/>
                  </a:buClr>
                  <a:buSzPct val="70000"/>
                  <a:buFont typeface="Wingdings" pitchFamily="2" charset="2"/>
                  <a:buChar char="¨"/>
                  <a:defRPr sz="2000">
                    <a:latin typeface="+mn-lt"/>
                  </a:defRPr>
                </a:lvl4pPr>
                <a:lvl5pPr marL="2057400" indent="-228600">
                  <a:spcBef>
                    <a:spcPct val="20000"/>
                  </a:spcBef>
                  <a:buClr>
                    <a:schemeClr val="bg2"/>
                  </a:buClr>
                  <a:buFont typeface="Wingdings" pitchFamily="2" charset="2"/>
                  <a:buChar char="§"/>
                  <a:defRPr sz="2000">
                    <a:latin typeface="+mn-lt"/>
                  </a:defRPr>
                </a:lvl5pPr>
                <a:lvl6pPr marL="2514600" indent="-228600" fontAlgn="base">
                  <a:spcBef>
                    <a:spcPct val="20000"/>
                  </a:spcBef>
                  <a:spcAft>
                    <a:spcPct val="0"/>
                  </a:spcAft>
                  <a:buClr>
                    <a:schemeClr val="bg2"/>
                  </a:buClr>
                  <a:buFont typeface="Wingdings" pitchFamily="2" charset="2"/>
                  <a:buChar char="§"/>
                  <a:defRPr sz="2000">
                    <a:latin typeface="+mn-lt"/>
                  </a:defRPr>
                </a:lvl6pPr>
                <a:lvl7pPr marL="2971800" indent="-228600" fontAlgn="base">
                  <a:spcBef>
                    <a:spcPct val="20000"/>
                  </a:spcBef>
                  <a:spcAft>
                    <a:spcPct val="0"/>
                  </a:spcAft>
                  <a:buClr>
                    <a:schemeClr val="bg2"/>
                  </a:buClr>
                  <a:buFont typeface="Wingdings" pitchFamily="2" charset="2"/>
                  <a:buChar char="§"/>
                  <a:defRPr sz="2000">
                    <a:latin typeface="+mn-lt"/>
                  </a:defRPr>
                </a:lvl7pPr>
                <a:lvl8pPr marL="3429000" indent="-228600" fontAlgn="base">
                  <a:spcBef>
                    <a:spcPct val="20000"/>
                  </a:spcBef>
                  <a:spcAft>
                    <a:spcPct val="0"/>
                  </a:spcAft>
                  <a:buClr>
                    <a:schemeClr val="bg2"/>
                  </a:buClr>
                  <a:buFont typeface="Wingdings" pitchFamily="2" charset="2"/>
                  <a:buChar char="§"/>
                  <a:defRPr sz="2000">
                    <a:latin typeface="+mn-lt"/>
                  </a:defRPr>
                </a:lvl8pPr>
                <a:lvl9pPr marL="3886200" indent="-228600" fontAlgn="base">
                  <a:spcBef>
                    <a:spcPct val="20000"/>
                  </a:spcBef>
                  <a:spcAft>
                    <a:spcPct val="0"/>
                  </a:spcAft>
                  <a:buClr>
                    <a:schemeClr val="bg2"/>
                  </a:buClr>
                  <a:buFont typeface="Wingdings" pitchFamily="2" charset="2"/>
                  <a:buChar char="§"/>
                  <a:defRPr sz="2000">
                    <a:latin typeface="+mn-lt"/>
                  </a:defRPr>
                </a:lvl9pPr>
              </a:lstStyle>
              <a:p>
                <a:r>
                  <a:rPr lang="en-US" dirty="0" smtClean="0"/>
                  <a:t>Fig 1(a) and 1(c) show the schematics of the refractive index profiles. </a:t>
                </a:r>
              </a:p>
              <a:p>
                <a:r>
                  <a:rPr lang="en-US" dirty="0" smtClean="0"/>
                  <a:t>The Bragg mirrors has 10 period step function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𝑛</m:t>
                        </m:r>
                      </m:e>
                      <m:sub>
                        <m:r>
                          <a:rPr lang="en-US" b="0" i="1" smtClean="0">
                            <a:latin typeface="Cambria Math"/>
                          </a:rPr>
                          <m:t>𝐻</m:t>
                        </m:r>
                      </m:sub>
                    </m:sSub>
                    <m:r>
                      <a:rPr lang="en-US" b="0" i="1" smtClean="0">
                        <a:latin typeface="Cambria Math"/>
                      </a:rPr>
                      <m:t>=2.0 </m:t>
                    </m:r>
                    <m:r>
                      <a:rPr lang="en-US" b="0" i="1" smtClean="0">
                        <a:latin typeface="Cambria Math"/>
                      </a:rPr>
                      <m:t>𝑎𝑛𝑑</m:t>
                    </m:r>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𝐿</m:t>
                        </m:r>
                      </m:sub>
                    </m:sSub>
                    <m:r>
                      <a:rPr lang="en-US" b="0" i="1" smtClean="0">
                        <a:latin typeface="Cambria Math"/>
                      </a:rPr>
                      <m:t>=1.47.</m:t>
                    </m:r>
                  </m:oMath>
                </a14:m>
                <a:endParaRPr lang="en-US" dirty="0" smtClean="0"/>
              </a:p>
              <a:p>
                <a:r>
                  <a:rPr lang="en-US" dirty="0" smtClean="0"/>
                  <a:t>The operating wavelengths are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𝜆</m:t>
                        </m:r>
                      </m:e>
                      <m:sub>
                        <m:r>
                          <a:rPr lang="en-US" b="0" i="1" smtClean="0">
                            <a:latin typeface="Cambria Math"/>
                          </a:rPr>
                          <m:t>1</m:t>
                        </m:r>
                      </m:sub>
                    </m:sSub>
                    <m:r>
                      <a:rPr lang="en-US" b="0" i="1" smtClean="0">
                        <a:latin typeface="Cambria Math"/>
                      </a:rPr>
                      <m:t>=1.0</m:t>
                    </m:r>
                    <m:r>
                      <a:rPr lang="en-US" b="0" i="1" smtClean="0">
                        <a:latin typeface="Cambria Math"/>
                        <a:ea typeface="Cambria Math"/>
                      </a:rPr>
                      <m:t>𝜇</m:t>
                    </m:r>
                    <m:r>
                      <a:rPr lang="en-US" b="0" i="1" smtClean="0">
                        <a:latin typeface="Cambria Math"/>
                        <a:ea typeface="Cambria Math"/>
                      </a:rPr>
                      <m:t>𝑚</m:t>
                    </m:r>
                    <m:r>
                      <a:rPr lang="en-US" b="0" i="1" smtClean="0">
                        <a:latin typeface="Cambria Math"/>
                        <a:ea typeface="Cambria Math"/>
                      </a:rPr>
                      <m:t> </m:t>
                    </m:r>
                    <m:r>
                      <a:rPr lang="en-US" b="0" i="1" smtClean="0">
                        <a:latin typeface="Cambria Math"/>
                        <a:ea typeface="Cambria Math"/>
                      </a:rPr>
                      <m:t>𝑎𝑛𝑑</m:t>
                    </m:r>
                    <m:r>
                      <a:rPr lang="en-US" b="0" i="1" smtClean="0">
                        <a:latin typeface="Cambria Math"/>
                        <a:ea typeface="Cambria Math"/>
                      </a:rPr>
                      <m:t> </m:t>
                    </m:r>
                    <m:sSub>
                      <m:sSubPr>
                        <m:ctrlPr>
                          <a:rPr lang="en-US" b="0" i="1" smtClean="0">
                            <a:latin typeface="Cambria Math" panose="02040503050406030204" pitchFamily="18" charset="0"/>
                            <a:ea typeface="Cambria Math"/>
                          </a:rPr>
                        </m:ctrlPr>
                      </m:sSubPr>
                      <m:e>
                        <m:r>
                          <a:rPr lang="en-US" i="1">
                            <a:latin typeface="Cambria Math"/>
                            <a:ea typeface="Cambria Math"/>
                          </a:rPr>
                          <m:t>𝜆</m:t>
                        </m:r>
                      </m:e>
                      <m:sub>
                        <m:r>
                          <a:rPr lang="en-US" b="0" i="1" smtClean="0">
                            <a:latin typeface="Cambria Math"/>
                            <a:ea typeface="Cambria Math"/>
                          </a:rPr>
                          <m:t>2</m:t>
                        </m:r>
                      </m:sub>
                    </m:sSub>
                    <m:r>
                      <a:rPr lang="en-US" b="0" i="1" smtClean="0">
                        <a:latin typeface="Cambria Math"/>
                        <a:ea typeface="Cambria Math"/>
                      </a:rPr>
                      <m:t>=1.5.</m:t>
                    </m:r>
                  </m:oMath>
                </a14:m>
                <a:endParaRPr lang="en-US" dirty="0" smtClean="0"/>
              </a:p>
              <a:p>
                <a:r>
                  <a:rPr lang="en-US" dirty="0" smtClean="0"/>
                  <a:t>Figures 1(b) and 1(d) show the reflectivity spectra of the composite structures by SP and SQ addition. </a:t>
                </a:r>
              </a:p>
              <a:p>
                <a:r>
                  <a:rPr lang="en-US" dirty="0" smtClean="0"/>
                  <a:t>There is a slight red shift and qualitatively more flat photonic band gap (PBG) (Fig 1(b)) in </a:t>
                </a:r>
                <a:r>
                  <a:rPr lang="en-US" dirty="0"/>
                  <a:t>S</a:t>
                </a:r>
                <a:r>
                  <a:rPr lang="en-US" dirty="0" smtClean="0"/>
                  <a:t>P addition. </a:t>
                </a:r>
              </a:p>
              <a:p>
                <a:r>
                  <a:rPr lang="en-US" dirty="0" smtClean="0"/>
                  <a:t>The total optical thickness of the composite SP structure and the SQ are 4488 nm and 7351 nm. </a:t>
                </a:r>
                <a:endParaRPr lang="en-US" dirty="0"/>
              </a:p>
              <a:p>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81000" y="2743200"/>
                <a:ext cx="4038600" cy="3733800"/>
              </a:xfrm>
              <a:prstGeom prst="rect">
                <a:avLst/>
              </a:prstGeom>
              <a:blipFill rotWithShape="1">
                <a:blip r:embed="rId3"/>
                <a:stretch>
                  <a:fillRect t="-489" r="-2266" b="-16803"/>
                </a:stretch>
              </a:blip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68575"/>
            <a:ext cx="4181475" cy="393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867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57200"/>
            <a:ext cx="8229600" cy="533400"/>
          </a:xfrm>
        </p:spPr>
        <p:txBody>
          <a:bodyPr/>
          <a:lstStyle/>
          <a:p>
            <a:pPr eaLnBrk="1" hangingPunct="1"/>
            <a:r>
              <a:rPr lang="en-US" sz="3200" u="sng" dirty="0" smtClean="0"/>
              <a:t>Addition: Overlapping</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90600"/>
            <a:ext cx="3652837" cy="529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Box 4"/>
              <p:cNvSpPr txBox="1"/>
              <p:nvPr/>
            </p:nvSpPr>
            <p:spPr>
              <a:xfrm>
                <a:off x="152400" y="1164516"/>
                <a:ext cx="5029200" cy="5117221"/>
              </a:xfrm>
              <a:prstGeom prst="rect">
                <a:avLst/>
              </a:prstGeom>
              <a:noFill/>
              <a:ln>
                <a:noFill/>
              </a:ln>
              <a:effectLst/>
              <a:extLs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just">
                  <a:spcBef>
                    <a:spcPct val="20000"/>
                  </a:spcBef>
                  <a:buClr>
                    <a:schemeClr val="bg2"/>
                  </a:buClr>
                  <a:buSzPct val="75000"/>
                  <a:buFont typeface="Wingdings" pitchFamily="2" charset="2"/>
                  <a:buChar char="n"/>
                  <a:defRPr sz="1600">
                    <a:latin typeface="+mn-lt"/>
                  </a:defRPr>
                </a:lvl1pPr>
                <a:lvl2pPr marL="742950" indent="-285750">
                  <a:spcBef>
                    <a:spcPct val="20000"/>
                  </a:spcBef>
                  <a:buClr>
                    <a:schemeClr val="accent2"/>
                  </a:buClr>
                  <a:buSzPct val="80000"/>
                  <a:buFont typeface="Wingdings" pitchFamily="2" charset="2"/>
                  <a:buChar char="¨"/>
                  <a:defRPr sz="2800">
                    <a:latin typeface="+mn-lt"/>
                  </a:defRPr>
                </a:lvl2pPr>
                <a:lvl3pPr marL="1143000" indent="-228600">
                  <a:spcBef>
                    <a:spcPct val="20000"/>
                  </a:spcBef>
                  <a:buClr>
                    <a:schemeClr val="bg2"/>
                  </a:buClr>
                  <a:buSzPct val="65000"/>
                  <a:buFont typeface="Wingdings" pitchFamily="2" charset="2"/>
                  <a:buChar char="n"/>
                  <a:defRPr sz="2400">
                    <a:latin typeface="+mn-lt"/>
                  </a:defRPr>
                </a:lvl3pPr>
                <a:lvl4pPr marL="1600200" indent="-228600">
                  <a:spcBef>
                    <a:spcPct val="20000"/>
                  </a:spcBef>
                  <a:buClr>
                    <a:schemeClr val="accent2"/>
                  </a:buClr>
                  <a:buSzPct val="70000"/>
                  <a:buFont typeface="Wingdings" pitchFamily="2" charset="2"/>
                  <a:buChar char="¨"/>
                  <a:defRPr sz="2000">
                    <a:latin typeface="+mn-lt"/>
                  </a:defRPr>
                </a:lvl4pPr>
                <a:lvl5pPr marL="2057400" indent="-228600">
                  <a:spcBef>
                    <a:spcPct val="20000"/>
                  </a:spcBef>
                  <a:buClr>
                    <a:schemeClr val="bg2"/>
                  </a:buClr>
                  <a:buFont typeface="Wingdings" pitchFamily="2" charset="2"/>
                  <a:buChar char="§"/>
                  <a:defRPr sz="2000">
                    <a:latin typeface="+mn-lt"/>
                  </a:defRPr>
                </a:lvl5pPr>
                <a:lvl6pPr marL="2514600" indent="-228600" fontAlgn="base">
                  <a:spcBef>
                    <a:spcPct val="20000"/>
                  </a:spcBef>
                  <a:spcAft>
                    <a:spcPct val="0"/>
                  </a:spcAft>
                  <a:buClr>
                    <a:schemeClr val="bg2"/>
                  </a:buClr>
                  <a:buFont typeface="Wingdings" pitchFamily="2" charset="2"/>
                  <a:buChar char="§"/>
                  <a:defRPr sz="2000">
                    <a:latin typeface="+mn-lt"/>
                  </a:defRPr>
                </a:lvl6pPr>
                <a:lvl7pPr marL="2971800" indent="-228600" fontAlgn="base">
                  <a:spcBef>
                    <a:spcPct val="20000"/>
                  </a:spcBef>
                  <a:spcAft>
                    <a:spcPct val="0"/>
                  </a:spcAft>
                  <a:buClr>
                    <a:schemeClr val="bg2"/>
                  </a:buClr>
                  <a:buFont typeface="Wingdings" pitchFamily="2" charset="2"/>
                  <a:buChar char="§"/>
                  <a:defRPr sz="2000">
                    <a:latin typeface="+mn-lt"/>
                  </a:defRPr>
                </a:lvl7pPr>
                <a:lvl8pPr marL="3429000" indent="-228600" fontAlgn="base">
                  <a:spcBef>
                    <a:spcPct val="20000"/>
                  </a:spcBef>
                  <a:spcAft>
                    <a:spcPct val="0"/>
                  </a:spcAft>
                  <a:buClr>
                    <a:schemeClr val="bg2"/>
                  </a:buClr>
                  <a:buFont typeface="Wingdings" pitchFamily="2" charset="2"/>
                  <a:buChar char="§"/>
                  <a:defRPr sz="2000">
                    <a:latin typeface="+mn-lt"/>
                  </a:defRPr>
                </a:lvl8pPr>
                <a:lvl9pPr marL="3886200" indent="-228600" fontAlgn="base">
                  <a:spcBef>
                    <a:spcPct val="20000"/>
                  </a:spcBef>
                  <a:spcAft>
                    <a:spcPct val="0"/>
                  </a:spcAft>
                  <a:buClr>
                    <a:schemeClr val="bg2"/>
                  </a:buClr>
                  <a:buFont typeface="Wingdings" pitchFamily="2" charset="2"/>
                  <a:buChar char="§"/>
                  <a:defRPr sz="2000">
                    <a:latin typeface="+mn-lt"/>
                  </a:defRPr>
                </a:lvl9pPr>
              </a:lstStyle>
              <a:p>
                <a:pPr>
                  <a:spcBef>
                    <a:spcPts val="600"/>
                  </a:spcBef>
                </a:pPr>
                <a:r>
                  <a:rPr lang="en-US" dirty="0" smtClean="0"/>
                  <a:t>Consider two closely located operating wavelength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𝜆</m:t>
                        </m:r>
                      </m:e>
                      <m:sub>
                        <m:r>
                          <a:rPr lang="en-US" i="1">
                            <a:latin typeface="Cambria Math"/>
                          </a:rPr>
                          <m:t>1</m:t>
                        </m:r>
                      </m:sub>
                    </m:sSub>
                    <m:r>
                      <a:rPr lang="en-US" i="1">
                        <a:latin typeface="Cambria Math"/>
                      </a:rPr>
                      <m:t>=1.</m:t>
                    </m:r>
                    <m:r>
                      <a:rPr lang="en-US" b="0" i="1" smtClean="0">
                        <a:latin typeface="Cambria Math"/>
                      </a:rPr>
                      <m:t>5</m:t>
                    </m:r>
                    <m:r>
                      <a:rPr lang="en-US" i="1">
                        <a:latin typeface="Cambria Math"/>
                        <a:ea typeface="Cambria Math"/>
                      </a:rPr>
                      <m:t>𝜇</m:t>
                    </m:r>
                    <m:r>
                      <a:rPr lang="en-US" i="1">
                        <a:latin typeface="Cambria Math"/>
                        <a:ea typeface="Cambria Math"/>
                      </a:rPr>
                      <m:t>𝑚</m:t>
                    </m:r>
                    <m:r>
                      <a:rPr lang="en-US" i="1">
                        <a:latin typeface="Cambria Math"/>
                        <a:ea typeface="Cambria Math"/>
                      </a:rPr>
                      <m:t> </m:t>
                    </m:r>
                    <m:r>
                      <a:rPr lang="en-US" i="1">
                        <a:latin typeface="Cambria Math"/>
                        <a:ea typeface="Cambria Math"/>
                      </a:rPr>
                      <m:t>𝑎𝑛𝑑</m:t>
                    </m:r>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𝜆</m:t>
                        </m:r>
                      </m:e>
                      <m:sub>
                        <m:r>
                          <a:rPr lang="en-US" b="0" i="1" smtClean="0">
                            <a:latin typeface="Cambria Math"/>
                            <a:ea typeface="Cambria Math"/>
                          </a:rPr>
                          <m:t>2</m:t>
                        </m:r>
                      </m:sub>
                    </m:sSub>
                    <m:r>
                      <a:rPr lang="en-US" i="1">
                        <a:latin typeface="Cambria Math"/>
                        <a:ea typeface="Cambria Math"/>
                      </a:rPr>
                      <m:t>=</m:t>
                    </m:r>
                    <m:r>
                      <a:rPr lang="en-US" i="1">
                        <a:latin typeface="Cambria Math"/>
                      </a:rPr>
                      <m:t>1.</m:t>
                    </m:r>
                    <m:r>
                      <a:rPr lang="en-US" b="0" i="1" smtClean="0">
                        <a:latin typeface="Cambria Math"/>
                      </a:rPr>
                      <m:t>362</m:t>
                    </m:r>
                    <m:r>
                      <a:rPr lang="en-US" i="1">
                        <a:latin typeface="Cambria Math"/>
                        <a:ea typeface="Cambria Math"/>
                      </a:rPr>
                      <m:t>𝜇</m:t>
                    </m:r>
                    <m:r>
                      <a:rPr lang="en-US" i="1">
                        <a:latin typeface="Cambria Math"/>
                        <a:ea typeface="Cambria Math"/>
                      </a:rPr>
                      <m:t>𝑚</m:t>
                    </m:r>
                    <m:r>
                      <a:rPr lang="en-US" i="1">
                        <a:latin typeface="Cambria Math"/>
                        <a:ea typeface="Cambria Math"/>
                      </a:rPr>
                      <m:t>.</m:t>
                    </m:r>
                  </m:oMath>
                </a14:m>
                <a:endParaRPr lang="en-US" dirty="0"/>
              </a:p>
              <a:p>
                <a:pPr>
                  <a:spcBef>
                    <a:spcPts val="600"/>
                  </a:spcBef>
                </a:pPr>
                <a:r>
                  <a:rPr lang="en-US" dirty="0" smtClean="0"/>
                  <a:t>The maximum and minimum refractive indices are 1.8 and 1.45 for both mirrors. </a:t>
                </a:r>
              </a:p>
              <a:p>
                <a:pPr>
                  <a:spcBef>
                    <a:spcPts val="600"/>
                  </a:spcBef>
                </a:pPr>
                <a:r>
                  <a:rPr lang="en-US" dirty="0" smtClean="0"/>
                  <a:t>Demonstrate a clear difference through the appearance and absence of the resonant mode SP and SQ addition. </a:t>
                </a:r>
              </a:p>
              <a:p>
                <a:pPr>
                  <a:spcBef>
                    <a:spcPts val="600"/>
                  </a:spcBef>
                </a:pPr>
                <a:r>
                  <a:rPr lang="en-US" dirty="0" smtClean="0"/>
                  <a:t>The appearance of a micro-cavity can be attributed to the close overlapping Bragg mirrors. </a:t>
                </a:r>
              </a:p>
              <a:p>
                <a:pPr>
                  <a:spcBef>
                    <a:spcPts val="600"/>
                  </a:spcBef>
                </a:pPr>
                <a:r>
                  <a:rPr lang="en-US" dirty="0" smtClean="0"/>
                  <a:t>Figure (c), Contour plot. The first mirror is fixed at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𝜆</m:t>
                        </m:r>
                      </m:e>
                      <m:sub>
                        <m:r>
                          <a:rPr lang="en-US" i="1">
                            <a:latin typeface="Cambria Math"/>
                          </a:rPr>
                          <m:t>1</m:t>
                        </m:r>
                      </m:sub>
                    </m:sSub>
                    <m:r>
                      <a:rPr lang="en-US" i="1">
                        <a:latin typeface="Cambria Math"/>
                      </a:rPr>
                      <m:t>=1.5</m:t>
                    </m:r>
                    <m:r>
                      <a:rPr lang="en-US" i="1">
                        <a:latin typeface="Cambria Math"/>
                        <a:ea typeface="Cambria Math"/>
                      </a:rPr>
                      <m:t>𝜇</m:t>
                    </m:r>
                    <m:r>
                      <a:rPr lang="en-US" i="1">
                        <a:latin typeface="Cambria Math"/>
                        <a:ea typeface="Cambria Math"/>
                      </a:rPr>
                      <m:t>𝑚</m:t>
                    </m:r>
                  </m:oMath>
                </a14:m>
                <a:r>
                  <a:rPr lang="en-US" dirty="0" smtClean="0"/>
                  <a:t> and 2</a:t>
                </a:r>
                <a:r>
                  <a:rPr lang="en-US" baseline="30000" dirty="0" smtClean="0"/>
                  <a:t>nd</a:t>
                </a:r>
                <a:r>
                  <a:rPr lang="en-US" dirty="0" smtClean="0"/>
                  <a:t> mirror operating wavelength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𝜆</m:t>
                        </m:r>
                      </m:e>
                      <m:sub>
                        <m:r>
                          <a:rPr lang="en-US" b="0" i="1" smtClean="0">
                            <a:latin typeface="Cambria Math"/>
                            <a:ea typeface="Cambria Math"/>
                          </a:rPr>
                          <m:t>2</m:t>
                        </m:r>
                      </m:sub>
                    </m:sSub>
                  </m:oMath>
                </a14:m>
                <a:r>
                  <a:rPr lang="en-US" dirty="0" smtClean="0"/>
                  <a:t> is varied.</a:t>
                </a:r>
              </a:p>
              <a:p>
                <a:pPr>
                  <a:spcBef>
                    <a:spcPts val="600"/>
                  </a:spcBef>
                </a:pPr>
                <a:r>
                  <a:rPr lang="en-US" dirty="0" smtClean="0"/>
                  <a:t>Enhanced Bragg zone </a:t>
                </a:r>
                <a14:m>
                  <m:oMath xmlns:m="http://schemas.openxmlformats.org/officeDocument/2006/math">
                    <m:r>
                      <m:rPr>
                        <m:sty m:val="p"/>
                      </m:rPr>
                      <a:rPr lang="el-GR" i="1" smtClean="0">
                        <a:latin typeface="Cambria Math"/>
                        <a:ea typeface="Cambria Math"/>
                      </a:rPr>
                      <m:t>Δ</m:t>
                    </m:r>
                    <m:r>
                      <a:rPr lang="el-GR" i="1" smtClean="0">
                        <a:latin typeface="Cambria Math"/>
                        <a:ea typeface="Cambria Math"/>
                      </a:rPr>
                      <m:t>𝜆</m:t>
                    </m:r>
                    <m:r>
                      <a:rPr lang="en-US" b="0" i="1" smtClean="0">
                        <a:latin typeface="Cambria Math"/>
                        <a:ea typeface="Cambria Math"/>
                      </a:rPr>
                      <m:t>=</m:t>
                    </m:r>
                    <m:d>
                      <m:dPr>
                        <m:ctrlPr>
                          <a:rPr lang="en-US" b="0" i="1" smtClean="0">
                            <a:latin typeface="Cambria Math" panose="02040503050406030204" pitchFamily="18" charset="0"/>
                            <a:ea typeface="Cambria Math"/>
                          </a:rPr>
                        </m:ctrlPr>
                      </m:dPr>
                      <m:e>
                        <m:r>
                          <a:rPr lang="en-US" b="0" i="1" smtClean="0">
                            <a:latin typeface="Cambria Math"/>
                            <a:ea typeface="Cambria Math"/>
                          </a:rPr>
                          <m:t>−7,9</m:t>
                        </m:r>
                      </m:e>
                    </m:d>
                  </m:oMath>
                </a14:m>
                <a:r>
                  <a:rPr lang="en-US" dirty="0" smtClean="0"/>
                  <a:t>. Two sharp MC at </a:t>
                </a:r>
                <a14:m>
                  <m:oMath xmlns:m="http://schemas.openxmlformats.org/officeDocument/2006/math">
                    <m:r>
                      <m:rPr>
                        <m:sty m:val="p"/>
                      </m:rPr>
                      <a:rPr lang="el-GR" i="1">
                        <a:latin typeface="Cambria Math"/>
                        <a:ea typeface="Cambria Math"/>
                      </a:rPr>
                      <m:t>Δ</m:t>
                    </m:r>
                    <m:r>
                      <a:rPr lang="el-GR" i="1">
                        <a:latin typeface="Cambria Math"/>
                        <a:ea typeface="Cambria Math"/>
                      </a:rPr>
                      <m:t>𝜆</m:t>
                    </m:r>
                    <m:r>
                      <a:rPr lang="en-US" i="1">
                        <a:latin typeface="Cambria Math"/>
                        <a:ea typeface="Cambria Math"/>
                      </a:rPr>
                      <m:t>=</m:t>
                    </m:r>
                    <m:d>
                      <m:dPr>
                        <m:ctrlPr>
                          <a:rPr lang="en-US" i="1">
                            <a:latin typeface="Cambria Math" panose="02040503050406030204" pitchFamily="18" charset="0"/>
                            <a:ea typeface="Cambria Math"/>
                          </a:rPr>
                        </m:ctrlPr>
                      </m:dPr>
                      <m:e>
                        <m:r>
                          <a:rPr lang="en-US" i="1">
                            <a:latin typeface="Cambria Math"/>
                            <a:ea typeface="Cambria Math"/>
                          </a:rPr>
                          <m:t>−</m:t>
                        </m:r>
                        <m:r>
                          <a:rPr lang="en-US" b="0" i="1" smtClean="0">
                            <a:latin typeface="Cambria Math"/>
                            <a:ea typeface="Cambria Math"/>
                          </a:rPr>
                          <m:t>15</m:t>
                        </m:r>
                        <m:r>
                          <a:rPr lang="en-US" i="1">
                            <a:latin typeface="Cambria Math"/>
                            <a:ea typeface="Cambria Math"/>
                          </a:rPr>
                          <m:t>,</m:t>
                        </m:r>
                        <m:r>
                          <a:rPr lang="en-US" b="0" i="1" smtClean="0">
                            <a:latin typeface="Cambria Math"/>
                            <a:ea typeface="Cambria Math"/>
                          </a:rPr>
                          <m:t>−7</m:t>
                        </m:r>
                      </m:e>
                    </m:d>
                  </m:oMath>
                </a14:m>
                <a:r>
                  <a:rPr lang="en-US" dirty="0" smtClean="0"/>
                  <a:t> and </a:t>
                </a:r>
                <a14:m>
                  <m:oMath xmlns:m="http://schemas.openxmlformats.org/officeDocument/2006/math">
                    <m:r>
                      <m:rPr>
                        <m:sty m:val="p"/>
                      </m:rPr>
                      <a:rPr lang="el-GR" i="1">
                        <a:latin typeface="Cambria Math"/>
                        <a:ea typeface="Cambria Math"/>
                      </a:rPr>
                      <m:t>Δ</m:t>
                    </m:r>
                    <m:r>
                      <a:rPr lang="el-GR" i="1">
                        <a:latin typeface="Cambria Math"/>
                        <a:ea typeface="Cambria Math"/>
                      </a:rPr>
                      <m:t>𝜆</m:t>
                    </m:r>
                    <m:r>
                      <a:rPr lang="en-US" i="1">
                        <a:latin typeface="Cambria Math"/>
                        <a:ea typeface="Cambria Math"/>
                      </a:rPr>
                      <m:t>=</m:t>
                    </m:r>
                    <m:d>
                      <m:dPr>
                        <m:ctrlPr>
                          <a:rPr lang="en-US" i="1">
                            <a:latin typeface="Cambria Math" panose="02040503050406030204" pitchFamily="18" charset="0"/>
                            <a:ea typeface="Cambria Math"/>
                          </a:rPr>
                        </m:ctrlPr>
                      </m:dPr>
                      <m:e>
                        <m:r>
                          <a:rPr lang="en-US" b="0" i="1" smtClean="0">
                            <a:latin typeface="Cambria Math"/>
                            <a:ea typeface="Cambria Math"/>
                          </a:rPr>
                          <m:t>9</m:t>
                        </m:r>
                        <m:r>
                          <a:rPr lang="en-US" i="1">
                            <a:latin typeface="Cambria Math"/>
                            <a:ea typeface="Cambria Math"/>
                          </a:rPr>
                          <m:t>,</m:t>
                        </m:r>
                        <m:r>
                          <a:rPr lang="en-US" b="0" i="1" smtClean="0">
                            <a:latin typeface="Cambria Math"/>
                            <a:ea typeface="Cambria Math"/>
                          </a:rPr>
                          <m:t>17</m:t>
                        </m:r>
                      </m:e>
                    </m:d>
                  </m:oMath>
                </a14:m>
                <a:r>
                  <a:rPr lang="en-US" dirty="0" smtClean="0"/>
                  <a:t>. Two distinct Bragg mirror zone at </a:t>
                </a:r>
                <a14:m>
                  <m:oMath xmlns:m="http://schemas.openxmlformats.org/officeDocument/2006/math">
                    <m:r>
                      <m:rPr>
                        <m:sty m:val="p"/>
                      </m:rPr>
                      <a:rPr lang="el-GR" i="1">
                        <a:latin typeface="Cambria Math"/>
                        <a:ea typeface="Cambria Math"/>
                      </a:rPr>
                      <m:t>Δ</m:t>
                    </m:r>
                    <m:r>
                      <a:rPr lang="el-GR" i="1">
                        <a:latin typeface="Cambria Math"/>
                        <a:ea typeface="Cambria Math"/>
                      </a:rPr>
                      <m:t>𝜆</m:t>
                    </m:r>
                    <m:r>
                      <a:rPr lang="en-US" i="1">
                        <a:latin typeface="Cambria Math"/>
                        <a:ea typeface="Cambria Math"/>
                      </a:rPr>
                      <m:t>=</m:t>
                    </m:r>
                    <m:d>
                      <m:dPr>
                        <m:ctrlPr>
                          <a:rPr lang="en-US" i="1">
                            <a:latin typeface="Cambria Math" panose="02040503050406030204" pitchFamily="18" charset="0"/>
                            <a:ea typeface="Cambria Math"/>
                          </a:rPr>
                        </m:ctrlPr>
                      </m:dPr>
                      <m:e>
                        <m:r>
                          <a:rPr lang="en-US" i="1">
                            <a:latin typeface="Cambria Math"/>
                            <a:ea typeface="Cambria Math"/>
                          </a:rPr>
                          <m:t>−</m:t>
                        </m:r>
                        <m:r>
                          <a:rPr lang="en-US" b="0" i="1" smtClean="0">
                            <a:latin typeface="Cambria Math"/>
                            <a:ea typeface="Cambria Math"/>
                          </a:rPr>
                          <m:t>30</m:t>
                        </m:r>
                        <m:r>
                          <a:rPr lang="en-US" i="1">
                            <a:latin typeface="Cambria Math"/>
                            <a:ea typeface="Cambria Math"/>
                          </a:rPr>
                          <m:t>,</m:t>
                        </m:r>
                        <m:r>
                          <a:rPr lang="en-US" b="0" i="1" smtClean="0">
                            <a:latin typeface="Cambria Math"/>
                            <a:ea typeface="Cambria Math"/>
                          </a:rPr>
                          <m:t>−15</m:t>
                        </m:r>
                      </m:e>
                    </m:d>
                  </m:oMath>
                </a14:m>
                <a:r>
                  <a:rPr lang="en-US" dirty="0" smtClean="0"/>
                  <a:t> and </a:t>
                </a:r>
                <a14:m>
                  <m:oMath xmlns:m="http://schemas.openxmlformats.org/officeDocument/2006/math">
                    <m:r>
                      <m:rPr>
                        <m:sty m:val="p"/>
                      </m:rPr>
                      <a:rPr lang="el-GR" i="1">
                        <a:latin typeface="Cambria Math"/>
                        <a:ea typeface="Cambria Math"/>
                      </a:rPr>
                      <m:t>Δ</m:t>
                    </m:r>
                    <m:r>
                      <a:rPr lang="el-GR" i="1">
                        <a:latin typeface="Cambria Math"/>
                        <a:ea typeface="Cambria Math"/>
                      </a:rPr>
                      <m:t>𝜆</m:t>
                    </m:r>
                    <m:r>
                      <a:rPr lang="en-US" i="1">
                        <a:latin typeface="Cambria Math"/>
                        <a:ea typeface="Cambria Math"/>
                      </a:rPr>
                      <m:t>=</m:t>
                    </m:r>
                    <m:d>
                      <m:dPr>
                        <m:ctrlPr>
                          <a:rPr lang="en-US" i="1">
                            <a:latin typeface="Cambria Math" panose="02040503050406030204" pitchFamily="18" charset="0"/>
                            <a:ea typeface="Cambria Math"/>
                          </a:rPr>
                        </m:ctrlPr>
                      </m:dPr>
                      <m:e>
                        <m:r>
                          <a:rPr lang="en-US" b="0" i="1" smtClean="0">
                            <a:latin typeface="Cambria Math"/>
                            <a:ea typeface="Cambria Math"/>
                          </a:rPr>
                          <m:t>17</m:t>
                        </m:r>
                        <m:r>
                          <a:rPr lang="en-US" i="1">
                            <a:latin typeface="Cambria Math"/>
                            <a:ea typeface="Cambria Math"/>
                          </a:rPr>
                          <m:t>,</m:t>
                        </m:r>
                        <m:r>
                          <a:rPr lang="en-US" b="0" i="1" smtClean="0">
                            <a:latin typeface="Cambria Math"/>
                            <a:ea typeface="Cambria Math"/>
                          </a:rPr>
                          <m:t>35</m:t>
                        </m:r>
                      </m:e>
                    </m:d>
                  </m:oMath>
                </a14:m>
                <a:r>
                  <a:rPr lang="en-US" dirty="0" smtClean="0"/>
                  <a:t>.</a:t>
                </a:r>
              </a:p>
              <a:p>
                <a:pPr>
                  <a:spcBef>
                    <a:spcPts val="600"/>
                  </a:spcBef>
                </a:pPr>
                <a:r>
                  <a:rPr lang="en-US" dirty="0" smtClean="0"/>
                  <a:t>Figure (d) showing </a:t>
                </a:r>
                <a:r>
                  <a:rPr lang="en-US" dirty="0" err="1" smtClean="0"/>
                  <a:t>tunability</a:t>
                </a:r>
                <a:r>
                  <a:rPr lang="en-US" dirty="0" smtClean="0"/>
                  <a:t> of SP addition. </a:t>
                </a:r>
              </a:p>
              <a:p>
                <a:pPr>
                  <a:spcBef>
                    <a:spcPts val="600"/>
                  </a:spcBef>
                </a:pPr>
                <a:r>
                  <a:rPr lang="en-US" dirty="0" smtClean="0"/>
                  <a:t>Figure (e) a comparison between </a:t>
                </a:r>
                <a:r>
                  <a:rPr lang="en-US" dirty="0" err="1" smtClean="0"/>
                  <a:t>halfwave</a:t>
                </a:r>
                <a:r>
                  <a:rPr lang="en-US" dirty="0" smtClean="0"/>
                  <a:t> MC and SP MC. </a:t>
                </a:r>
                <a:endParaRPr lang="en-US" dirty="0"/>
              </a:p>
              <a:p>
                <a:pPr>
                  <a:spcBef>
                    <a:spcPts val="600"/>
                  </a:spcBef>
                </a:pP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52400" y="1164516"/>
                <a:ext cx="5029200" cy="5117221"/>
              </a:xfrm>
              <a:prstGeom prst="rect">
                <a:avLst/>
              </a:prstGeom>
              <a:blipFill rotWithShape="1">
                <a:blip r:embed="rId3"/>
                <a:stretch>
                  <a:fillRect t="-358" r="-1818" b="-10608"/>
                </a:stretch>
              </a:blip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57200"/>
            <a:ext cx="8229600" cy="533400"/>
          </a:xfrm>
        </p:spPr>
        <p:txBody>
          <a:bodyPr/>
          <a:lstStyle/>
          <a:p>
            <a:pPr eaLnBrk="1" hangingPunct="1"/>
            <a:r>
              <a:rPr lang="en-US" sz="3200" u="sng" dirty="0" smtClean="0"/>
              <a:t>Addition: Shifting</a:t>
            </a:r>
            <a:endParaRPr lang="en-US" sz="3200" dirty="0" smtClean="0"/>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873125"/>
            <a:ext cx="361950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Box 3"/>
          <p:cNvSpPr txBox="1">
            <a:spLocks noChangeArrowheads="1"/>
          </p:cNvSpPr>
          <p:nvPr/>
        </p:nvSpPr>
        <p:spPr bwMode="auto">
          <a:xfrm>
            <a:off x="76200" y="1120775"/>
            <a:ext cx="5257800" cy="6278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lgn="just">
              <a:spcBef>
                <a:spcPts val="600"/>
              </a:spcBef>
              <a:buClr>
                <a:schemeClr val="bg2"/>
              </a:buClr>
              <a:buSzPct val="75000"/>
              <a:buFont typeface="Wingdings" pitchFamily="2" charset="2"/>
              <a:buChar char="n"/>
              <a:defRPr sz="1600">
                <a:latin typeface="+mn-lt"/>
              </a:defRPr>
            </a:lvl1pPr>
            <a:lvl2pPr marL="742950" indent="-285750">
              <a:spcBef>
                <a:spcPct val="20000"/>
              </a:spcBef>
              <a:buClr>
                <a:schemeClr val="accent2"/>
              </a:buClr>
              <a:buSzPct val="80000"/>
              <a:buFont typeface="Wingdings" pitchFamily="2" charset="2"/>
              <a:buChar char="¨"/>
              <a:defRPr sz="2800">
                <a:latin typeface="+mn-lt"/>
              </a:defRPr>
            </a:lvl2pPr>
            <a:lvl3pPr marL="1143000" indent="-228600">
              <a:spcBef>
                <a:spcPct val="20000"/>
              </a:spcBef>
              <a:buClr>
                <a:schemeClr val="bg2"/>
              </a:buClr>
              <a:buSzPct val="65000"/>
              <a:buFont typeface="Wingdings" pitchFamily="2" charset="2"/>
              <a:buChar char="n"/>
              <a:defRPr sz="2400">
                <a:latin typeface="+mn-lt"/>
              </a:defRPr>
            </a:lvl3pPr>
            <a:lvl4pPr marL="1600200" indent="-228600">
              <a:spcBef>
                <a:spcPct val="20000"/>
              </a:spcBef>
              <a:buClr>
                <a:schemeClr val="accent2"/>
              </a:buClr>
              <a:buSzPct val="70000"/>
              <a:buFont typeface="Wingdings" pitchFamily="2" charset="2"/>
              <a:buChar char="¨"/>
              <a:defRPr sz="2000">
                <a:latin typeface="+mn-lt"/>
              </a:defRPr>
            </a:lvl4pPr>
            <a:lvl5pPr marL="2057400" indent="-228600">
              <a:spcBef>
                <a:spcPct val="20000"/>
              </a:spcBef>
              <a:buClr>
                <a:schemeClr val="bg2"/>
              </a:buClr>
              <a:buFont typeface="Wingdings" pitchFamily="2" charset="2"/>
              <a:buChar char="§"/>
              <a:defRPr sz="2000">
                <a:latin typeface="+mn-lt"/>
              </a:defRPr>
            </a:lvl5pPr>
            <a:lvl6pPr marL="2514600" indent="-228600" fontAlgn="base">
              <a:spcBef>
                <a:spcPct val="20000"/>
              </a:spcBef>
              <a:spcAft>
                <a:spcPct val="0"/>
              </a:spcAft>
              <a:buClr>
                <a:schemeClr val="bg2"/>
              </a:buClr>
              <a:buFont typeface="Wingdings" pitchFamily="2" charset="2"/>
              <a:buChar char="§"/>
              <a:defRPr sz="2000">
                <a:latin typeface="+mn-lt"/>
              </a:defRPr>
            </a:lvl6pPr>
            <a:lvl7pPr marL="2971800" indent="-228600" fontAlgn="base">
              <a:spcBef>
                <a:spcPct val="20000"/>
              </a:spcBef>
              <a:spcAft>
                <a:spcPct val="0"/>
              </a:spcAft>
              <a:buClr>
                <a:schemeClr val="bg2"/>
              </a:buClr>
              <a:buFont typeface="Wingdings" pitchFamily="2" charset="2"/>
              <a:buChar char="§"/>
              <a:defRPr sz="2000">
                <a:latin typeface="+mn-lt"/>
              </a:defRPr>
            </a:lvl7pPr>
            <a:lvl8pPr marL="3429000" indent="-228600" fontAlgn="base">
              <a:spcBef>
                <a:spcPct val="20000"/>
              </a:spcBef>
              <a:spcAft>
                <a:spcPct val="0"/>
              </a:spcAft>
              <a:buClr>
                <a:schemeClr val="bg2"/>
              </a:buClr>
              <a:buFont typeface="Wingdings" pitchFamily="2" charset="2"/>
              <a:buChar char="§"/>
              <a:defRPr sz="2000">
                <a:latin typeface="+mn-lt"/>
              </a:defRPr>
            </a:lvl8pPr>
            <a:lvl9pPr marL="3886200" indent="-228600" fontAlgn="base">
              <a:spcBef>
                <a:spcPct val="20000"/>
              </a:spcBef>
              <a:spcAft>
                <a:spcPct val="0"/>
              </a:spcAft>
              <a:buClr>
                <a:schemeClr val="bg2"/>
              </a:buClr>
              <a:buFont typeface="Wingdings" pitchFamily="2" charset="2"/>
              <a:buChar char="§"/>
              <a:defRPr sz="2000">
                <a:latin typeface="+mn-lt"/>
              </a:defRPr>
            </a:lvl9pPr>
          </a:lstStyle>
          <a:p>
            <a:r>
              <a:rPr lang="en-US" dirty="0"/>
              <a:t>Further controlling: the reflectivity response (R) is calculated as a function of the relative initial position (i.e., shift) between the refractive index profile functions.</a:t>
            </a:r>
          </a:p>
          <a:p>
            <a:r>
              <a:rPr lang="en-US" dirty="0"/>
              <a:t>The composite SP mirrors have been obtained by overlapping refractive index functions starting from the same position, i. e., p = 0 (0 % shift), to p = 100 shift (equivalent to the SQ addition).</a:t>
            </a:r>
          </a:p>
          <a:p>
            <a:r>
              <a:rPr lang="en-US" dirty="0"/>
              <a:t>Relative shift is calculated w.r.to longer wavelength.</a:t>
            </a:r>
          </a:p>
          <a:p>
            <a:r>
              <a:rPr lang="en-US" dirty="0"/>
              <a:t>Significant change in the reflectance properties (R) can be observed with small shift.</a:t>
            </a:r>
          </a:p>
          <a:p>
            <a:r>
              <a:rPr lang="en-US" dirty="0"/>
              <a:t>Maximum/minimum refractive index of 1.81/1.33, and the resultant composite structure (iii) with maximum/minimum refractive index of 1.09/2.05.</a:t>
            </a:r>
          </a:p>
          <a:p>
            <a:r>
              <a:rPr lang="en-US" dirty="0"/>
              <a:t>The quality factor found to drop from (207) to (127) with 0.5% of shift.</a:t>
            </a:r>
          </a:p>
          <a:p>
            <a:r>
              <a:rPr lang="en-US" dirty="0"/>
              <a:t>Relative shift can be used as </a:t>
            </a:r>
            <a:r>
              <a:rPr lang="en-US" dirty="0" smtClean="0"/>
              <a:t>a control </a:t>
            </a:r>
            <a:r>
              <a:rPr lang="en-US" dirty="0"/>
              <a:t>parameter in the design. </a:t>
            </a:r>
          </a:p>
          <a:p>
            <a:r>
              <a:rPr lang="en-US" dirty="0"/>
              <a:t>A different way to construct </a:t>
            </a:r>
            <a:r>
              <a:rPr lang="en-US" dirty="0" err="1"/>
              <a:t>Microcavity</a:t>
            </a:r>
            <a:r>
              <a:rPr lang="en-US" dirty="0"/>
              <a:t> modes.</a:t>
            </a:r>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8204</TotalTime>
  <Words>1446</Words>
  <Application>Microsoft Office PowerPoint</Application>
  <PresentationFormat>Diavetítés a képernyőre (4:3 oldalarány)</PresentationFormat>
  <Paragraphs>135</Paragraphs>
  <Slides>16</Slides>
  <Notes>3</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16</vt:i4>
      </vt:variant>
    </vt:vector>
  </HeadingPairs>
  <TitlesOfParts>
    <vt:vector size="24" baseType="lpstr">
      <vt:lpstr>Arial</vt:lpstr>
      <vt:lpstr>Arial Black</vt:lpstr>
      <vt:lpstr>Calibri</vt:lpstr>
      <vt:lpstr>Cambria Math</vt:lpstr>
      <vt:lpstr>Open Sans</vt:lpstr>
      <vt:lpstr>Times New Roman</vt:lpstr>
      <vt:lpstr>Wingdings</vt:lpstr>
      <vt:lpstr>Pixel</vt:lpstr>
      <vt:lpstr>PowerPoint bemutató</vt:lpstr>
      <vt:lpstr>Contents</vt:lpstr>
      <vt:lpstr>Introduction:</vt:lpstr>
      <vt:lpstr>Introduction:</vt:lpstr>
      <vt:lpstr>Theory: Multiple Dielectric Slabs</vt:lpstr>
      <vt:lpstr>Refractive index profile functions</vt:lpstr>
      <vt:lpstr>Addition Principle</vt:lpstr>
      <vt:lpstr>Addition: Overlapping</vt:lpstr>
      <vt:lpstr>Addition: Shifting</vt:lpstr>
      <vt:lpstr>PowerPoint bemutató</vt:lpstr>
      <vt:lpstr>Experimental Results</vt:lpstr>
      <vt:lpstr>PowerPoint bemutató</vt:lpstr>
      <vt:lpstr>Extension to other photonic filters</vt:lpstr>
      <vt:lpstr>PowerPoint bemutató</vt:lpstr>
      <vt:lpstr>Conclusion</vt:lpstr>
      <vt:lpstr>Acknowledgement: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anupam mukherjee</dc:creator>
  <cp:lastModifiedBy>Györgyi Géza</cp:lastModifiedBy>
  <cp:revision>283</cp:revision>
  <cp:lastPrinted>1601-01-01T00:00:00Z</cp:lastPrinted>
  <dcterms:created xsi:type="dcterms:W3CDTF">1601-01-01T00:00:00Z</dcterms:created>
  <dcterms:modified xsi:type="dcterms:W3CDTF">2016-03-09T10:05:20Z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_MarkAsFinal">
    <vt:bool>true</vt:bool>
  </property>
</Properties>
</file>