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2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3.xml" ContentType="application/vnd.openxmlformats-officedocument.presentationml.notesSlide+xml"/>
  <Override PartName="/ppt/embeddings/oleObject3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488" r:id="rId2"/>
    <p:sldId id="551" r:id="rId3"/>
    <p:sldId id="552" r:id="rId4"/>
    <p:sldId id="546" r:id="rId5"/>
    <p:sldId id="547" r:id="rId6"/>
    <p:sldId id="548" r:id="rId7"/>
    <p:sldId id="549" r:id="rId8"/>
    <p:sldId id="550" r:id="rId9"/>
    <p:sldId id="544" r:id="rId10"/>
    <p:sldId id="490" r:id="rId11"/>
    <p:sldId id="493" r:id="rId12"/>
    <p:sldId id="543" r:id="rId13"/>
    <p:sldId id="494" r:id="rId14"/>
    <p:sldId id="495" r:id="rId15"/>
    <p:sldId id="563" r:id="rId16"/>
    <p:sldId id="564" r:id="rId17"/>
    <p:sldId id="565" r:id="rId18"/>
    <p:sldId id="558" r:id="rId19"/>
    <p:sldId id="559" r:id="rId20"/>
    <p:sldId id="499" r:id="rId21"/>
    <p:sldId id="500" r:id="rId22"/>
    <p:sldId id="501" r:id="rId23"/>
    <p:sldId id="502" r:id="rId24"/>
    <p:sldId id="503" r:id="rId25"/>
    <p:sldId id="504" r:id="rId26"/>
    <p:sldId id="506" r:id="rId27"/>
    <p:sldId id="507" r:id="rId28"/>
    <p:sldId id="508" r:id="rId29"/>
    <p:sldId id="509" r:id="rId30"/>
    <p:sldId id="541" r:id="rId31"/>
    <p:sldId id="510" r:id="rId32"/>
    <p:sldId id="511" r:id="rId33"/>
    <p:sldId id="566" r:id="rId34"/>
    <p:sldId id="567" r:id="rId35"/>
    <p:sldId id="568" r:id="rId36"/>
    <p:sldId id="569" r:id="rId37"/>
    <p:sldId id="570" r:id="rId38"/>
    <p:sldId id="560" r:id="rId39"/>
    <p:sldId id="514" r:id="rId40"/>
    <p:sldId id="515" r:id="rId41"/>
    <p:sldId id="516" r:id="rId42"/>
    <p:sldId id="517" r:id="rId43"/>
    <p:sldId id="518" r:id="rId44"/>
    <p:sldId id="519" r:id="rId45"/>
    <p:sldId id="520" r:id="rId46"/>
    <p:sldId id="521" r:id="rId47"/>
    <p:sldId id="522" r:id="rId48"/>
    <p:sldId id="523" r:id="rId49"/>
    <p:sldId id="571" r:id="rId50"/>
    <p:sldId id="52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6" autoAdjust="0"/>
    <p:restoredTop sz="94713" autoAdjust="0"/>
  </p:normalViewPr>
  <p:slideViewPr>
    <p:cSldViewPr>
      <p:cViewPr>
        <p:scale>
          <a:sx n="75" d="100"/>
          <a:sy n="75" d="100"/>
        </p:scale>
        <p:origin x="-960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35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emf"/><Relationship Id="rId1" Type="http://schemas.openxmlformats.org/officeDocument/2006/relationships/image" Target="../media/image28.wmf"/><Relationship Id="rId2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1" Type="http://schemas.openxmlformats.org/officeDocument/2006/relationships/image" Target="../media/image32.emf"/><Relationship Id="rId2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DBB13-2A57-4535-854E-A25C30AA0AB9}" type="datetimeFigureOut">
              <a:rPr lang="en-GB" smtClean="0"/>
              <a:pPr/>
              <a:t>9/22/13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EBBEB-593A-4E07-8756-3D72FDBAC3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4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BBEB-593A-4E07-8756-3D72FDBAC3E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9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BBEB-593A-4E07-8756-3D72FDBAC3E2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BBEB-593A-4E07-8756-3D72FDBAC3E2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0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177CFF3-8D64-4E60-852A-6A5C7C17F44E}" type="datetime1">
              <a:rPr lang="en-GB" smtClean="0"/>
              <a:pPr/>
              <a:t>9/22/13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DC772F9-F0D2-4727-A0F5-EE296BBD19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F275-2FD0-42EF-9B0A-9D390D5BD9CA}" type="datetime1">
              <a:rPr lang="en-GB" smtClean="0"/>
              <a:pPr/>
              <a:t>9/22/13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9F73-827E-4DA7-9B4A-571E138BEA68}" type="datetime1">
              <a:rPr lang="en-GB" smtClean="0"/>
              <a:pPr/>
              <a:t>9/22/13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EAF430-9707-4992-91A1-4C28786055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040870-C6D4-4F55-BDF5-C448DDE8E7E1}" type="datetime1">
              <a:rPr lang="en-GB" smtClean="0"/>
              <a:pPr/>
              <a:t>9/22/13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1CC520A-71F5-4F74-9DE5-EA50F92F4DF6}" type="datetime1">
              <a:rPr lang="en-GB" smtClean="0"/>
              <a:pPr/>
              <a:t>9/22/13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7477172-F338-45EB-BFF5-9E74CC2198DC}" type="datetime1">
              <a:rPr lang="en-GB" smtClean="0"/>
              <a:pPr/>
              <a:t>9/22/13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DC772F9-F0D2-4727-A0F5-EE296BBD198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FFB2C48-6669-40AC-8731-AF80C9134ABB}" type="datetime1">
              <a:rPr lang="en-GB" smtClean="0"/>
              <a:pPr/>
              <a:t>9/22/13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DC772F9-F0D2-4727-A0F5-EE296BBD19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3829647-28C2-470F-935B-669C253037C1}" type="datetime1">
              <a:rPr lang="en-GB" smtClean="0"/>
              <a:pPr/>
              <a:t>9/22/13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DC772F9-F0D2-4727-A0F5-EE296BBD19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B0C-5CC2-47DB-B2FC-072FA55230BC}" type="datetime1">
              <a:rPr lang="en-GB" smtClean="0"/>
              <a:pPr/>
              <a:t>9/22/13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3254100-FE58-4FAE-9ADB-7FAB682DAB3F}" type="datetime1">
              <a:rPr lang="en-GB" smtClean="0"/>
              <a:pPr/>
              <a:t>9/22/13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DC772F9-F0D2-4727-A0F5-EE296BBD19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7089B82-2E9E-4926-8ECA-B0D2DCE39AB7}" type="datetime1">
              <a:rPr lang="en-GB" smtClean="0"/>
              <a:pPr/>
              <a:t>9/22/13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DC772F9-F0D2-4727-A0F5-EE296BBD19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4959410-67D6-4ADC-A18E-ADCD03BA603D}" type="datetime1">
              <a:rPr lang="en-GB" smtClean="0"/>
              <a:pPr/>
              <a:t>9/22/13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DC772F9-F0D2-4727-A0F5-EE296BBD19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3F46C57-E5BF-4047-A2C6-27332C937454}" type="datetime1">
              <a:rPr lang="en-GB" smtClean="0"/>
              <a:pPr/>
              <a:t>9/22/13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DC772F9-F0D2-4727-A0F5-EE296BBD198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0.emf"/><Relationship Id="rId7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34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42.w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4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4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46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47.w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48.wmf"/><Relationship Id="rId10" Type="http://schemas.openxmlformats.org/officeDocument/2006/relationships/oleObject" Target="../embeddings/oleObject25.bin"/><Relationship Id="rId11" Type="http://schemas.openxmlformats.org/officeDocument/2006/relationships/image" Target="../media/image4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52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5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6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42951"/>
            <a:ext cx="8892480" cy="1470025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/>
              <a:t>Statistical Mechanics of the Climate System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72819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GB" sz="2700" b="1" dirty="0" smtClean="0"/>
              <a:t>Valerio Lucarini</a:t>
            </a:r>
          </a:p>
          <a:p>
            <a:pPr algn="ctr"/>
            <a:r>
              <a:rPr lang="en-GB" sz="2700" b="1" dirty="0" err="1" smtClean="0"/>
              <a:t>valerio.lucarini@zmaw.de</a:t>
            </a:r>
            <a:endParaRPr lang="en-GB" sz="2700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sz="2700" b="1" dirty="0" err="1" smtClean="0"/>
              <a:t>Meteorologisches</a:t>
            </a:r>
            <a:r>
              <a:rPr lang="en-GB" sz="2700" b="1" dirty="0" smtClean="0"/>
              <a:t> </a:t>
            </a:r>
            <a:r>
              <a:rPr lang="en-GB" sz="2700" b="1" dirty="0" err="1" smtClean="0"/>
              <a:t>Institut</a:t>
            </a:r>
            <a:r>
              <a:rPr lang="en-GB" sz="2700" b="1" dirty="0" smtClean="0"/>
              <a:t>, </a:t>
            </a:r>
            <a:r>
              <a:rPr lang="en-GB" sz="2700" b="1" dirty="0" err="1" smtClean="0"/>
              <a:t>Klimacampus</a:t>
            </a:r>
            <a:r>
              <a:rPr lang="en-GB" sz="2700" b="1" dirty="0" smtClean="0"/>
              <a:t>, University of Hamburg</a:t>
            </a:r>
          </a:p>
          <a:p>
            <a:pPr algn="ctr"/>
            <a:r>
              <a:rPr lang="en-GB" sz="2700" b="1" dirty="0" smtClean="0"/>
              <a:t>Dept. of Mathematics and Statistics, University of Reading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4" name="Picture 3" descr="KC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167609"/>
            <a:ext cx="2232288" cy="692127"/>
          </a:xfrm>
          <a:prstGeom prst="rect">
            <a:avLst/>
          </a:prstGeom>
        </p:spPr>
      </p:pic>
      <p:pic>
        <p:nvPicPr>
          <p:cNvPr id="7" name="Picture 6" descr="All_Logos_new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20754" r="79520" b="21086"/>
          <a:stretch/>
        </p:blipFill>
        <p:spPr>
          <a:xfrm>
            <a:off x="5057856" y="6169948"/>
            <a:ext cx="1477088" cy="68497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7504" y="5661248"/>
            <a:ext cx="9144000" cy="5040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err="1" smtClean="0"/>
              <a:t>Budapest,September</a:t>
            </a:r>
            <a:r>
              <a:rPr lang="en-GB" sz="2000" b="1" dirty="0" smtClean="0"/>
              <a:t> 24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2013</a:t>
            </a:r>
            <a:endParaRPr lang="en-GB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300" y="-27384"/>
            <a:ext cx="28067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810000" cy="1358900"/>
          </a:xfrm>
          <a:prstGeom prst="rect">
            <a:avLst/>
          </a:prstGeom>
        </p:spPr>
      </p:pic>
      <p:pic>
        <p:nvPicPr>
          <p:cNvPr id="11" name="Picture 10" descr="Slide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37" y="3356992"/>
            <a:ext cx="1099178" cy="824384"/>
          </a:xfrm>
          <a:prstGeom prst="rect">
            <a:avLst/>
          </a:prstGeom>
        </p:spPr>
      </p:pic>
      <p:pic>
        <p:nvPicPr>
          <p:cNvPr id="12" name="Picture 11" descr="Slide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70" y="3356992"/>
            <a:ext cx="1099178" cy="8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9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E08D5-4198-E040-9006-77E07BFCCFE4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Century Gothic"/>
                <a:cs typeface="Century Gothic"/>
              </a:rPr>
              <a:t>Major </a:t>
            </a:r>
            <a:r>
              <a:rPr lang="it-IT" dirty="0" err="1">
                <a:latin typeface="Century Gothic"/>
                <a:cs typeface="Century Gothic"/>
              </a:rPr>
              <a:t>theoretical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challenges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smtClean="0">
                <a:latin typeface="Century Gothic"/>
                <a:cs typeface="Century Gothic"/>
              </a:rPr>
              <a:t>for </a:t>
            </a:r>
            <a:r>
              <a:rPr lang="it-IT" dirty="0" err="1" smtClean="0">
                <a:latin typeface="Century Gothic"/>
                <a:cs typeface="Century Gothic"/>
              </a:rPr>
              <a:t>complex</a:t>
            </a:r>
            <a:r>
              <a:rPr lang="it-IT" dirty="0" smtClean="0">
                <a:latin typeface="Century Gothic"/>
                <a:cs typeface="Century Gothic"/>
              </a:rPr>
              <a:t>, non-</a:t>
            </a:r>
            <a:r>
              <a:rPr lang="it-IT" dirty="0" err="1" smtClean="0">
                <a:latin typeface="Century Gothic"/>
                <a:cs typeface="Century Gothic"/>
              </a:rPr>
              <a:t>equilibrium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systems</a:t>
            </a:r>
            <a:endParaRPr lang="it-IT" dirty="0">
              <a:latin typeface="Century Gothic"/>
              <a:cs typeface="Century Gothic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036496" cy="58737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b="1" dirty="0" err="1">
                <a:latin typeface="Century Gothic"/>
                <a:cs typeface="Century Gothic"/>
              </a:rPr>
              <a:t>Mathematics</a:t>
            </a:r>
            <a:r>
              <a:rPr lang="it-IT" dirty="0">
                <a:latin typeface="Century Gothic"/>
                <a:cs typeface="Century Gothic"/>
              </a:rPr>
              <a:t>: </a:t>
            </a:r>
            <a:r>
              <a:rPr lang="it-IT" dirty="0" err="1">
                <a:latin typeface="Century Gothic"/>
                <a:cs typeface="Century Gothic"/>
              </a:rPr>
              <a:t>Stability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prop</a:t>
            </a:r>
            <a:r>
              <a:rPr lang="it-IT" dirty="0">
                <a:latin typeface="Century Gothic"/>
                <a:cs typeface="Century Gothic"/>
              </a:rPr>
              <a:t> of time </a:t>
            </a:r>
            <a:r>
              <a:rPr lang="it-IT" dirty="0" err="1">
                <a:latin typeface="Century Gothic"/>
                <a:cs typeface="Century Gothic"/>
              </a:rPr>
              <a:t>mean</a:t>
            </a:r>
            <a:r>
              <a:rPr lang="it-IT" dirty="0">
                <a:latin typeface="Century Gothic"/>
                <a:cs typeface="Century Gothic"/>
              </a:rPr>
              <a:t> state </a:t>
            </a:r>
            <a:r>
              <a:rPr lang="it-IT" dirty="0" err="1">
                <a:latin typeface="Century Gothic"/>
                <a:cs typeface="Century Gothic"/>
              </a:rPr>
              <a:t>say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nothing</a:t>
            </a:r>
            <a:r>
              <a:rPr lang="it-IT" dirty="0">
                <a:latin typeface="Century Gothic"/>
                <a:cs typeface="Century Gothic"/>
              </a:rPr>
              <a:t> on the </a:t>
            </a:r>
            <a:r>
              <a:rPr lang="it-IT" dirty="0" err="1">
                <a:latin typeface="Century Gothic"/>
                <a:cs typeface="Century Gothic"/>
              </a:rPr>
              <a:t>prop</a:t>
            </a:r>
            <a:r>
              <a:rPr lang="it-IT" dirty="0">
                <a:latin typeface="Century Gothic"/>
                <a:cs typeface="Century Gothic"/>
              </a:rPr>
              <a:t> of the </a:t>
            </a:r>
            <a:r>
              <a:rPr lang="it-IT" dirty="0" err="1">
                <a:latin typeface="Century Gothic"/>
                <a:cs typeface="Century Gothic"/>
              </a:rPr>
              <a:t>system</a:t>
            </a:r>
            <a:endParaRPr lang="it-IT" dirty="0">
              <a:latin typeface="Century Gothic"/>
              <a:cs typeface="Century Gothic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entury Gothic"/>
                <a:cs typeface="Century Gothic"/>
              </a:rPr>
              <a:t>C</a:t>
            </a:r>
            <a:r>
              <a:rPr lang="it-IT" dirty="0" err="1">
                <a:latin typeface="Century Gothic"/>
                <a:cs typeface="Century Gothic"/>
              </a:rPr>
              <a:t>annot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define</a:t>
            </a:r>
            <a:r>
              <a:rPr lang="it-IT" dirty="0">
                <a:latin typeface="Century Gothic"/>
                <a:cs typeface="Century Gothic"/>
              </a:rPr>
              <a:t> a </a:t>
            </a:r>
            <a:r>
              <a:rPr lang="it-IT" dirty="0" err="1" smtClean="0">
                <a:latin typeface="Century Gothic"/>
                <a:cs typeface="Century Gothic"/>
              </a:rPr>
              <a:t>simple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theory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>
                <a:latin typeface="Century Gothic"/>
                <a:cs typeface="Century Gothic"/>
              </a:rPr>
              <a:t>of the time-</a:t>
            </a:r>
            <a:r>
              <a:rPr lang="it-IT" dirty="0" err="1">
                <a:latin typeface="Century Gothic"/>
                <a:cs typeface="Century Gothic"/>
              </a:rPr>
              <a:t>mean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properties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relying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only</a:t>
            </a:r>
            <a:r>
              <a:rPr lang="it-IT" dirty="0">
                <a:latin typeface="Century Gothic"/>
                <a:cs typeface="Century Gothic"/>
              </a:rPr>
              <a:t> on the time-</a:t>
            </a:r>
            <a:r>
              <a:rPr lang="it-IT" dirty="0" err="1">
                <a:latin typeface="Century Gothic"/>
                <a:cs typeface="Century Gothic"/>
              </a:rPr>
              <a:t>mean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fields</a:t>
            </a:r>
            <a:r>
              <a:rPr lang="it-IT" dirty="0">
                <a:latin typeface="Century Gothic"/>
                <a:cs typeface="Century Gothic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it-IT" b="1" dirty="0" err="1">
                <a:latin typeface="Century Gothic"/>
                <a:cs typeface="Century Gothic"/>
              </a:rPr>
              <a:t>Physics</a:t>
            </a:r>
            <a:r>
              <a:rPr lang="it-IT" dirty="0">
                <a:latin typeface="Century Gothic"/>
                <a:cs typeface="Century Gothic"/>
              </a:rPr>
              <a:t>: “no” </a:t>
            </a:r>
            <a:r>
              <a:rPr lang="it-IT" dirty="0" err="1">
                <a:latin typeface="Century Gothic"/>
                <a:cs typeface="Century Gothic"/>
              </a:rPr>
              <a:t>fluctuation-dissipation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theorem</a:t>
            </a:r>
            <a:r>
              <a:rPr lang="it-IT" dirty="0">
                <a:latin typeface="Century Gothic"/>
                <a:cs typeface="Century Gothic"/>
              </a:rPr>
              <a:t> for a </a:t>
            </a:r>
            <a:r>
              <a:rPr lang="it-IT" dirty="0" err="1">
                <a:latin typeface="Century Gothic"/>
                <a:cs typeface="Century Gothic"/>
              </a:rPr>
              <a:t>chaotic</a:t>
            </a:r>
            <a:r>
              <a:rPr lang="it-IT" dirty="0">
                <a:latin typeface="Century Gothic"/>
                <a:cs typeface="Century Gothic"/>
              </a:rPr>
              <a:t> dissipative </a:t>
            </a:r>
            <a:r>
              <a:rPr lang="it-IT" dirty="0" err="1">
                <a:latin typeface="Century Gothic"/>
                <a:cs typeface="Century Gothic"/>
              </a:rPr>
              <a:t>system</a:t>
            </a:r>
            <a:endParaRPr lang="it-IT" dirty="0">
              <a:latin typeface="Century Gothic"/>
              <a:cs typeface="Century Gothic"/>
            </a:endParaRPr>
          </a:p>
          <a:p>
            <a:pPr lvl="1">
              <a:lnSpc>
                <a:spcPct val="90000"/>
              </a:lnSpc>
            </a:pPr>
            <a:r>
              <a:rPr lang="it-IT" dirty="0">
                <a:latin typeface="Century Gothic"/>
                <a:cs typeface="Century Gothic"/>
              </a:rPr>
              <a:t>non-</a:t>
            </a:r>
            <a:r>
              <a:rPr lang="it-IT" dirty="0" err="1">
                <a:latin typeface="Century Gothic"/>
                <a:cs typeface="Century Gothic"/>
              </a:rPr>
              <a:t>equivalence</a:t>
            </a:r>
            <a:r>
              <a:rPr lang="it-IT" dirty="0">
                <a:latin typeface="Century Gothic"/>
                <a:cs typeface="Century Gothic"/>
              </a:rPr>
              <a:t> of </a:t>
            </a:r>
            <a:r>
              <a:rPr lang="it-IT" dirty="0" err="1">
                <a:latin typeface="Century Gothic"/>
                <a:cs typeface="Century Gothic"/>
              </a:rPr>
              <a:t>external</a:t>
            </a:r>
            <a:r>
              <a:rPr lang="it-IT" dirty="0">
                <a:latin typeface="Century Gothic"/>
                <a:cs typeface="Century Gothic"/>
              </a:rPr>
              <a:t>/ </a:t>
            </a:r>
            <a:r>
              <a:rPr lang="it-IT" dirty="0" err="1">
                <a:latin typeface="Century Gothic"/>
                <a:cs typeface="Century Gothic"/>
              </a:rPr>
              <a:t>internal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fluctuations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>
                <a:latin typeface="Century Gothic"/>
                <a:cs typeface="Century Gothic"/>
                <a:sym typeface="Wingdings" charset="0"/>
              </a:rPr>
              <a:t></a:t>
            </a:r>
            <a:r>
              <a:rPr lang="it-IT" dirty="0">
                <a:latin typeface="Century Gothic"/>
                <a:cs typeface="Century Gothic"/>
                <a:sym typeface="Mathematica1" charset="0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Climate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Change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is</a:t>
            </a:r>
            <a:r>
              <a:rPr lang="it-IT" dirty="0">
                <a:latin typeface="Century Gothic"/>
                <a:cs typeface="Century Gothic"/>
              </a:rPr>
              <a:t> hard to </a:t>
            </a:r>
            <a:r>
              <a:rPr lang="it-IT" dirty="0" err="1" smtClean="0">
                <a:latin typeface="Century Gothic"/>
                <a:cs typeface="Century Gothic"/>
              </a:rPr>
              <a:t>parameterise</a:t>
            </a:r>
            <a:endParaRPr lang="it-IT" dirty="0" smtClean="0"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it-IT" b="1" dirty="0" err="1" smtClean="0">
                <a:latin typeface="Century Gothic"/>
                <a:cs typeface="Century Gothic"/>
              </a:rPr>
              <a:t>Numerics</a:t>
            </a:r>
            <a:r>
              <a:rPr lang="it-IT" dirty="0" smtClean="0">
                <a:latin typeface="Century Gothic"/>
                <a:cs typeface="Century Gothic"/>
              </a:rPr>
              <a:t>: </a:t>
            </a:r>
            <a:r>
              <a:rPr lang="it-IT" dirty="0" err="1" smtClean="0">
                <a:latin typeface="Century Gothic"/>
                <a:cs typeface="Century Gothic"/>
              </a:rPr>
              <a:t>Complex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systems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feature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multiscale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properties</a:t>
            </a:r>
            <a:r>
              <a:rPr lang="it-IT" dirty="0" smtClean="0">
                <a:latin typeface="Century Gothic"/>
                <a:cs typeface="Century Gothic"/>
              </a:rPr>
              <a:t>, </a:t>
            </a:r>
            <a:r>
              <a:rPr lang="it-IT" dirty="0" err="1" smtClean="0">
                <a:latin typeface="Century Gothic"/>
                <a:cs typeface="Century Gothic"/>
              </a:rPr>
              <a:t>they</a:t>
            </a:r>
            <a:r>
              <a:rPr lang="it-IT" dirty="0" smtClean="0">
                <a:latin typeface="Century Gothic"/>
                <a:cs typeface="Century Gothic"/>
              </a:rPr>
              <a:t> are </a:t>
            </a:r>
            <a:r>
              <a:rPr lang="it-IT" dirty="0" err="1" smtClean="0">
                <a:latin typeface="Century Gothic"/>
                <a:cs typeface="Century Gothic"/>
              </a:rPr>
              <a:t>stiff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numerical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problems</a:t>
            </a:r>
            <a:r>
              <a:rPr lang="it-IT" dirty="0" smtClean="0">
                <a:latin typeface="Century Gothic"/>
                <a:cs typeface="Century Gothic"/>
              </a:rPr>
              <a:t>, hard to simulate “</a:t>
            </a:r>
            <a:r>
              <a:rPr lang="it-IT" dirty="0" err="1" smtClean="0">
                <a:latin typeface="Century Gothic"/>
                <a:cs typeface="Century Gothic"/>
              </a:rPr>
              <a:t>as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they</a:t>
            </a:r>
            <a:r>
              <a:rPr lang="it-IT" dirty="0" smtClean="0">
                <a:latin typeface="Century Gothic"/>
                <a:cs typeface="Century Gothic"/>
              </a:rPr>
              <a:t> are”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33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1A5CE-0665-B840-939C-8013269A2F7A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391400" cy="1143000"/>
          </a:xfrm>
        </p:spPr>
        <p:txBody>
          <a:bodyPr/>
          <a:lstStyle/>
          <a:p>
            <a:r>
              <a:rPr lang="it-IT" dirty="0" err="1">
                <a:latin typeface="Century Gothic"/>
                <a:cs typeface="Century Gothic"/>
              </a:rPr>
              <a:t>Response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err="1">
                <a:latin typeface="Century Gothic"/>
                <a:cs typeface="Century Gothic"/>
              </a:rPr>
              <a:t>theory</a:t>
            </a:r>
            <a:endParaRPr lang="it-IT" dirty="0">
              <a:latin typeface="Century Gothic"/>
              <a:cs typeface="Century Gothic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71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FFFF"/>
                </a:solidFill>
                <a:cs typeface="Century Gothic"/>
              </a:rPr>
              <a:t>The </a:t>
            </a:r>
            <a:r>
              <a:rPr lang="en-US" sz="2800" b="1" dirty="0">
                <a:solidFill>
                  <a:srgbClr val="FFFFFF"/>
                </a:solidFill>
                <a:cs typeface="Century Gothic"/>
              </a:rPr>
              <a:t>response theory is a </a:t>
            </a:r>
            <a:r>
              <a:rPr lang="fi-FI" sz="2800" b="1" dirty="0" err="1">
                <a:solidFill>
                  <a:srgbClr val="FFFFFF"/>
                </a:solidFill>
                <a:cs typeface="Century Gothic"/>
              </a:rPr>
              <a:t>Gedankenexperiment</a:t>
            </a:r>
            <a:r>
              <a:rPr lang="en-US" sz="2800" b="1" dirty="0">
                <a:solidFill>
                  <a:srgbClr val="FFFFFF"/>
                </a:solidFill>
                <a:cs typeface="Century Gothic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  <a:cs typeface="Century Gothic"/>
              </a:rPr>
              <a:t>a system, a measuring device, a clock, </a:t>
            </a:r>
            <a:r>
              <a:rPr lang="en-US" b="1" dirty="0" err="1">
                <a:solidFill>
                  <a:srgbClr val="FFFFFF"/>
                </a:solidFill>
                <a:cs typeface="Century Gothic"/>
              </a:rPr>
              <a:t>turnable</a:t>
            </a:r>
            <a:r>
              <a:rPr lang="en-US" b="1" dirty="0">
                <a:solidFill>
                  <a:srgbClr val="FFFFFF"/>
                </a:solidFill>
                <a:cs typeface="Century Gothic"/>
              </a:rPr>
              <a:t> knobs.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cs typeface="Century Gothic"/>
              </a:rPr>
              <a:t>Changes of the statistical properties of a system in terms of the unperturbed system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cs typeface="Century Gothic"/>
              </a:rPr>
              <a:t>Divergence in the response </a:t>
            </a:r>
            <a:r>
              <a:rPr lang="en-US" sz="28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olidFill>
                  <a:srgbClr val="FFFFFF"/>
                </a:solidFill>
                <a:cs typeface="Century Gothic"/>
                <a:sym typeface="Wingdings"/>
              </a:rPr>
              <a:t> </a:t>
            </a:r>
            <a:r>
              <a:rPr lang="en-US" altLang="ja-JP" sz="2800" dirty="0">
                <a:solidFill>
                  <a:srgbClr val="FFFFFF"/>
                </a:solidFill>
                <a:cs typeface="Century Gothic"/>
              </a:rPr>
              <a:t>tipping points</a:t>
            </a:r>
          </a:p>
          <a:p>
            <a:pPr>
              <a:lnSpc>
                <a:spcPct val="90000"/>
              </a:lnSpc>
            </a:pPr>
            <a:r>
              <a:rPr lang="en-US" altLang="ja-JP" sz="2800" dirty="0">
                <a:solidFill>
                  <a:srgbClr val="FFFFFF"/>
                </a:solidFill>
                <a:cs typeface="Century Gothic"/>
              </a:rPr>
              <a:t>Suitable environment for a climate change theory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cs typeface="Century Gothic"/>
              </a:rPr>
              <a:t>“Blind” use of several CM experiments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Century Gothic"/>
              </a:rPr>
              <a:t>We struggle with climate sensitivity and climate response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cs typeface="Century Gothic"/>
              </a:rPr>
              <a:t>Deriving </a:t>
            </a:r>
            <a:r>
              <a:rPr lang="en-US" sz="2800" dirty="0" err="1">
                <a:solidFill>
                  <a:srgbClr val="FFFFFF"/>
                </a:solidFill>
                <a:cs typeface="Century Gothic"/>
              </a:rPr>
              <a:t>parametrizations</a:t>
            </a:r>
            <a:r>
              <a:rPr lang="en-US" sz="2800" dirty="0" smtClean="0">
                <a:solidFill>
                  <a:srgbClr val="FFFFFF"/>
                </a:solidFill>
                <a:cs typeface="Century Gothic"/>
              </a:rPr>
              <a:t>!</a:t>
            </a:r>
            <a:endParaRPr lang="en-US" sz="2800" dirty="0">
              <a:solidFill>
                <a:srgbClr val="FFFFFF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138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9877D-5EFC-47C9-93A2-5006D30CA20F}" type="slidenum">
              <a:rPr lang="en-US"/>
              <a:pPr/>
              <a:t>12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052513"/>
            <a:ext cx="8785225" cy="55451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quasi-equilibrium statistical mechanics, the Kubo theory (’50s) allows for an accurate treatment of perturbations to the canonical equilibrium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linear case, the FDT bridges the properties of the forced and free fluctuations of the 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considering general dynamical systems (e.g. forced and dissipative), the situation 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complicated (no FDT, in general)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Ruelle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mostly): for a class of dynamical systems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possible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the response to small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this direction…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apply the theory also for stochastic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34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9C02F-3882-451D-BE3C-D8C2953F73B2}" type="slidenum">
              <a:rPr lang="en-US"/>
              <a:pPr/>
              <a:t>13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Axiom A systems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059488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 A dynamical systems are very special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hyperbolic on the attractor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invariant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</a:p>
          <a:p>
            <a:pPr lvl="2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averages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ensemble averages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Locally, “Cantor set times a smooth manifold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Smoth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unstable (and neutral) manifold</a:t>
            </a:r>
          </a:p>
          <a:p>
            <a:pPr lvl="2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Singular on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stable directions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(contraction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perform numerical simulations, we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implicitly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ourselves in these hypotheses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Chaotic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by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Gallavotti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Cohen (1995, 1996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with many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d.o.f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can be treated as if they were Axiom 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macroscopic averages are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considered.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are, in some sense,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physical models!!! </a:t>
            </a:r>
          </a:p>
        </p:txBody>
      </p:sp>
    </p:spTree>
    <p:extLst>
      <p:ext uri="{BB962C8B-B14F-4D97-AF65-F5344CB8AC3E}">
        <p14:creationId xmlns:p14="http://schemas.microsoft.com/office/powerpoint/2010/main" val="21720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45838"/>
          </a:xfrm>
        </p:spPr>
        <p:txBody>
          <a:bodyPr/>
          <a:lstStyle/>
          <a:p>
            <a:r>
              <a:rPr lang="en-GB" dirty="0" smtClean="0"/>
              <a:t>Applicability of FDT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deterministic, dissipative chaotic etc. systems FDT does not work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possible to write the response as a correlation integral, there is an additional term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system, by definition, never explores the stable directions, whereas a perturbations has components also outside the unstable manifold 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studies (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Branstator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al.) suggest that, nonetheless, information can be retrieved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Probably, numerical noise also helps 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choice of the observable is surely also crucial</a:t>
            </a:r>
          </a:p>
          <a:p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Parametrization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00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6D19-71DB-419C-93E0-B61284E600E7}" type="slidenum">
              <a:rPr lang="en-US"/>
              <a:pPr/>
              <a:t>15</a:t>
            </a:fld>
            <a:endParaRPr lang="en-US"/>
          </a:p>
        </p:txBody>
      </p:sp>
      <p:sp>
        <p:nvSpPr>
          <p:cNvPr id="1065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-36512" y="1340768"/>
            <a:ext cx="8424936" cy="4533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Perturbed chaotic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in expectation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of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Φ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</a:t>
            </a:r>
            <a:r>
              <a:rPr lang="it-IT" i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th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order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perturbation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399032"/>
          </a:xfrm>
        </p:spPr>
        <p:txBody>
          <a:bodyPr/>
          <a:lstStyle/>
          <a:p>
            <a:r>
              <a:rPr lang="en-US" dirty="0" err="1" smtClean="0"/>
              <a:t>Ruelle</a:t>
            </a:r>
            <a:r>
              <a:rPr lang="en-US" dirty="0" smtClean="0"/>
              <a:t> (’98) </a:t>
            </a:r>
            <a:r>
              <a:rPr lang="en-US" dirty="0"/>
              <a:t>Response Theory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885" y="5013176"/>
            <a:ext cx="9334405" cy="1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2893466" cy="82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90" b="6290"/>
          <a:stretch>
            <a:fillRect/>
          </a:stretch>
        </p:blipFill>
        <p:spPr bwMode="auto">
          <a:xfrm>
            <a:off x="2411760" y="3068960"/>
            <a:ext cx="3461693" cy="95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771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6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BB04-72CE-4811-AAE6-5890D4385D66}" type="slidenum">
              <a:rPr lang="en-US"/>
              <a:pPr/>
              <a:t>16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46296"/>
            <a:ext cx="8229600" cy="1399032"/>
          </a:xfrm>
        </p:spPr>
        <p:txBody>
          <a:bodyPr/>
          <a:lstStyle/>
          <a:p>
            <a:r>
              <a:rPr lang="en-US" dirty="0"/>
              <a:t>This is a </a:t>
            </a:r>
            <a:r>
              <a:rPr lang="en-US" dirty="0" err="1"/>
              <a:t>perturbative</a:t>
            </a:r>
            <a:r>
              <a:rPr lang="en-US" dirty="0"/>
              <a:t> theory…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84976" cy="6165304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causal Green function: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 value of an operator evaluated over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unperturbed invariant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</a:t>
            </a: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ρ</a:t>
            </a:r>
            <a:r>
              <a:rPr lang="it-IT" sz="24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SRB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(d</a:t>
            </a:r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where:                     and</a:t>
            </a:r>
          </a:p>
          <a:p>
            <a:pPr lvl="3"/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term:</a:t>
            </a:r>
          </a:p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Mathematica1"/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athematica1"/>
              </a:rPr>
              <a:t>Linear Green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athematica1"/>
              </a:rPr>
              <a:t>:</a:t>
            </a:r>
          </a:p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Mathematica1"/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athematica1"/>
              </a:rPr>
              <a:t>Linear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athematica1"/>
              </a:rPr>
              <a:t>suscept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athematica1"/>
              </a:rPr>
              <a:t>: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Mathematica1"/>
            </a:endParaRPr>
          </a:p>
          <a:p>
            <a:pPr lvl="3">
              <a:buFont typeface="Wingdings" pitchFamily="2" charset="2"/>
              <a:buNone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1" y="1196752"/>
            <a:ext cx="791052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1982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587625"/>
              </p:ext>
            </p:extLst>
          </p:nvPr>
        </p:nvGraphicFramePr>
        <p:xfrm>
          <a:off x="4211638" y="4293096"/>
          <a:ext cx="479425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5" name="Equation" r:id="rId5" imgW="1955800" imgH="876300" progId="Equation.3">
                  <p:embed/>
                </p:oleObj>
              </mc:Choice>
              <mc:Fallback>
                <p:oleObj name="Equation" r:id="rId5" imgW="19558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293096"/>
                        <a:ext cx="4794250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3573016"/>
            <a:ext cx="1817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119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EF79-B65C-4796-96C5-8056CB063975}" type="slidenum">
              <a:rPr lang="en-US"/>
              <a:pPr/>
              <a:t>17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/>
              <a:t>Kramers-Kronig relations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9144000" cy="2953097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in-phase and out-of-phase responses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 by Kramers-Kronig relations: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real (imaginary) part of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susceptibility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imaginary (real) part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causal linear model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K-K exist also for nonlinear susceptibilities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76700"/>
            <a:ext cx="49593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987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7019925" y="5100638"/>
          <a:ext cx="19542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9" name="Equation" r:id="rId4" imgW="1295280" imgH="228600" progId="Equation.3">
                  <p:embed/>
                </p:oleObj>
              </mc:Choice>
              <mc:Fallback>
                <p:oleObj name="Equation" r:id="rId4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100638"/>
                        <a:ext cx="1954213" cy="3444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6011863" y="501332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with</a:t>
            </a:r>
            <a:endParaRPr lang="el-GR" sz="2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084888" y="6230938"/>
            <a:ext cx="3182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Kramers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1926;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Kronig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1927</a:t>
            </a:r>
          </a:p>
        </p:txBody>
      </p:sp>
    </p:spTree>
    <p:extLst>
      <p:ext uri="{BB962C8B-B14F-4D97-AF65-F5344CB8AC3E}">
        <p14:creationId xmlns:p14="http://schemas.microsoft.com/office/powerpoint/2010/main" val="254808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  <p:bldP spid="798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3744"/>
            <a:ext cx="9180512" cy="1399032"/>
          </a:xfrm>
        </p:spPr>
        <p:txBody>
          <a:bodyPr/>
          <a:lstStyle/>
          <a:p>
            <a:pPr algn="ctr"/>
            <a:r>
              <a:rPr lang="en-US" dirty="0" smtClean="0"/>
              <a:t>Linear Spectroscopy of L63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12776"/>
            <a:ext cx="6718300" cy="450542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92088"/>
          </a:xfrm>
        </p:spPr>
        <p:txBody>
          <a:bodyPr/>
          <a:lstStyle/>
          <a:p>
            <a:r>
              <a:rPr lang="en-US" dirty="0" smtClean="0"/>
              <a:t>Resonances have to do with UPOs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749107"/>
              </p:ext>
            </p:extLst>
          </p:nvPr>
        </p:nvGraphicFramePr>
        <p:xfrm>
          <a:off x="2627784" y="1916832"/>
          <a:ext cx="13716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8" name="Equation" r:id="rId4" imgW="495300" imgH="266700" progId="Equation.3">
                  <p:embed/>
                </p:oleObj>
              </mc:Choice>
              <mc:Fallback>
                <p:oleObj name="Equation" r:id="rId4" imgW="495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916832"/>
                        <a:ext cx="1371600" cy="7350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5292080" y="1556792"/>
            <a:ext cx="360040" cy="410445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0000"/>
                  <a:satMod val="160000"/>
                  <a:alpha val="19000"/>
                </a:schemeClr>
              </a:gs>
              <a:gs pos="46000">
                <a:schemeClr val="accent1">
                  <a:tint val="86000"/>
                  <a:satMod val="160000"/>
                  <a:alpha val="19000"/>
                </a:schemeClr>
              </a:gs>
              <a:gs pos="100000">
                <a:schemeClr val="accent1">
                  <a:shade val="40000"/>
                  <a:satMod val="160000"/>
                  <a:alpha val="19000"/>
                </a:schemeClr>
              </a:gs>
            </a:gsLst>
            <a:path path="circle">
              <a:fillToRect l="50000" t="155000" r="50000" b="-55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8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4" y="836613"/>
            <a:ext cx="9180513" cy="64808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i="0" dirty="0" smtClean="0"/>
              <a:t>Observable</a:t>
            </a:r>
            <a:r>
              <a:rPr lang="en-GB" sz="3200" i="0" dirty="0"/>
              <a:t>: globally averaged T</a:t>
            </a:r>
            <a:r>
              <a:rPr lang="en-GB" sz="3200" i="0" baseline="-25000" dirty="0"/>
              <a:t>S</a:t>
            </a:r>
          </a:p>
          <a:p>
            <a:pPr>
              <a:defRPr/>
            </a:pPr>
            <a:r>
              <a:rPr lang="en-GB" sz="3200" i="0" dirty="0"/>
              <a:t>Forcing: increase of CO</a:t>
            </a:r>
            <a:r>
              <a:rPr lang="en-GB" sz="3200" i="0" baseline="-25000" dirty="0"/>
              <a:t>2</a:t>
            </a:r>
            <a:r>
              <a:rPr lang="en-GB" sz="3200" i="0" dirty="0"/>
              <a:t> concentration</a:t>
            </a:r>
          </a:p>
          <a:p>
            <a:pPr>
              <a:defRPr/>
            </a:pPr>
            <a:r>
              <a:rPr lang="en-GB" sz="3200" i="0" dirty="0"/>
              <a:t>Linear response:</a:t>
            </a:r>
          </a:p>
          <a:p>
            <a:pPr>
              <a:defRPr/>
            </a:pPr>
            <a:r>
              <a:rPr lang="en-GB" sz="3200" i="0" dirty="0"/>
              <a:t>Let’s perform an ensemble of </a:t>
            </a:r>
            <a:r>
              <a:rPr lang="en-GB" sz="3200" i="0" dirty="0" smtClean="0"/>
              <a:t>experiments</a:t>
            </a:r>
            <a:endParaRPr lang="en-GB" sz="3200" i="0" dirty="0"/>
          </a:p>
          <a:p>
            <a:pPr lvl="1">
              <a:defRPr/>
            </a:pPr>
            <a:r>
              <a:rPr lang="en-GB" sz="3200" i="0" dirty="0"/>
              <a:t>Concentration is increased at </a:t>
            </a:r>
            <a:r>
              <a:rPr lang="en-GB" sz="3200" i="0" dirty="0">
                <a:cs typeface="Times New Roman" charset="0"/>
              </a:rPr>
              <a:t>t=</a:t>
            </a:r>
            <a:r>
              <a:rPr lang="en-GB" sz="3200" i="0" dirty="0" smtClean="0">
                <a:cs typeface="Times New Roman" charset="0"/>
              </a:rPr>
              <a:t>0</a:t>
            </a:r>
            <a:endParaRPr lang="en-GB" sz="3200" i="0" dirty="0"/>
          </a:p>
          <a:p>
            <a:pPr>
              <a:defRPr/>
            </a:pPr>
            <a:r>
              <a:rPr lang="en-GB" sz="3200" i="0" dirty="0"/>
              <a:t>Fantastic, we estimate</a:t>
            </a:r>
          </a:p>
          <a:p>
            <a:pPr>
              <a:defRPr/>
            </a:pPr>
            <a:endParaRPr lang="en-GB" sz="3200" i="0" dirty="0"/>
          </a:p>
          <a:p>
            <a:pPr>
              <a:defRPr/>
            </a:pPr>
            <a:r>
              <a:rPr lang="en-US" sz="3200" i="0" dirty="0" smtClean="0"/>
              <a:t>…</a:t>
            </a:r>
            <a:r>
              <a:rPr lang="en-GB" sz="3200" i="0" dirty="0" smtClean="0"/>
              <a:t>and </a:t>
            </a:r>
            <a:r>
              <a:rPr lang="en-GB" sz="3200" i="0" dirty="0"/>
              <a:t>we obtain</a:t>
            </a:r>
            <a:r>
              <a:rPr lang="en-GB" sz="3200" i="0" dirty="0" smtClean="0"/>
              <a:t>:</a:t>
            </a:r>
          </a:p>
          <a:p>
            <a:pPr>
              <a:defRPr/>
            </a:pPr>
            <a:r>
              <a:rPr lang="en-US" sz="3200" i="0" dirty="0" smtClean="0"/>
              <a:t>… </a:t>
            </a:r>
            <a:r>
              <a:rPr lang="en-GB" sz="3200" i="0" dirty="0" smtClean="0"/>
              <a:t>we </a:t>
            </a:r>
            <a:r>
              <a:rPr lang="en-GB" sz="3200" i="0" dirty="0" smtClean="0"/>
              <a:t>can predict future </a:t>
            </a:r>
            <a:r>
              <a:rPr lang="en-GB" sz="3200" i="0" dirty="0" smtClean="0"/>
              <a:t>T</a:t>
            </a:r>
            <a:r>
              <a:rPr lang="en-GB" sz="3200" i="0" baseline="-25000" dirty="0" smtClean="0"/>
              <a:t>S </a:t>
            </a:r>
            <a:r>
              <a:rPr lang="en-US" sz="3200" dirty="0"/>
              <a:t>… </a:t>
            </a:r>
            <a:r>
              <a:rPr lang="en-GB" sz="3200" dirty="0"/>
              <a:t>In Progress</a:t>
            </a:r>
            <a:r>
              <a:rPr lang="en-US" sz="3200" dirty="0"/>
              <a:t>…</a:t>
            </a:r>
            <a:endParaRPr lang="en-GB" sz="3200" dirty="0"/>
          </a:p>
          <a:p>
            <a:pPr>
              <a:defRPr/>
            </a:pPr>
            <a:endParaRPr lang="en-GB" sz="3200" i="0" baseline="-25000" dirty="0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857228"/>
              </p:ext>
            </p:extLst>
          </p:nvPr>
        </p:nvGraphicFramePr>
        <p:xfrm>
          <a:off x="3883669" y="1773238"/>
          <a:ext cx="45767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7" name="Equation" r:id="rId3" imgW="1866900" imgH="292100" progId="Equation.3">
                  <p:embed/>
                </p:oleObj>
              </mc:Choice>
              <mc:Fallback>
                <p:oleObj name="Equation" r:id="rId3" imgW="1866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669" y="1773238"/>
                        <a:ext cx="457676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197298"/>
              </p:ext>
            </p:extLst>
          </p:nvPr>
        </p:nvGraphicFramePr>
        <p:xfrm>
          <a:off x="7467599" y="3196903"/>
          <a:ext cx="17129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8" name="Equation" r:id="rId5" imgW="762000" imgH="241300" progId="Equation.3">
                  <p:embed/>
                </p:oleObj>
              </mc:Choice>
              <mc:Fallback>
                <p:oleObj name="Equation" r:id="rId5" imgW="762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599" y="3196903"/>
                        <a:ext cx="17129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818909"/>
              </p:ext>
            </p:extLst>
          </p:nvPr>
        </p:nvGraphicFramePr>
        <p:xfrm>
          <a:off x="5076056" y="3789412"/>
          <a:ext cx="12969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9" name="Equation" r:id="rId7" imgW="609600" imgH="279400" progId="Equation.3">
                  <p:embed/>
                </p:oleObj>
              </mc:Choice>
              <mc:Fallback>
                <p:oleObj name="Equation" r:id="rId7" imgW="609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789412"/>
                        <a:ext cx="12969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006899"/>
              </p:ext>
            </p:extLst>
          </p:nvPr>
        </p:nvGraphicFramePr>
        <p:xfrm>
          <a:off x="4211960" y="4608736"/>
          <a:ext cx="342741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0" name="Equation" r:id="rId9" imgW="1397000" imgH="393700" progId="Equation.3">
                  <p:embed/>
                </p:oleObj>
              </mc:Choice>
              <mc:Fallback>
                <p:oleObj name="Equation" r:id="rId9" imgW="1397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608736"/>
                        <a:ext cx="3427412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399032"/>
          </a:xfrm>
        </p:spPr>
        <p:txBody>
          <a:bodyPr/>
          <a:lstStyle/>
          <a:p>
            <a:r>
              <a:rPr lang="en-US" dirty="0" smtClean="0"/>
              <a:t>A Climate Change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-180976" y="44450"/>
            <a:ext cx="9145463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Century Gothic"/>
                <a:ea typeface="ヒラギノ角ゴ Pro W3" charset="0"/>
                <a:cs typeface="Century Gothic"/>
              </a:rPr>
              <a:t>A complex system: our Earth</a:t>
            </a:r>
            <a:endParaRPr lang="en-US" sz="4200" dirty="0">
              <a:latin typeface="Century Gothic"/>
              <a:ea typeface="ヒラギノ角ゴ Pro W3" charset="0"/>
              <a:cs typeface="Century Gothic"/>
            </a:endParaRPr>
          </a:p>
        </p:txBody>
      </p:sp>
      <p:pic>
        <p:nvPicPr>
          <p:cNvPr id="39938" name="Content Placeholder 3" descr="geom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63" r="-39063"/>
          <a:stretch>
            <a:fillRect/>
          </a:stretch>
        </p:blipFill>
        <p:spPr>
          <a:xfrm>
            <a:off x="1004738" y="1125538"/>
            <a:ext cx="9759950" cy="5399087"/>
          </a:xfrm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5076056" y="6488112"/>
            <a:ext cx="173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(</a:t>
            </a:r>
            <a:r>
              <a:rPr lang="en-US" sz="1800" dirty="0" err="1">
                <a:latin typeface="Arial" charset="0"/>
                <a:ea typeface="ヒラギノ角ゴ Pro W3" charset="0"/>
                <a:cs typeface="ヒラギノ角ゴ Pro W3" charset="0"/>
              </a:rPr>
              <a:t>Kleidon</a:t>
            </a:r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, 2011)</a:t>
            </a:r>
          </a:p>
        </p:txBody>
      </p:sp>
      <p:sp>
        <p:nvSpPr>
          <p:cNvPr id="6" name="Rectangle 5"/>
          <p:cNvSpPr/>
          <p:nvPr/>
        </p:nvSpPr>
        <p:spPr>
          <a:xfrm>
            <a:off x="3165151" y="1125538"/>
            <a:ext cx="5545138" cy="17986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4533576" y="1196975"/>
            <a:ext cx="115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climate</a:t>
            </a:r>
          </a:p>
        </p:txBody>
      </p:sp>
      <p:pic>
        <p:nvPicPr>
          <p:cNvPr id="2" name="Picture 1" descr="li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9350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943" name="Curved Connector 3"/>
          <p:cNvCxnSpPr>
            <a:cxnSpLocks noChangeShapeType="1"/>
          </p:cNvCxnSpPr>
          <p:nvPr/>
        </p:nvCxnSpPr>
        <p:spPr bwMode="auto">
          <a:xfrm>
            <a:off x="1941537" y="1557338"/>
            <a:ext cx="1851025" cy="1201737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1" name="Curved Connector 10"/>
          <p:cNvCxnSpPr>
            <a:endCxn id="2" idx="1"/>
          </p:cNvCxnSpPr>
          <p:nvPr/>
        </p:nvCxnSpPr>
        <p:spPr bwMode="auto">
          <a:xfrm rot="16200000" flipH="1">
            <a:off x="3512269" y="1895699"/>
            <a:ext cx="2046287" cy="1657350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 bwMode="auto">
          <a:xfrm rot="5400000">
            <a:off x="5651674" y="3140074"/>
            <a:ext cx="433388" cy="144463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 bwMode="auto">
          <a:xfrm rot="5400000" flipH="1" flipV="1">
            <a:off x="5400378" y="4257054"/>
            <a:ext cx="431800" cy="360363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947" name="TextBox 2"/>
          <p:cNvSpPr txBox="1">
            <a:spLocks noChangeArrowheads="1"/>
          </p:cNvSpPr>
          <p:nvPr/>
        </p:nvSpPr>
        <p:spPr bwMode="auto">
          <a:xfrm>
            <a:off x="-36512" y="1052736"/>
            <a:ext cx="3232601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latin typeface="Century Gothic"/>
                <a:cs typeface="Century Gothic"/>
              </a:rPr>
              <a:t>Nonlinearity</a:t>
            </a:r>
          </a:p>
          <a:p>
            <a:pPr eaLnBrk="1" hangingPunct="1"/>
            <a:endParaRPr lang="en-US" sz="3600" dirty="0" smtClean="0">
              <a:latin typeface="Century Gothic"/>
              <a:cs typeface="Century Gothic"/>
            </a:endParaRPr>
          </a:p>
          <a:p>
            <a:pPr eaLnBrk="1" hangingPunct="1"/>
            <a:r>
              <a:rPr lang="en-US" sz="3600" dirty="0" smtClean="0">
                <a:latin typeface="Century Gothic"/>
                <a:cs typeface="Century Gothic"/>
              </a:rPr>
              <a:t>Irreversibility</a:t>
            </a:r>
          </a:p>
          <a:p>
            <a:pPr eaLnBrk="1" hangingPunct="1"/>
            <a:endParaRPr lang="en-US" sz="3600" dirty="0">
              <a:latin typeface="Century Gothic"/>
              <a:cs typeface="Century Gothic"/>
            </a:endParaRPr>
          </a:p>
          <a:p>
            <a:pPr eaLnBrk="1" hangingPunct="1"/>
            <a:r>
              <a:rPr lang="en-US" sz="3600" dirty="0" smtClean="0">
                <a:latin typeface="Century Gothic"/>
                <a:cs typeface="Century Gothic"/>
              </a:rPr>
              <a:t>Disequilibrium</a:t>
            </a:r>
          </a:p>
          <a:p>
            <a:pPr eaLnBrk="1" hangingPunct="1"/>
            <a:endParaRPr lang="en-US" sz="3600" dirty="0">
              <a:latin typeface="Century Gothic"/>
              <a:cs typeface="Century Gothic"/>
            </a:endParaRPr>
          </a:p>
          <a:p>
            <a:pPr eaLnBrk="1" hangingPunct="1"/>
            <a:r>
              <a:rPr lang="en-US" sz="3600" dirty="0" err="1" smtClean="0">
                <a:latin typeface="Century Gothic"/>
                <a:cs typeface="Century Gothic"/>
              </a:rPr>
              <a:t>Multiscale</a:t>
            </a:r>
            <a:endParaRPr lang="en-US" sz="3600" dirty="0">
              <a:latin typeface="Century Gothic"/>
              <a:cs typeface="Century Gothic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en-GB" dirty="0" smtClean="0"/>
              <a:t>Noise in Numerical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1662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Deterministic numerical models are supplemented with additional stochastic </a:t>
            </a:r>
            <a:r>
              <a:rPr lang="en-GB" dirty="0" err="1" smtClean="0"/>
              <a:t>forcings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Overall practical goals:</a:t>
            </a:r>
          </a:p>
          <a:p>
            <a:pPr lvl="1"/>
            <a:r>
              <a:rPr lang="en-GB" dirty="0" smtClean="0"/>
              <a:t>an approximate but convincing representation of the spatial and temporal scales which cannot be resolved;</a:t>
            </a:r>
          </a:p>
          <a:p>
            <a:pPr lvl="1"/>
            <a:r>
              <a:rPr lang="en-GB" dirty="0" smtClean="0"/>
              <a:t>faster exploration of the attractor of the system, due to the additional “mixing”;</a:t>
            </a:r>
          </a:p>
          <a:p>
            <a:pPr lvl="1"/>
            <a:r>
              <a:rPr lang="en-GB" dirty="0" smtClean="0"/>
              <a:t>Especially desirable when computational limitations</a:t>
            </a:r>
          </a:p>
          <a:p>
            <a:r>
              <a:rPr lang="en-GB" dirty="0" smtClean="0"/>
              <a:t>Fundamental reasons:</a:t>
            </a:r>
          </a:p>
          <a:p>
            <a:pPr lvl="1"/>
            <a:r>
              <a:rPr lang="en-GB" dirty="0" smtClean="0"/>
              <a:t>A good (“physical”) invariant measure of a dynamical system is robust with respect to the introduction of noise</a:t>
            </a:r>
          </a:p>
          <a:p>
            <a:pPr lvl="2"/>
            <a:r>
              <a:rPr lang="en-GB" dirty="0" smtClean="0"/>
              <a:t>exclusion of pathological solutions;</a:t>
            </a:r>
          </a:p>
          <a:p>
            <a:pPr lvl="1"/>
            <a:r>
              <a:rPr lang="en-GB" dirty="0" smtClean="0"/>
              <a:t>Limit of zero noise → statistics of the deterministic system? </a:t>
            </a:r>
          </a:p>
          <a:p>
            <a:pPr lvl="1"/>
            <a:r>
              <a:rPr lang="en-GB" dirty="0" smtClean="0"/>
              <a:t>Noise makes the invariant measure smooth</a:t>
            </a:r>
          </a:p>
          <a:p>
            <a:r>
              <a:rPr lang="en-GB" dirty="0" smtClean="0"/>
              <a:t>A very active, interdisciplinary research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7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080120"/>
          </a:xfrm>
        </p:spPr>
        <p:txBody>
          <a:bodyPr/>
          <a:lstStyle/>
          <a:p>
            <a:r>
              <a:rPr lang="en-GB" dirty="0" smtClean="0"/>
              <a:t>Stochastic forcing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949280"/>
          </a:xfrm>
        </p:spPr>
        <p:txBody>
          <a:bodyPr>
            <a:normAutofit/>
          </a:bodyPr>
          <a:lstStyle/>
          <a:p>
            <a:r>
              <a:rPr lang="en-GB" dirty="0" smtClean="0"/>
              <a:t>                      , where       is a Wiener process </a:t>
            </a:r>
          </a:p>
          <a:p>
            <a:r>
              <a:rPr lang="en-GB" dirty="0" smtClean="0"/>
              <a:t>Therefore,          and</a:t>
            </a:r>
          </a:p>
          <a:p>
            <a:r>
              <a:rPr lang="en-GB" dirty="0" smtClean="0"/>
              <a:t>We obtain: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linear correction vanishes; only even orders of perturbations give a contribution</a:t>
            </a:r>
          </a:p>
          <a:p>
            <a:r>
              <a:rPr lang="en-GB" dirty="0" smtClean="0"/>
              <a:t>No time-dependence</a:t>
            </a: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02330"/>
              </p:ext>
            </p:extLst>
          </p:nvPr>
        </p:nvGraphicFramePr>
        <p:xfrm>
          <a:off x="554038" y="960438"/>
          <a:ext cx="26781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1" name="Equation" r:id="rId3" imgW="1574800" imgH="241300" progId="Equation.3">
                  <p:embed/>
                </p:oleObj>
              </mc:Choice>
              <mc:Fallback>
                <p:oleObj name="Equation" r:id="rId3" imgW="157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960438"/>
                        <a:ext cx="2678112" cy="4175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4456161" y="980728"/>
          <a:ext cx="61989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2" name="Equation" r:id="rId5" imgW="317087" imgH="215619" progId="Equation.3">
                  <p:embed/>
                </p:oleObj>
              </mc:Choice>
              <mc:Fallback>
                <p:oleObj name="Equation" r:id="rId5" imgW="317087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61" y="980728"/>
                        <a:ext cx="619895" cy="43204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601114" y="1551814"/>
          <a:ext cx="962774" cy="43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3" name="Equation" r:id="rId7" imgW="609336" imgH="253890" progId="Equation.3">
                  <p:embed/>
                </p:oleObj>
              </mc:Choice>
              <mc:Fallback>
                <p:oleObj name="Equation" r:id="rId7" imgW="60933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114" y="1551814"/>
                        <a:ext cx="962774" cy="43702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4591050" y="1516063"/>
          <a:ext cx="22701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4" name="Equation" r:id="rId9" imgW="1231560" imgH="253800" progId="Equation.3">
                  <p:embed/>
                </p:oleObj>
              </mc:Choice>
              <mc:Fallback>
                <p:oleObj name="Equation" r:id="rId9" imgW="1231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1516063"/>
                        <a:ext cx="2270125" cy="473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827584" y="2564904"/>
          <a:ext cx="6743700" cy="258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5" name="Equation" r:id="rId11" imgW="3695400" imgH="1434960" progId="Equation.3">
                  <p:embed/>
                </p:oleObj>
              </mc:Choice>
              <mc:Fallback>
                <p:oleObj name="Equation" r:id="rId11" imgW="3695400" imgH="143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564904"/>
                        <a:ext cx="6743700" cy="25860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1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r>
              <a:rPr lang="en-GB" dirty="0" smtClean="0"/>
              <a:t>Some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114040"/>
          </a:xfrm>
        </p:spPr>
        <p:txBody>
          <a:bodyPr/>
          <a:lstStyle/>
          <a:p>
            <a:r>
              <a:rPr lang="en-GB" dirty="0" smtClean="0"/>
              <a:t>The correction to the expectation value of any observable ~ variance of the noise</a:t>
            </a:r>
          </a:p>
          <a:p>
            <a:pPr lvl="1"/>
            <a:r>
              <a:rPr lang="en-GB" dirty="0" smtClean="0"/>
              <a:t>Stochastic system → deterministic system</a:t>
            </a:r>
          </a:p>
          <a:p>
            <a:pPr lvl="1"/>
            <a:r>
              <a:rPr lang="en-GB" dirty="0" smtClean="0"/>
              <a:t>Convergence of the statistical properties is fast</a:t>
            </a:r>
          </a:p>
          <a:p>
            <a:r>
              <a:rPr lang="en-GB" dirty="0" smtClean="0"/>
              <a:t>We have an explicit formula!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7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399032"/>
          </a:xfrm>
        </p:spPr>
        <p:txBody>
          <a:bodyPr/>
          <a:lstStyle/>
          <a:p>
            <a:r>
              <a:rPr lang="en-GB" dirty="0" smtClean="0"/>
              <a:t>Correlations...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472608"/>
          </a:xfrm>
        </p:spPr>
        <p:txBody>
          <a:bodyPr>
            <a:normAutofit/>
          </a:bodyPr>
          <a:lstStyle/>
          <a:p>
            <a:r>
              <a:rPr lang="en-GB" dirty="0" smtClean="0"/>
              <a:t>Ensemble average over the realisations of the stochastic processes of the expectation value of the time correlation of the response of the system: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Leading order is proportional to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GB" dirty="0" smtClean="0"/>
              <a:t>It is the convolution product of the linear Green function! </a:t>
            </a:r>
            <a:endParaRPr lang="en-GB" dirty="0"/>
          </a:p>
        </p:txBody>
      </p:sp>
      <p:graphicFrame>
        <p:nvGraphicFramePr>
          <p:cNvPr id="70658" name="Content Placeholder 5"/>
          <p:cNvGraphicFramePr>
            <a:graphicFrameLocks noChangeAspect="1"/>
          </p:cNvGraphicFramePr>
          <p:nvPr/>
        </p:nvGraphicFramePr>
        <p:xfrm>
          <a:off x="34925" y="3306763"/>
          <a:ext cx="911225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49" name="Equation" r:id="rId3" imgW="5244840" imgH="609480" progId="Equation.3">
                  <p:embed/>
                </p:oleObj>
              </mc:Choice>
              <mc:Fallback>
                <p:oleObj name="Equation" r:id="rId3" imgW="524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3306763"/>
                        <a:ext cx="9112250" cy="10588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877272"/>
          </a:xfrm>
        </p:spPr>
        <p:txBody>
          <a:bodyPr>
            <a:normAutofit/>
          </a:bodyPr>
          <a:lstStyle/>
          <a:p>
            <a:r>
              <a:rPr lang="en-GB" dirty="0" smtClean="0"/>
              <a:t>Computing the Fourier Transform we obtain:</a:t>
            </a:r>
          </a:p>
          <a:p>
            <a:endParaRPr lang="en-GB" dirty="0" smtClean="0"/>
          </a:p>
          <a:p>
            <a:r>
              <a:rPr lang="en-GB" dirty="0" smtClean="0"/>
              <a:t>We end up with the linear susceptibility...</a:t>
            </a:r>
          </a:p>
          <a:p>
            <a:r>
              <a:rPr lang="en-GB" dirty="0" smtClean="0"/>
              <a:t>Let’s rewrite he equation: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So: </a:t>
            </a:r>
            <a:r>
              <a:rPr lang="en-GB" dirty="0" smtClean="0">
                <a:solidFill>
                  <a:srgbClr val="FF0000"/>
                </a:solidFill>
              </a:rPr>
              <a:t>difference</a:t>
            </a:r>
            <a:r>
              <a:rPr lang="en-GB" dirty="0" smtClean="0"/>
              <a:t> between the </a:t>
            </a:r>
            <a:r>
              <a:rPr lang="en-GB" dirty="0" smtClean="0">
                <a:solidFill>
                  <a:srgbClr val="FF0000"/>
                </a:solidFill>
              </a:rPr>
              <a:t>power spectra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→ square modulus of </a:t>
            </a:r>
            <a:r>
              <a:rPr lang="en-GB" dirty="0" smtClean="0">
                <a:solidFill>
                  <a:srgbClr val="FF0000"/>
                </a:solidFill>
              </a:rPr>
              <a:t>linear susceptibility</a:t>
            </a:r>
            <a:endParaRPr lang="en-GB" dirty="0" smtClean="0"/>
          </a:p>
          <a:p>
            <a:pPr lvl="1"/>
            <a:r>
              <a:rPr lang="en-GB" dirty="0" err="1" smtClean="0"/>
              <a:t>Stoch</a:t>
            </a:r>
            <a:r>
              <a:rPr lang="en-GB" dirty="0" smtClean="0"/>
              <a:t> forcing enhances the Power Spectrum</a:t>
            </a:r>
          </a:p>
          <a:p>
            <a:r>
              <a:rPr lang="en-GB" dirty="0" smtClean="0">
                <a:sym typeface="Mathematica1"/>
              </a:rPr>
              <a:t>Can be extended to general (very) noise</a:t>
            </a:r>
          </a:p>
          <a:p>
            <a:r>
              <a:rPr lang="en-GB" dirty="0" smtClean="0">
                <a:sym typeface="Mathematica1"/>
              </a:rPr>
              <a:t>KK </a:t>
            </a: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GB" dirty="0" smtClean="0">
                <a:sym typeface="Mathematica1"/>
              </a:rPr>
              <a:t>linear susceptibility </a:t>
            </a: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dirty="0" smtClean="0">
                <a:sym typeface="Mathematica1"/>
              </a:rPr>
              <a:t> Green function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296144"/>
          </a:xfrm>
        </p:spPr>
        <p:txBody>
          <a:bodyPr/>
          <a:lstStyle/>
          <a:p>
            <a:r>
              <a:rPr lang="en-GB" dirty="0" smtClean="0"/>
              <a:t>So what?</a:t>
            </a:r>
            <a:endParaRPr lang="en-GB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93009"/>
              </p:ext>
            </p:extLst>
          </p:nvPr>
        </p:nvGraphicFramePr>
        <p:xfrm>
          <a:off x="2423021" y="1052736"/>
          <a:ext cx="30130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7" name="Equation" r:id="rId3" imgW="1638000" imgH="355320" progId="Equation.3">
                  <p:embed/>
                </p:oleObj>
              </mc:Choice>
              <mc:Fallback>
                <p:oleObj name="Equation" r:id="rId3" imgW="1638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021" y="1052736"/>
                        <a:ext cx="3013075" cy="6477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549244"/>
              </p:ext>
            </p:extLst>
          </p:nvPr>
        </p:nvGraphicFramePr>
        <p:xfrm>
          <a:off x="1879600" y="2708920"/>
          <a:ext cx="49688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8" name="Equation" r:id="rId5" imgW="2705040" imgH="355320" progId="Equation.3">
                  <p:embed/>
                </p:oleObj>
              </mc:Choice>
              <mc:Fallback>
                <p:oleObj name="Equation" r:id="rId5" imgW="27050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2708920"/>
                        <a:ext cx="4968875" cy="6477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589520" y="6048921"/>
            <a:ext cx="502920" cy="301752"/>
          </a:xfrm>
        </p:spPr>
        <p:txBody>
          <a:bodyPr/>
          <a:lstStyle/>
          <a:p>
            <a:fld id="{6DC772F9-F0D2-4727-A0F5-EE296BBD198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3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/>
          <a:lstStyle/>
          <a:p>
            <a:r>
              <a:rPr lang="en-GB" dirty="0" smtClean="0"/>
              <a:t>With some complex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845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know that            is analytic in the upper complex plane</a:t>
            </a:r>
          </a:p>
          <a:p>
            <a:r>
              <a:rPr lang="en-GB" dirty="0" smtClean="0"/>
              <a:t>So is</a:t>
            </a:r>
          </a:p>
          <a:p>
            <a:pPr lvl="1"/>
            <a:r>
              <a:rPr lang="en-GB" dirty="0" smtClean="0"/>
              <a:t>Apart from complex zeros...</a:t>
            </a:r>
          </a:p>
          <a:p>
            <a:r>
              <a:rPr lang="en-GB" dirty="0" smtClean="0"/>
              <a:t>The real (              ) and </a:t>
            </a:r>
            <a:r>
              <a:rPr lang="en-GB" dirty="0" err="1" smtClean="0"/>
              <a:t>imag</a:t>
            </a:r>
            <a:r>
              <a:rPr lang="en-GB" dirty="0" smtClean="0"/>
              <a:t> (             ) obey KK relations</a:t>
            </a:r>
          </a:p>
          <a:p>
            <a:pPr lvl="1"/>
            <a:r>
              <a:rPr lang="en-GB" dirty="0" smtClean="0"/>
              <a:t>From the observation of the power spectra we obtain the real part</a:t>
            </a:r>
          </a:p>
          <a:p>
            <a:pPr lvl="1"/>
            <a:r>
              <a:rPr lang="en-GB" dirty="0" smtClean="0"/>
              <a:t>With KK analysis we obtain the imaginary part</a:t>
            </a:r>
          </a:p>
          <a:p>
            <a:r>
              <a:rPr lang="en-GB" dirty="0" smtClean="0"/>
              <a:t>We can reconstruct the linear susceptibility! </a:t>
            </a:r>
          </a:p>
          <a:p>
            <a:r>
              <a:rPr lang="en-GB" dirty="0" smtClean="0"/>
              <a:t>And from it, the Green function                         </a:t>
            </a:r>
          </a:p>
          <a:p>
            <a:endParaRPr lang="en-GB" dirty="0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3491880" y="1594123"/>
          <a:ext cx="9350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9" name="Equation" r:id="rId3" imgW="457200" imgH="228600" progId="Equation.3">
                  <p:embed/>
                </p:oleObj>
              </mc:Choice>
              <mc:Fallback>
                <p:oleObj name="Equation" r:id="rId3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594123"/>
                        <a:ext cx="935038" cy="466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907704" y="2420888"/>
          <a:ext cx="50387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0" name="Equation" r:id="rId5" imgW="2463480" imgH="279360" progId="Equation.3">
                  <p:embed/>
                </p:oleObj>
              </mc:Choice>
              <mc:Fallback>
                <p:oleObj name="Equation" r:id="rId5" imgW="2463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420888"/>
                        <a:ext cx="5038725" cy="5699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2416985" y="3429000"/>
          <a:ext cx="1362927" cy="4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1" name="Equation" r:id="rId7" imgW="761760" imgH="279360" progId="Equation.3">
                  <p:embed/>
                </p:oleObj>
              </mc:Choice>
              <mc:Fallback>
                <p:oleObj name="Equation" r:id="rId7" imgW="761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985" y="3429000"/>
                        <a:ext cx="1362927" cy="49974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6156920" y="3429000"/>
          <a:ext cx="12954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2" name="Equation" r:id="rId9" imgW="723600" imgH="228600" progId="Equation.3">
                  <p:embed/>
                </p:oleObj>
              </mc:Choice>
              <mc:Fallback>
                <p:oleObj name="Equation" r:id="rId9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920" y="3429000"/>
                        <a:ext cx="1295400" cy="4079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/>
          <a:lstStyle/>
          <a:p>
            <a:r>
              <a:rPr lang="en-GB" dirty="0" smtClean="0"/>
              <a:t>Lorenz 96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949280"/>
          </a:xfrm>
        </p:spPr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Excellent toy model of the atmosphere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Advection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Dissipation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Forcing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Bed for Data assimilation schemes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 popular in the community of statistical physicists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Scaling properties of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Lyapunov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Bred vectors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Equations</a:t>
            </a:r>
          </a:p>
          <a:p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Spatially extended, 2 Parameters: N &amp; F</a:t>
            </a:r>
          </a:p>
          <a:p>
            <a:pPr lvl="1"/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5576" y="5445224"/>
          <a:ext cx="4464496" cy="60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9" name="Equation" r:id="rId3" imgW="1676160" imgH="228600" progId="Equation.3">
                  <p:embed/>
                </p:oleObj>
              </mc:Choice>
              <mc:Fallback>
                <p:oleObj name="Equation" r:id="rId3" imgW="167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445224"/>
                        <a:ext cx="4464496" cy="60879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667375" y="5411688"/>
          <a:ext cx="32813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0" name="Equation" r:id="rId5" imgW="1231560" imgH="228600" progId="Equation.3">
                  <p:embed/>
                </p:oleObj>
              </mc:Choice>
              <mc:Fallback>
                <p:oleObj name="Equation" r:id="rId5" imgW="1231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5411688"/>
                        <a:ext cx="3281363" cy="609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5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94976"/>
          </a:xfrm>
        </p:spPr>
        <p:txBody>
          <a:bodyPr/>
          <a:lstStyle/>
          <a:p>
            <a:r>
              <a:rPr lang="en-GB" dirty="0" smtClean="0"/>
              <a:t>Some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</a:t>
            </a:r>
          </a:p>
          <a:p>
            <a:endParaRPr lang="en-GB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Stationary State:</a:t>
            </a:r>
          </a:p>
          <a:p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Closure: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is extended, in chaotic regime the properties are intensive 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perform simulations with specific F=8 and N=40, but results are “universal”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266" name="Content Placeholder 3"/>
          <p:cNvGraphicFramePr>
            <a:graphicFrameLocks noChangeAspect="1"/>
          </p:cNvGraphicFramePr>
          <p:nvPr/>
        </p:nvGraphicFramePr>
        <p:xfrm>
          <a:off x="2195736" y="687090"/>
          <a:ext cx="4075112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1" name="Equation" r:id="rId4" imgW="1473120" imgH="469800" progId="Equation.3">
                  <p:embed/>
                </p:oleObj>
              </mc:Choice>
              <mc:Fallback>
                <p:oleObj name="Equation" r:id="rId4" imgW="1473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687090"/>
                        <a:ext cx="4075112" cy="1301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Content Placeholder 3"/>
          <p:cNvGraphicFramePr>
            <a:graphicFrameLocks noChangeAspect="1"/>
          </p:cNvGraphicFramePr>
          <p:nvPr/>
        </p:nvGraphicFramePr>
        <p:xfrm>
          <a:off x="4355976" y="3284984"/>
          <a:ext cx="24939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2" name="Equation" r:id="rId6" imgW="901440" imgH="253800" progId="Equation.3">
                  <p:embed/>
                </p:oleObj>
              </mc:Choice>
              <mc:Fallback>
                <p:oleObj name="Equation" r:id="rId6" imgW="901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284984"/>
                        <a:ext cx="2493963" cy="7016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Content Placeholder 3"/>
          <p:cNvGraphicFramePr>
            <a:graphicFrameLocks noChangeAspect="1"/>
          </p:cNvGraphicFramePr>
          <p:nvPr/>
        </p:nvGraphicFramePr>
        <p:xfrm>
          <a:off x="2578100" y="4383509"/>
          <a:ext cx="65659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3" name="Equation" r:id="rId8" imgW="2374560" imgH="253800" progId="Equation.3">
                  <p:embed/>
                </p:oleObj>
              </mc:Choice>
              <mc:Fallback>
                <p:oleObj name="Equation" r:id="rId8" imgW="237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383509"/>
                        <a:ext cx="6565900" cy="7016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Content Placeholder 3"/>
          <p:cNvGraphicFramePr>
            <a:graphicFrameLocks noChangeAspect="1"/>
          </p:cNvGraphicFramePr>
          <p:nvPr/>
        </p:nvGraphicFramePr>
        <p:xfrm>
          <a:off x="2267744" y="2122363"/>
          <a:ext cx="3617913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4" name="Equation" r:id="rId10" imgW="1307880" imgH="393480" progId="Equation.3">
                  <p:embed/>
                </p:oleObj>
              </mc:Choice>
              <mc:Fallback>
                <p:oleObj name="Equation" r:id="rId10" imgW="1307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122363"/>
                        <a:ext cx="3617913" cy="10906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7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5016"/>
          </a:xfrm>
        </p:spPr>
        <p:txBody>
          <a:bodyPr/>
          <a:lstStyle/>
          <a:p>
            <a:r>
              <a:rPr lang="en-GB" dirty="0" smtClean="0"/>
              <a:t>Global Perturbation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Observable: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e=E/N </a:t>
            </a:r>
          </a:p>
          <a:p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We can compute the leading order for both the real and imaginary part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533525" y="1412875"/>
          <a:ext cx="24606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1" name="Equation" r:id="rId3" imgW="888840" imgH="215640" progId="Equation.3">
                  <p:embed/>
                </p:oleObj>
              </mc:Choice>
              <mc:Fallback>
                <p:oleObj name="Equation" r:id="rId3" imgW="888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1412875"/>
                        <a:ext cx="2460625" cy="5953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899592" y="3140968"/>
          <a:ext cx="6815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2" name="Equation" r:id="rId5" imgW="2463480" imgH="253800" progId="Equation.3">
                  <p:embed/>
                </p:oleObj>
              </mc:Choice>
              <mc:Fallback>
                <p:oleObj name="Equation" r:id="rId5" imgW="2463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140968"/>
                        <a:ext cx="6815138" cy="700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971600" y="3933056"/>
          <a:ext cx="572611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3" name="Equation" r:id="rId7" imgW="2070000" imgH="431640" progId="Equation.3">
                  <p:embed/>
                </p:oleObj>
              </mc:Choice>
              <mc:Fallback>
                <p:oleObj name="Equation" r:id="rId7" imgW="2070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933056"/>
                        <a:ext cx="5726112" cy="11906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66873" y="6381328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 &amp; Sarno,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37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261862"/>
          </a:xfrm>
        </p:spPr>
        <p:txBody>
          <a:bodyPr/>
          <a:lstStyle/>
          <a:p>
            <a:r>
              <a:rPr lang="en-GB" dirty="0" err="1" smtClean="0"/>
              <a:t>Imag</a:t>
            </a:r>
            <a:r>
              <a:rPr lang="en-GB" dirty="0" smtClean="0"/>
              <a:t> part of the susceptibility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Ima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64512" y="-170576"/>
            <a:ext cx="5723493" cy="810039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1979712" y="6381328"/>
            <a:ext cx="172819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23928" y="623731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Rigorous extrapolation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660232" y="6381328"/>
            <a:ext cx="172819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1680" y="298766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6539" y="298766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35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F0C52-53D7-D947-88A6-DE72B65EEDDB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71450"/>
            <a:ext cx="8447856" cy="1066800"/>
          </a:xfrm>
        </p:spPr>
        <p:txBody>
          <a:bodyPr/>
          <a:lstStyle/>
          <a:p>
            <a:r>
              <a:rPr lang="it-IT" dirty="0" err="1">
                <a:latin typeface="Century Gothic"/>
                <a:cs typeface="Century Gothic"/>
              </a:rPr>
              <a:t>Looking</a:t>
            </a:r>
            <a:r>
              <a:rPr lang="it-IT" dirty="0">
                <a:latin typeface="Century Gothic"/>
                <a:cs typeface="Century Gothic"/>
              </a:rPr>
              <a:t> for the big </a:t>
            </a:r>
            <a:r>
              <a:rPr lang="it-IT" dirty="0" err="1">
                <a:latin typeface="Century Gothic"/>
                <a:cs typeface="Century Gothic"/>
              </a:rPr>
              <a:t>picture</a:t>
            </a:r>
            <a:endParaRPr lang="it-IT" dirty="0">
              <a:latin typeface="Century Gothic"/>
              <a:cs typeface="Century Gothic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8964488" cy="388796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Century Gothic"/>
                <a:cs typeface="Century Gothic"/>
              </a:rPr>
              <a:t>Global structural </a:t>
            </a:r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properties: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1"/>
            <a:r>
              <a:rPr lang="en-US" sz="2400" dirty="0" smtClean="0">
                <a:cs typeface="Century Gothic"/>
              </a:rPr>
              <a:t>Nonlinearity</a:t>
            </a:r>
          </a:p>
          <a:p>
            <a:pPr lvl="1"/>
            <a:r>
              <a:rPr lang="en-US" sz="2800" dirty="0" smtClean="0">
                <a:cs typeface="Century Gothic"/>
              </a:rPr>
              <a:t>Irreversibility</a:t>
            </a:r>
          </a:p>
          <a:p>
            <a:pPr lvl="1"/>
            <a:r>
              <a:rPr lang="en-US" sz="2800" dirty="0" smtClean="0">
                <a:cs typeface="Century Gothic"/>
              </a:rPr>
              <a:t>Disequilibrium</a:t>
            </a:r>
          </a:p>
          <a:p>
            <a:pPr lvl="1"/>
            <a:r>
              <a:rPr lang="en-US" sz="2800" dirty="0" err="1" smtClean="0">
                <a:cs typeface="Century Gothic"/>
              </a:rPr>
              <a:t>Multiscale</a:t>
            </a:r>
            <a:endParaRPr lang="en-US" sz="2800" dirty="0">
              <a:cs typeface="Century Gothic"/>
            </a:endParaRP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Stat </a:t>
            </a:r>
            <a:r>
              <a:rPr lang="en-US" sz="2800" dirty="0" err="1">
                <a:solidFill>
                  <a:srgbClr val="FFFFFF"/>
                </a:solidFill>
                <a:latin typeface="Century Gothic"/>
                <a:cs typeface="Century Gothic"/>
              </a:rPr>
              <a:t>Mech</a:t>
            </a:r>
            <a:r>
              <a:rPr lang="en-US" sz="2800" dirty="0">
                <a:solidFill>
                  <a:srgbClr val="FFFFFF"/>
                </a:solidFill>
                <a:latin typeface="Century Gothic"/>
                <a:cs typeface="Century Gothic"/>
              </a:rPr>
              <a:t> &amp; Thermodynamic perspective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Planets are non-equilibrium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thermodynamical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systems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Thermodynamics: large scale properties of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climate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system; </a:t>
            </a:r>
            <a:endParaRPr lang="en-US" sz="24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1" algn="just">
              <a:lnSpc>
                <a:spcPct val="90000"/>
              </a:lnSpc>
            </a:pP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Ergodic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theory and much more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1" algn="just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Stat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Mech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for Climate response to perturbations</a:t>
            </a:r>
            <a:endParaRPr lang="it-IT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8916" name="Slide Number Placeholder 5"/>
          <p:cNvSpPr txBox="1">
            <a:spLocks/>
          </p:cNvSpPr>
          <p:nvPr/>
        </p:nvSpPr>
        <p:spPr bwMode="auto">
          <a:xfrm>
            <a:off x="6096000" y="6248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EFA5F5E3-4BB6-164D-A35E-21B638E4DB69}" type="slidenum">
              <a:rPr lang="en-GB" sz="1400"/>
              <a:pPr algn="r" eaLnBrk="1" hangingPunct="1"/>
              <a:t>3</a:t>
            </a:fld>
            <a:endParaRPr lang="en-GB" sz="1400"/>
          </a:p>
        </p:txBody>
      </p:sp>
      <p:pic>
        <p:nvPicPr>
          <p:cNvPr id="38917" name="Content Placeholder 3" descr="ge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2" b="31653"/>
          <a:stretch>
            <a:fillRect/>
          </a:stretch>
        </p:blipFill>
        <p:spPr bwMode="auto">
          <a:xfrm>
            <a:off x="836116" y="4707334"/>
            <a:ext cx="74803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1116012" y="6351711"/>
            <a:ext cx="7632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     EQ                                           	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NON EQ</a:t>
            </a:r>
          </a:p>
        </p:txBody>
      </p:sp>
    </p:spTree>
    <p:extLst>
      <p:ext uri="{BB962C8B-B14F-4D97-AF65-F5344CB8AC3E}">
        <p14:creationId xmlns:p14="http://schemas.microsoft.com/office/powerpoint/2010/main" val="205642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45838"/>
          </a:xfrm>
        </p:spPr>
        <p:txBody>
          <a:bodyPr/>
          <a:lstStyle/>
          <a:p>
            <a:r>
              <a:rPr lang="en-GB" dirty="0" smtClean="0"/>
              <a:t>Real part of the susceptibility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Rean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03071" y="-232018"/>
            <a:ext cx="5774370" cy="8172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1979712" y="6381328"/>
            <a:ext cx="172819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660232" y="6381328"/>
            <a:ext cx="172819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23928" y="623731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Rigorous extrapolation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15616" y="5013176"/>
            <a:ext cx="72008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371703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6539" y="371703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9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38384"/>
          </a:xfrm>
        </p:spPr>
        <p:txBody>
          <a:bodyPr/>
          <a:lstStyle/>
          <a:p>
            <a:r>
              <a:rPr lang="en-GB" dirty="0" smtClean="0"/>
              <a:t>Green Function!</a:t>
            </a:r>
            <a:endParaRPr lang="en-GB" dirty="0"/>
          </a:p>
        </p:txBody>
      </p:sp>
      <p:pic>
        <p:nvPicPr>
          <p:cNvPr id="6" name="Content Placeholder 5" descr="Gr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874" b="7874"/>
          <a:stretch>
            <a:fillRect/>
          </a:stretch>
        </p:blipFill>
        <p:spPr>
          <a:xfrm>
            <a:off x="1336642" y="873143"/>
            <a:ext cx="6470707" cy="3852001"/>
          </a:xfr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0" y="4869160"/>
            <a:ext cx="9144000" cy="198884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FT of the susceptibility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Response to any </a:t>
            </a:r>
            <a:r>
              <a:rPr kumimoji="0" lang="en-GB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forcing with the same spatial pattern but with general time pattern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80120"/>
          </a:xfrm>
        </p:spPr>
        <p:txBody>
          <a:bodyPr>
            <a:normAutofit/>
          </a:bodyPr>
          <a:lstStyle/>
          <a:p>
            <a:r>
              <a:rPr lang="en-GB" dirty="0" smtClean="0"/>
              <a:t>Using stochastic forcing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4572000"/>
          </a:xfrm>
        </p:spPr>
        <p:txBody>
          <a:bodyPr/>
          <a:lstStyle/>
          <a:p>
            <a:r>
              <a:rPr lang="en-GB" dirty="0" smtClean="0"/>
              <a:t>Squared modulus of</a:t>
            </a:r>
          </a:p>
          <a:p>
            <a:r>
              <a:rPr lang="en-GB" dirty="0" smtClean="0"/>
              <a:t>Blue: Using </a:t>
            </a:r>
            <a:r>
              <a:rPr lang="en-GB" dirty="0" err="1" smtClean="0"/>
              <a:t>stoch</a:t>
            </a:r>
            <a:r>
              <a:rPr lang="en-GB" dirty="0" smtClean="0"/>
              <a:t> pert; Black: deter forcing</a:t>
            </a:r>
          </a:p>
          <a:p>
            <a:r>
              <a:rPr lang="en-GB" dirty="0" smtClean="0"/>
              <a:t>... And many many </a:t>
            </a:r>
            <a:r>
              <a:rPr lang="en-GB" dirty="0" err="1" smtClean="0"/>
              <a:t>many</a:t>
            </a:r>
            <a:r>
              <a:rPr lang="en-GB" dirty="0" smtClean="0"/>
              <a:t> less integrations  </a:t>
            </a:r>
            <a:endParaRPr lang="en-GB" dirty="0"/>
          </a:p>
        </p:txBody>
      </p:sp>
      <p:pic>
        <p:nvPicPr>
          <p:cNvPr id="4" name="Picture 3" descr="C:\Users\Valerio\Documents\chie2.jpg"/>
          <p:cNvPicPr/>
          <p:nvPr/>
        </p:nvPicPr>
        <p:blipFill>
          <a:blip r:embed="rId3" cstate="print"/>
          <a:srcRect l="7382" t="4195" r="5906" b="2097"/>
          <a:stretch>
            <a:fillRect/>
          </a:stretch>
        </p:blipFill>
        <p:spPr bwMode="auto">
          <a:xfrm>
            <a:off x="1331640" y="2628810"/>
            <a:ext cx="6120680" cy="42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4499992" y="908720"/>
          <a:ext cx="1008112" cy="517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7" name="Equation" r:id="rId4" imgW="469800" imgH="241200" progId="Equation.3">
                  <p:embed/>
                </p:oleObj>
              </mc:Choice>
              <mc:Fallback>
                <p:oleObj name="Equation" r:id="rId4" imgW="46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908720"/>
                        <a:ext cx="1008112" cy="51767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8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99032"/>
          </a:xfrm>
        </p:spPr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Parametrization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4725144"/>
            <a:ext cx="9144000" cy="21328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Surrogating the coupling: </a:t>
            </a:r>
            <a:r>
              <a:rPr lang="en-US" dirty="0" err="1" smtClean="0"/>
              <a:t>Fast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/>
              <a:t>Slow</a:t>
            </a:r>
            <a:r>
              <a:rPr lang="en-US" dirty="0" smtClean="0"/>
              <a:t> Variables</a:t>
            </a:r>
          </a:p>
          <a:p>
            <a:r>
              <a:rPr lang="en-US" dirty="0" err="1" smtClean="0"/>
              <a:t>Optimising</a:t>
            </a:r>
            <a:r>
              <a:rPr lang="en-US" dirty="0" smtClean="0"/>
              <a:t> Computer Resources</a:t>
            </a:r>
          </a:p>
          <a:p>
            <a:r>
              <a:rPr lang="en-US" dirty="0" smtClean="0"/>
              <a:t>Underlining Mechanisms</a:t>
            </a:r>
            <a:r>
              <a:rPr lang="en-US" dirty="0"/>
              <a:t> </a:t>
            </a:r>
            <a:r>
              <a:rPr lang="en-US" dirty="0" smtClean="0"/>
              <a:t>of Interaction</a:t>
            </a:r>
          </a:p>
          <a:p>
            <a:r>
              <a:rPr lang="en-US" dirty="0" smtClean="0"/>
              <a:t>How to perform coarse-graining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124744"/>
            <a:ext cx="9144000" cy="3592102"/>
            <a:chOff x="0" y="1124744"/>
            <a:chExt cx="9144000" cy="35921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24744"/>
              <a:ext cx="9144000" cy="30281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149080"/>
              <a:ext cx="9144000" cy="567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37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39903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Empirical </a:t>
            </a:r>
            <a:r>
              <a:rPr lang="en-US" sz="3800" dirty="0" err="1" smtClean="0"/>
              <a:t>Parametrization</a:t>
            </a:r>
            <a:r>
              <a:rPr lang="en-US" sz="3800" dirty="0" smtClean="0"/>
              <a:t> (</a:t>
            </a:r>
            <a:r>
              <a:rPr lang="en-US" sz="3800" dirty="0" err="1" smtClean="0"/>
              <a:t>Wilks</a:t>
            </a:r>
            <a:r>
              <a:rPr lang="en-US" sz="3800" dirty="0" smtClean="0"/>
              <a:t> ‘05) 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223" y="3503836"/>
            <a:ext cx="3516777" cy="33541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1970770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23528" y="3501008"/>
            <a:ext cx="5328592" cy="33569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Lorenz ‘96 model</a:t>
            </a:r>
          </a:p>
          <a:p>
            <a:r>
              <a:rPr lang="en-US" dirty="0" err="1" smtClean="0"/>
              <a:t>Parametrization</a:t>
            </a:r>
            <a:r>
              <a:rPr lang="en-US" dirty="0" smtClean="0"/>
              <a:t> of Y’s</a:t>
            </a:r>
          </a:p>
          <a:p>
            <a:r>
              <a:rPr lang="en-US" dirty="0" smtClean="0"/>
              <a:t>Deterministic + </a:t>
            </a:r>
            <a:r>
              <a:rPr lang="en-US" dirty="0" err="1" smtClean="0"/>
              <a:t>Stoch</a:t>
            </a:r>
            <a:endParaRPr lang="en-US" dirty="0" smtClean="0"/>
          </a:p>
          <a:p>
            <a:r>
              <a:rPr lang="en-US" dirty="0" smtClean="0"/>
              <a:t>Best Fit of residuals</a:t>
            </a:r>
          </a:p>
          <a:p>
            <a:r>
              <a:rPr lang="en-US" dirty="0" smtClean="0"/>
              <a:t>Have to repeat for each model</a:t>
            </a:r>
          </a:p>
          <a:p>
            <a:r>
              <a:rPr lang="en-US" dirty="0" smtClean="0"/>
              <a:t>Weak coupling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8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511256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Parametrizations</a:t>
            </a:r>
            <a:r>
              <a:rPr lang="en-US" dirty="0" smtClean="0"/>
              <a:t> obtained as empirical closure formulas</a:t>
            </a:r>
          </a:p>
          <a:p>
            <a:pPr lvl="1"/>
            <a:r>
              <a:rPr lang="en-US" dirty="0" smtClean="0"/>
              <a:t>Vertical transport of momentum at the border of the boundary layer as a function of ….</a:t>
            </a:r>
          </a:p>
          <a:p>
            <a:pPr lvl="1"/>
            <a:r>
              <a:rPr lang="en-US" dirty="0" smtClean="0"/>
              <a:t>Evaporation over ocean given ….</a:t>
            </a:r>
          </a:p>
          <a:p>
            <a:r>
              <a:rPr lang="en-US" dirty="0" smtClean="0"/>
              <a:t>These formulas are deterministic functions of the larger scale variables</a:t>
            </a:r>
          </a:p>
          <a:p>
            <a:r>
              <a:rPr lang="en-US" dirty="0" smtClean="0"/>
              <a:t>… or tables are used</a:t>
            </a:r>
          </a:p>
          <a:p>
            <a:r>
              <a:rPr lang="en-US" dirty="0" smtClean="0"/>
              <a:t>Recently, people are proposing stochastic </a:t>
            </a:r>
            <a:r>
              <a:rPr lang="en-US" dirty="0" err="1" smtClean="0"/>
              <a:t>parametrizations</a:t>
            </a:r>
            <a:r>
              <a:rPr lang="en-US" dirty="0" smtClean="0"/>
              <a:t> in the hope of mimicking better the variability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4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9361040" cy="139903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Conditional Markov Chains </a:t>
            </a:r>
            <a:br>
              <a:rPr lang="en-US" sz="3400" dirty="0" smtClean="0"/>
            </a:br>
            <a:r>
              <a:rPr lang="en-US" sz="3400" dirty="0" smtClean="0"/>
              <a:t>(</a:t>
            </a:r>
            <a:r>
              <a:rPr lang="en-US" sz="3400" dirty="0" err="1" smtClean="0"/>
              <a:t>Crommelin</a:t>
            </a:r>
            <a:r>
              <a:rPr lang="en-US" sz="3400" dirty="0" smtClean="0"/>
              <a:t> et al.)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4452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Data</a:t>
            </a:r>
            <a:r>
              <a:rPr lang="en-US" dirty="0"/>
              <a:t>-</a:t>
            </a:r>
            <a:r>
              <a:rPr lang="en-US" dirty="0" smtClean="0"/>
              <a:t>inferred conditional </a:t>
            </a:r>
            <a:r>
              <a:rPr lang="en-US" dirty="0"/>
              <a:t>Markov </a:t>
            </a:r>
            <a:r>
              <a:rPr lang="en-US" dirty="0" smtClean="0"/>
              <a:t>chains</a:t>
            </a:r>
          </a:p>
          <a:p>
            <a:r>
              <a:rPr lang="en-US" dirty="0" smtClean="0"/>
              <a:t>U: unresolved dynamics; X: resolved variables</a:t>
            </a:r>
          </a:p>
          <a:p>
            <a:endParaRPr lang="en-US" sz="2200" dirty="0" smtClean="0"/>
          </a:p>
          <a:p>
            <a:r>
              <a:rPr lang="en-US" dirty="0" smtClean="0"/>
              <a:t>Construct from data a </a:t>
            </a:r>
            <a:r>
              <a:rPr lang="en-US" b="1" dirty="0" smtClean="0"/>
              <a:t>transition matrix</a:t>
            </a:r>
          </a:p>
          <a:p>
            <a:pPr lvl="1"/>
            <a:endParaRPr lang="en-US" sz="3500" dirty="0" smtClean="0"/>
          </a:p>
          <a:p>
            <a:pPr lvl="1"/>
            <a:r>
              <a:rPr lang="en-US" b="1" dirty="0" smtClean="0"/>
              <a:t>Strength</a:t>
            </a:r>
            <a:r>
              <a:rPr lang="en-US" dirty="0" smtClean="0"/>
              <a:t> of the unresolved dynamics given its </a:t>
            </a:r>
            <a:r>
              <a:rPr lang="en-US" b="1" dirty="0" smtClean="0"/>
              <a:t>strength</a:t>
            </a:r>
            <a:r>
              <a:rPr lang="en-US" dirty="0" smtClean="0"/>
              <a:t> at </a:t>
            </a:r>
            <a:r>
              <a:rPr lang="en-US" b="1" dirty="0" smtClean="0"/>
              <a:t>previous step</a:t>
            </a:r>
            <a:r>
              <a:rPr lang="en-US" dirty="0" smtClean="0"/>
              <a:t> and the values of the </a:t>
            </a:r>
            <a:r>
              <a:rPr lang="en-US" b="1" dirty="0" smtClean="0"/>
              <a:t>resolved variables</a:t>
            </a:r>
            <a:r>
              <a:rPr lang="en-US" dirty="0" smtClean="0"/>
              <a:t> at the </a:t>
            </a:r>
            <a:r>
              <a:rPr lang="en-US" b="1" dirty="0" smtClean="0"/>
              <a:t>present</a:t>
            </a:r>
            <a:r>
              <a:rPr lang="en-US" dirty="0" smtClean="0"/>
              <a:t> &amp; </a:t>
            </a:r>
            <a:r>
              <a:rPr lang="en-US" b="1" dirty="0" smtClean="0"/>
              <a:t>previous</a:t>
            </a:r>
            <a:r>
              <a:rPr lang="en-US" dirty="0" smtClean="0"/>
              <a:t> steps</a:t>
            </a:r>
          </a:p>
          <a:p>
            <a:pPr lvl="1"/>
            <a:r>
              <a:rPr lang="en-US" b="1" dirty="0" smtClean="0"/>
              <a:t>Discretization</a:t>
            </a:r>
            <a:r>
              <a:rPr lang="en-US" dirty="0" smtClean="0"/>
              <a:t> of the problem for the unresolved dynamics</a:t>
            </a:r>
          </a:p>
          <a:p>
            <a:pPr lvl="1"/>
            <a:r>
              <a:rPr lang="en-US" dirty="0" smtClean="0"/>
              <a:t>Rules constructed from data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memory</a:t>
            </a:r>
          </a:p>
          <a:p>
            <a:pPr lvl="1"/>
            <a:r>
              <a:rPr lang="en-US" dirty="0" smtClean="0">
                <a:sym typeface="Wingdings"/>
              </a:rPr>
              <a:t>Works also for not-so-weak coupling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36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797632"/>
              </p:ext>
            </p:extLst>
          </p:nvPr>
        </p:nvGraphicFramePr>
        <p:xfrm>
          <a:off x="1043607" y="3284984"/>
          <a:ext cx="591717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2" name="Equation" r:id="rId4" imgW="2667000" imgH="292100" progId="Equation.3">
                  <p:embed/>
                </p:oleObj>
              </mc:Choice>
              <mc:Fallback>
                <p:oleObj name="Equation" r:id="rId4" imgW="2667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7" y="3284984"/>
                        <a:ext cx="5917179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75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-315416"/>
            <a:ext cx="10153128" cy="139903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Systematic Mode Reduction (</a:t>
            </a:r>
            <a:r>
              <a:rPr lang="en-US" sz="3400" dirty="0" err="1" smtClean="0"/>
              <a:t>Majda</a:t>
            </a:r>
            <a:r>
              <a:rPr lang="en-US" sz="3400" dirty="0" smtClean="0"/>
              <a:t> et al.)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68" y="2276872"/>
            <a:ext cx="8964488" cy="4581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Fluid Dynamics </a:t>
            </a:r>
            <a:r>
              <a:rPr lang="en-US" dirty="0" err="1" smtClean="0"/>
              <a:t>Eqs</a:t>
            </a:r>
            <a:r>
              <a:rPr lang="en-US" dirty="0" smtClean="0"/>
              <a:t> (e.g. QG dynamics)</a:t>
            </a:r>
          </a:p>
          <a:p>
            <a:r>
              <a:rPr lang="en-US" dirty="0" smtClean="0"/>
              <a:t>X: slow, large scale variables</a:t>
            </a:r>
          </a:p>
          <a:p>
            <a:r>
              <a:rPr lang="en-US" dirty="0" smtClean="0"/>
              <a:t>Y: unresolved variables (EOF selection)</a:t>
            </a:r>
          </a:p>
          <a:p>
            <a:r>
              <a:rPr lang="en-US" dirty="0" err="1" smtClean="0"/>
              <a:t>Ψ</a:t>
            </a:r>
            <a:r>
              <a:rPr lang="en-US" dirty="0" smtClean="0"/>
              <a:t> are quadratic</a:t>
            </a:r>
          </a:p>
          <a:p>
            <a:r>
              <a:rPr lang="en-US" i="1" dirty="0" smtClean="0"/>
              <a:t>Conditions:</a:t>
            </a:r>
          </a:p>
          <a:p>
            <a:pPr lvl="1"/>
            <a:r>
              <a:rPr lang="en-US" i="1" dirty="0" smtClean="0"/>
              <a:t>The dynamics of </a:t>
            </a:r>
            <a:r>
              <a:rPr lang="en-US" i="1" dirty="0"/>
              <a:t>unresolved modes </a:t>
            </a:r>
            <a:r>
              <a:rPr lang="en-US" i="1" dirty="0" smtClean="0"/>
              <a:t>is </a:t>
            </a:r>
            <a:r>
              <a:rPr lang="en-US" i="1" dirty="0" err="1" smtClean="0"/>
              <a:t>ergodic</a:t>
            </a:r>
            <a:r>
              <a:rPr lang="en-US" i="1" dirty="0" smtClean="0"/>
              <a:t> </a:t>
            </a:r>
            <a:r>
              <a:rPr lang="en-US" i="1" dirty="0"/>
              <a:t>and </a:t>
            </a:r>
            <a:r>
              <a:rPr lang="en-US" i="1" dirty="0" smtClean="0"/>
              <a:t>mixing</a:t>
            </a:r>
          </a:p>
          <a:p>
            <a:pPr lvl="1"/>
            <a:r>
              <a:rPr lang="en-US" i="1" dirty="0" smtClean="0"/>
              <a:t>It can </a:t>
            </a:r>
            <a:r>
              <a:rPr lang="en-US" i="1" dirty="0"/>
              <a:t>be represented by a </a:t>
            </a:r>
            <a:r>
              <a:rPr lang="en-US" i="1" dirty="0" smtClean="0"/>
              <a:t>stochastic process</a:t>
            </a:r>
          </a:p>
          <a:p>
            <a:pPr lvl="1"/>
            <a:r>
              <a:rPr lang="en-US" i="1" dirty="0" smtClean="0"/>
              <a:t>all </a:t>
            </a:r>
            <a:r>
              <a:rPr lang="en-US" i="1" dirty="0"/>
              <a:t>unresolved modes </a:t>
            </a:r>
            <a:r>
              <a:rPr lang="en-US" i="1" dirty="0" smtClean="0"/>
              <a:t>are quasi</a:t>
            </a:r>
            <a:r>
              <a:rPr lang="en-US" i="1" dirty="0"/>
              <a:t>-Gaussian </a:t>
            </a:r>
            <a:r>
              <a:rPr lang="en-US" i="1" dirty="0" smtClean="0"/>
              <a:t>distributed</a:t>
            </a:r>
          </a:p>
          <a:p>
            <a:r>
              <a:rPr lang="en-US" dirty="0" smtClean="0"/>
              <a:t>One can derive an effective equation for the X variables where is F is supplemented with:</a:t>
            </a:r>
          </a:p>
          <a:p>
            <a:pPr lvl="1"/>
            <a:r>
              <a:rPr lang="en-US" dirty="0" smtClean="0"/>
              <a:t>A deterministic correction</a:t>
            </a:r>
          </a:p>
          <a:p>
            <a:pPr lvl="1"/>
            <a:r>
              <a:rPr lang="en-US" dirty="0" smtClean="0"/>
              <a:t>An additive and a multiplicative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0" y="764704"/>
            <a:ext cx="4102100" cy="12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0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399032"/>
          </a:xfrm>
        </p:spPr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6612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lot of hypotheses</a:t>
            </a:r>
          </a:p>
          <a:p>
            <a:r>
              <a:rPr lang="en-US" dirty="0" smtClean="0"/>
              <a:t>Impact of changing the forcing?</a:t>
            </a:r>
          </a:p>
          <a:p>
            <a:r>
              <a:rPr lang="en-US" dirty="0"/>
              <a:t>Impact of changing the </a:t>
            </a:r>
            <a:r>
              <a:rPr lang="en-US" dirty="0" smtClean="0"/>
              <a:t>resolution?</a:t>
            </a:r>
            <a:endParaRPr lang="en-US" dirty="0"/>
          </a:p>
          <a:p>
            <a:r>
              <a:rPr lang="en-US" dirty="0" err="1" smtClean="0"/>
              <a:t>Parametrization</a:t>
            </a:r>
            <a:r>
              <a:rPr lang="en-US" dirty="0" smtClean="0"/>
              <a:t> </a:t>
            </a:r>
            <a:r>
              <a:rPr lang="en-US" dirty="0"/>
              <a:t>should obey physical laws</a:t>
            </a:r>
          </a:p>
          <a:p>
            <a:pPr lvl="1"/>
            <a:r>
              <a:rPr lang="en-US" dirty="0"/>
              <a:t>If we perturb q and T, we should have </a:t>
            </a:r>
            <a:r>
              <a:rPr lang="en-US" dirty="0" err="1"/>
              <a:t>LΔq</a:t>
            </a:r>
            <a:r>
              <a:rPr lang="en-US" dirty="0"/>
              <a:t>=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err="1" smtClean="0"/>
              <a:t>ΔT</a:t>
            </a:r>
            <a:endParaRPr lang="en-US" dirty="0" smtClean="0"/>
          </a:p>
          <a:p>
            <a:pPr lvl="1"/>
            <a:r>
              <a:rPr lang="en-US" dirty="0" smtClean="0"/>
              <a:t>Energy and momentum exchange</a:t>
            </a:r>
          </a:p>
          <a:p>
            <a:pPr lvl="1"/>
            <a:r>
              <a:rPr lang="en-US" dirty="0" smtClean="0"/>
              <a:t>Consistency with regard to entropy production… </a:t>
            </a:r>
          </a:p>
          <a:p>
            <a:r>
              <a:rPr lang="en-US" dirty="0" smtClean="0"/>
              <a:t>The </a:t>
            </a:r>
            <a:r>
              <a:rPr lang="en-US" dirty="0"/>
              <a:t>impact of stochastic perturbations can be </a:t>
            </a:r>
            <a:r>
              <a:rPr lang="en-US" dirty="0" smtClean="0"/>
              <a:t>very different </a:t>
            </a:r>
            <a:r>
              <a:rPr lang="en-US" dirty="0"/>
              <a:t>depending on what variables are </a:t>
            </a:r>
            <a:r>
              <a:rPr lang="en-US" dirty="0" smtClean="0"/>
              <a:t>perturbed</a:t>
            </a:r>
          </a:p>
          <a:p>
            <a:r>
              <a:rPr lang="en-US" dirty="0" smtClean="0"/>
              <a:t>Assuming a white noise can </a:t>
            </a:r>
            <a:r>
              <a:rPr lang="en-US" dirty="0"/>
              <a:t>lead to large </a:t>
            </a:r>
            <a:r>
              <a:rPr lang="en-US" dirty="0" smtClean="0"/>
              <a:t>error</a:t>
            </a:r>
          </a:p>
          <a:p>
            <a:r>
              <a:rPr lang="en-US" dirty="0" smtClean="0"/>
              <a:t>Planets!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1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16632"/>
            <a:ext cx="10657184" cy="139903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How to Construct a </a:t>
            </a:r>
            <a:r>
              <a:rPr lang="en-US" sz="3800" dirty="0" err="1" smtClean="0"/>
              <a:t>Parametrization</a:t>
            </a:r>
            <a:r>
              <a:rPr lang="en-US" sz="3800" dirty="0" smtClean="0"/>
              <a:t>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try to match the evolution of the single trajectory of the X variables</a:t>
            </a:r>
          </a:p>
          <a:p>
            <a:pPr lvl="1"/>
            <a:r>
              <a:rPr lang="en-US" dirty="0" smtClean="0"/>
              <a:t>Mori-</a:t>
            </a:r>
            <a:r>
              <a:rPr lang="en-US" dirty="0" err="1" smtClean="0"/>
              <a:t>Zwanzig</a:t>
            </a:r>
            <a:r>
              <a:rPr lang="en-US" dirty="0" smtClean="0"/>
              <a:t> Projector Operator technique: needs to be made explicit</a:t>
            </a:r>
          </a:p>
          <a:p>
            <a:pPr lvl="1"/>
            <a:r>
              <a:rPr lang="en-US" dirty="0" smtClean="0"/>
              <a:t>Accurate “Forecast”</a:t>
            </a:r>
          </a:p>
          <a:p>
            <a:endParaRPr lang="en-US" dirty="0" smtClean="0"/>
          </a:p>
          <a:p>
            <a:r>
              <a:rPr lang="en-US" dirty="0" smtClean="0"/>
              <a:t>We try to match the statistical properties of a general observable A=A(X)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Ruelle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/>
              <a:t>Response theory</a:t>
            </a:r>
          </a:p>
          <a:p>
            <a:pPr lvl="1"/>
            <a:r>
              <a:rPr lang="en-US" dirty="0" smtClean="0"/>
              <a:t>Accurate “Climate”</a:t>
            </a:r>
          </a:p>
          <a:p>
            <a:pPr lvl="1"/>
            <a:endParaRPr lang="en-US" dirty="0"/>
          </a:p>
          <a:p>
            <a:r>
              <a:rPr lang="en-US" dirty="0" smtClean="0"/>
              <a:t>Match between these two approaches?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1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0"/>
            <a:ext cx="8713664" cy="1143000"/>
          </a:xfrm>
        </p:spPr>
        <p:txBody>
          <a:bodyPr>
            <a:noAutofit/>
          </a:bodyPr>
          <a:lstStyle/>
          <a:p>
            <a:r>
              <a:rPr lang="it-IT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Scales</a:t>
            </a:r>
            <a:r>
              <a:rPr lang="it-IT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 of </a:t>
            </a:r>
            <a:r>
              <a:rPr lang="it-IT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Motions</a:t>
            </a:r>
            <a:r>
              <a:rPr lang="it-IT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 (</a:t>
            </a:r>
            <a:r>
              <a:rPr lang="it-IT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Smagorinsky</a:t>
            </a:r>
            <a:r>
              <a:rPr lang="it-IT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)</a:t>
            </a:r>
          </a:p>
        </p:txBody>
      </p:sp>
      <p:pic>
        <p:nvPicPr>
          <p:cNvPr id="217091" name="Picture 3" descr="Sc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31888"/>
            <a:ext cx="7740650" cy="57261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3566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399032"/>
          </a:xfrm>
        </p:spPr>
        <p:txBody>
          <a:bodyPr/>
          <a:lstStyle/>
          <a:p>
            <a:r>
              <a:rPr lang="en-US" dirty="0" smtClean="0"/>
              <a:t>That’s the result!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4970024"/>
          </a:xfrm>
        </p:spPr>
        <p:txBody>
          <a:bodyPr/>
          <a:lstStyle/>
          <a:p>
            <a:r>
              <a:rPr lang="en-US" dirty="0"/>
              <a:t>This system has the same expectation values as the original system (up to 2</a:t>
            </a:r>
            <a:r>
              <a:rPr lang="en-US" baseline="30000" dirty="0"/>
              <a:t>nd</a:t>
            </a:r>
            <a:r>
              <a:rPr lang="en-US" dirty="0"/>
              <a:t> order)</a:t>
            </a:r>
          </a:p>
          <a:p>
            <a:r>
              <a:rPr lang="en-US" dirty="0" smtClean="0"/>
              <a:t>We have explicit expression for the three terms a (deterministic), b (stochastic), c (memory)- 2</a:t>
            </a:r>
            <a:r>
              <a:rPr lang="en-US" baseline="30000" dirty="0" smtClean="0"/>
              <a:t>nd</a:t>
            </a:r>
            <a:r>
              <a:rPr lang="en-US" dirty="0" smtClean="0"/>
              <a:t> order expansion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229" y="4983584"/>
            <a:ext cx="4645283" cy="1875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7521"/>
            <a:ext cx="7956376" cy="19056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99992" y="3140968"/>
            <a:ext cx="2088232" cy="187220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20272" y="3140968"/>
            <a:ext cx="936104" cy="187220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76056" y="5007124"/>
            <a:ext cx="3960440" cy="187220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64088" y="3140968"/>
            <a:ext cx="4474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76256" y="5013176"/>
            <a:ext cx="433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7236296" y="3140968"/>
            <a:ext cx="447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b</a:t>
            </a:r>
            <a:endParaRPr lang="en-US" sz="3000" dirty="0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0" y="5040560"/>
            <a:ext cx="4427984" cy="170080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dirty="0">
                <a:solidFill>
                  <a:schemeClr val="accent1"/>
                </a:solidFill>
              </a:rPr>
              <a:t>Deterministic	</a:t>
            </a:r>
            <a:r>
              <a:rPr lang="en-US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>
              <a:solidFill>
                <a:schemeClr val="accent1"/>
              </a:solidFill>
            </a:endParaRPr>
          </a:p>
          <a:p>
            <a:pPr marL="64008" indent="0">
              <a:buNone/>
            </a:pPr>
            <a:r>
              <a:rPr lang="en-US" dirty="0">
                <a:solidFill>
                  <a:schemeClr val="accent1"/>
                </a:solidFill>
              </a:rPr>
              <a:t>Stochastic	</a:t>
            </a:r>
            <a:r>
              <a:rPr lang="en-US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>
              <a:solidFill>
                <a:schemeClr val="accent1"/>
              </a:solidFill>
            </a:endParaRPr>
          </a:p>
          <a:p>
            <a:pPr marL="64008" indent="0">
              <a:buNone/>
            </a:pPr>
            <a:r>
              <a:rPr lang="en-US" dirty="0"/>
              <a:t>Memory  		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51920" y="5028272"/>
            <a:ext cx="42161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T</a:t>
            </a:r>
          </a:p>
          <a:p>
            <a:pPr algn="ctr"/>
            <a:r>
              <a:rPr lang="en-US" sz="2200" b="1" dirty="0" smtClean="0"/>
              <a:t>O</a:t>
            </a:r>
          </a:p>
          <a:p>
            <a:pPr algn="ctr"/>
            <a:r>
              <a:rPr lang="en-US" sz="2200" b="1" dirty="0" smtClean="0"/>
              <a:t>D</a:t>
            </a:r>
          </a:p>
          <a:p>
            <a:pPr algn="ctr"/>
            <a:r>
              <a:rPr lang="en-US" sz="2200" b="1" dirty="0" smtClean="0"/>
              <a:t>A</a:t>
            </a:r>
          </a:p>
          <a:p>
            <a:pPr algn="ctr"/>
            <a:r>
              <a:rPr lang="en-US" sz="2200" b="1" dirty="0" smtClean="0"/>
              <a:t>Y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59325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Diagrams: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5" name="Picture 4" descr="2nd-order2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4038600" cy="2108200"/>
          </a:xfrm>
          <a:prstGeom prst="rect">
            <a:avLst/>
          </a:prstGeom>
        </p:spPr>
      </p:pic>
      <p:pic>
        <p:nvPicPr>
          <p:cNvPr id="6" name="Picture 5" descr="1st-order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2209800" cy="2159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3456384"/>
          </a:xfrm>
        </p:spPr>
        <p:txBody>
          <a:bodyPr/>
          <a:lstStyle/>
          <a:p>
            <a:r>
              <a:rPr lang="en-US" dirty="0" smtClean="0"/>
              <a:t>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9" name="Picture 8" descr="2nd-order1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6"/>
          <a:stretch/>
        </p:blipFill>
        <p:spPr>
          <a:xfrm>
            <a:off x="1259632" y="4149080"/>
            <a:ext cx="3553668" cy="2197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4008" y="5013176"/>
            <a:ext cx="49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60032" y="191683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16216" y="2708920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04248" y="2852936"/>
            <a:ext cx="70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32040" y="2420888"/>
            <a:ext cx="1209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Coupling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99992" y="1700808"/>
            <a:ext cx="3600400" cy="20882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0000"/>
                  <a:satMod val="160000"/>
                  <a:alpha val="10000"/>
                </a:schemeClr>
              </a:gs>
              <a:gs pos="46000">
                <a:schemeClr val="accent1">
                  <a:tint val="86000"/>
                  <a:satMod val="160000"/>
                  <a:alpha val="10000"/>
                </a:schemeClr>
              </a:gs>
              <a:gs pos="100000">
                <a:schemeClr val="accent1">
                  <a:shade val="40000"/>
                  <a:satMod val="160000"/>
                  <a:alpha val="10000"/>
                </a:schemeClr>
              </a:gs>
            </a:gsLst>
            <a:path path="circle">
              <a:fillToRect l="50000" t="155000" r="50000" b="-55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Mean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378700" cy="33782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51520" y="4941168"/>
            <a:ext cx="8229600" cy="1297616"/>
          </a:xfrm>
        </p:spPr>
        <p:txBody>
          <a:bodyPr/>
          <a:lstStyle/>
          <a:p>
            <a:r>
              <a:rPr lang="en-US" dirty="0" smtClean="0"/>
              <a:t>Deterministic </a:t>
            </a:r>
            <a:r>
              <a:rPr lang="en-US" dirty="0" err="1" smtClean="0"/>
              <a:t>Parametrization</a:t>
            </a:r>
            <a:endParaRPr lang="en-US" dirty="0" smtClean="0"/>
          </a:p>
          <a:p>
            <a:pPr lvl="1"/>
            <a:r>
              <a:rPr lang="en-US" dirty="0" smtClean="0"/>
              <a:t>This is the “average” coupling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708" t="24201" r="18593" b="21152"/>
          <a:stretch/>
        </p:blipFill>
        <p:spPr>
          <a:xfrm>
            <a:off x="6372200" y="4725144"/>
            <a:ext cx="20447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1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43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64" y="1612900"/>
            <a:ext cx="8051800" cy="36322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24136"/>
          </a:xfrm>
        </p:spPr>
        <p:txBody>
          <a:bodyPr>
            <a:normAutofit/>
          </a:bodyPr>
          <a:lstStyle/>
          <a:p>
            <a:r>
              <a:rPr lang="en-US" dirty="0" smtClean="0"/>
              <a:t>Stochastic </a:t>
            </a:r>
            <a:r>
              <a:rPr lang="en-US" dirty="0" err="1" smtClean="0"/>
              <a:t>Parametrization</a:t>
            </a:r>
            <a:endParaRPr lang="en-US" dirty="0"/>
          </a:p>
          <a:p>
            <a:pPr lvl="1"/>
            <a:r>
              <a:rPr lang="en-US" dirty="0" smtClean="0"/>
              <a:t>Expression for correlation properties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7472" t="30199" r="556" b="25816"/>
          <a:stretch/>
        </p:blipFill>
        <p:spPr>
          <a:xfrm>
            <a:off x="7795964" y="5229200"/>
            <a:ext cx="952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3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44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12" y="1258168"/>
            <a:ext cx="6007100" cy="3683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5040560"/>
            <a:ext cx="5004048" cy="15567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term, small for vast scale separation</a:t>
            </a:r>
          </a:p>
          <a:p>
            <a:pPr lvl="1"/>
            <a:r>
              <a:rPr lang="en-US" dirty="0" smtClean="0"/>
              <a:t>This is required to match local </a:t>
            </a:r>
            <a:r>
              <a:rPr lang="en-US" dirty="0" err="1" smtClean="0"/>
              <a:t>vs</a:t>
            </a:r>
            <a:r>
              <a:rPr lang="en-US" dirty="0" smtClean="0"/>
              <a:t> global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454" t="2708" b="6536"/>
          <a:stretch/>
        </p:blipFill>
        <p:spPr>
          <a:xfrm>
            <a:off x="5067300" y="4869160"/>
            <a:ext cx="4113212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399032"/>
          </a:xfrm>
        </p:spPr>
        <p:txBody>
          <a:bodyPr/>
          <a:lstStyle/>
          <a:p>
            <a:r>
              <a:rPr lang="en-US" dirty="0" smtClean="0"/>
              <a:t>Two words on Mori-</a:t>
            </a:r>
            <a:r>
              <a:rPr lang="en-US" dirty="0" err="1" smtClean="0"/>
              <a:t>Zwanzig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726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Answers </a:t>
            </a:r>
            <a:r>
              <a:rPr lang="en-US" dirty="0"/>
              <a:t>the </a:t>
            </a:r>
            <a:r>
              <a:rPr lang="en-US" dirty="0" smtClean="0"/>
              <a:t>following question</a:t>
            </a:r>
          </a:p>
          <a:p>
            <a:pPr lvl="1"/>
            <a:r>
              <a:rPr lang="en-US" dirty="0" smtClean="0"/>
              <a:t>what is the </a:t>
            </a:r>
            <a:r>
              <a:rPr lang="en-US" dirty="0"/>
              <a:t>effective </a:t>
            </a:r>
            <a:r>
              <a:rPr lang="en-US" dirty="0" smtClean="0"/>
              <a:t>X dynamics for an ensemble </a:t>
            </a:r>
            <a:r>
              <a:rPr lang="en-US" dirty="0"/>
              <a:t>of initial conditions </a:t>
            </a:r>
            <a:r>
              <a:rPr lang="en-US" dirty="0" smtClean="0"/>
              <a:t>Y(</a:t>
            </a:r>
            <a:r>
              <a:rPr lang="en-US" dirty="0"/>
              <a:t>0), </a:t>
            </a:r>
            <a:r>
              <a:rPr lang="en-US" dirty="0" smtClean="0"/>
              <a:t>when 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Y</a:t>
            </a:r>
            <a:r>
              <a:rPr lang="en-US" dirty="0" smtClean="0"/>
              <a:t> is known?</a:t>
            </a:r>
          </a:p>
          <a:p>
            <a:pPr lvl="1"/>
            <a:r>
              <a:rPr lang="en-US" dirty="0" smtClean="0"/>
              <a:t>We split the evolution operator using a projection operator P on the relevant variables</a:t>
            </a:r>
          </a:p>
          <a:p>
            <a:r>
              <a:rPr lang="en-US" dirty="0" smtClean="0"/>
              <a:t>Effective dynamics has a deterministic correction to the autonomous equation, </a:t>
            </a:r>
            <a:r>
              <a:rPr lang="en-US" dirty="0"/>
              <a:t>a term giving a stochastic </a:t>
            </a:r>
            <a:r>
              <a:rPr lang="en-US" dirty="0" err="1"/>
              <a:t>forcings</a:t>
            </a:r>
            <a:r>
              <a:rPr lang="en-US" dirty="0"/>
              <a:t> (due to uncertainty in the the initial conditions Y(0)</a:t>
            </a:r>
            <a:r>
              <a:rPr lang="en-US" dirty="0" smtClean="0"/>
              <a:t>), a term describing a memory effect.</a:t>
            </a:r>
          </a:p>
          <a:p>
            <a:r>
              <a:rPr lang="en-US" dirty="0" smtClean="0"/>
              <a:t>One can perform an approximate calculation, expanding around the uncoupled solution…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50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640960" cy="1399032"/>
          </a:xfrm>
        </p:spPr>
        <p:txBody>
          <a:bodyPr/>
          <a:lstStyle/>
          <a:p>
            <a:r>
              <a:rPr lang="en-US" dirty="0" smtClean="0"/>
              <a:t>Mori-</a:t>
            </a:r>
            <a:r>
              <a:rPr lang="en-US" dirty="0" err="1" smtClean="0"/>
              <a:t>Zwanzig</a:t>
            </a:r>
            <a:r>
              <a:rPr lang="en-US" dirty="0" smtClean="0"/>
              <a:t>: a simple example (</a:t>
            </a:r>
            <a:r>
              <a:rPr lang="en-US" dirty="0" err="1" smtClean="0"/>
              <a:t>Gottwald</a:t>
            </a:r>
            <a:r>
              <a:rPr lang="en-US" dirty="0" smtClean="0"/>
              <a:t>, 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192937"/>
            <a:ext cx="502920" cy="301752"/>
          </a:xfrm>
        </p:spPr>
        <p:txBody>
          <a:bodyPr/>
          <a:lstStyle/>
          <a:p>
            <a:fld id="{6DC772F9-F0D2-4727-A0F5-EE296BBD198C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94776"/>
            <a:ext cx="8229600" cy="5263224"/>
          </a:xfrm>
        </p:spPr>
        <p:txBody>
          <a:bodyPr/>
          <a:lstStyle/>
          <a:p>
            <a:r>
              <a:rPr lang="en-US" dirty="0" smtClean="0"/>
              <a:t>Just a 2X2 system:</a:t>
            </a:r>
          </a:p>
          <a:p>
            <a:r>
              <a:rPr lang="en-US" i="1" dirty="0"/>
              <a:t>x</a:t>
            </a:r>
            <a:r>
              <a:rPr lang="en-US" dirty="0" smtClean="0"/>
              <a:t> is “relevant”</a:t>
            </a:r>
          </a:p>
          <a:p>
            <a:r>
              <a:rPr lang="en-US" dirty="0" smtClean="0"/>
              <a:t>We solve with respect to y: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plug the result into </a:t>
            </a:r>
            <a:r>
              <a:rPr lang="en-US" i="1" dirty="0" smtClean="0"/>
              <a:t>x</a:t>
            </a:r>
            <a:r>
              <a:rPr lang="en-US" dirty="0" smtClean="0"/>
              <a:t>:</a:t>
            </a:r>
          </a:p>
          <a:p>
            <a:endParaRPr lang="en-US" sz="3600" dirty="0"/>
          </a:p>
          <a:p>
            <a:endParaRPr lang="en-US" dirty="0" smtClean="0"/>
          </a:p>
          <a:p>
            <a:r>
              <a:rPr lang="en-US" dirty="0" smtClean="0"/>
              <a:t>Markov		Memory			Noise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412776"/>
            <a:ext cx="2794000" cy="100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281288"/>
            <a:ext cx="6286500" cy="93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950296"/>
            <a:ext cx="8140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6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264"/>
            <a:ext cx="8229600" cy="1399032"/>
          </a:xfrm>
        </p:spPr>
        <p:txBody>
          <a:bodyPr/>
          <a:lstStyle/>
          <a:p>
            <a:r>
              <a:rPr lang="en-US" dirty="0" smtClean="0"/>
              <a:t>Same result!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4970024"/>
          </a:xfrm>
        </p:spPr>
        <p:txBody>
          <a:bodyPr/>
          <a:lstStyle/>
          <a:p>
            <a:r>
              <a:rPr lang="en-US" dirty="0" smtClean="0"/>
              <a:t>Optimal forecast in a probabilistic sense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expansion</a:t>
            </a:r>
          </a:p>
          <a:p>
            <a:r>
              <a:rPr lang="en-US" u="sng" dirty="0"/>
              <a:t>Same as obtained with </a:t>
            </a:r>
            <a:r>
              <a:rPr lang="en-US" u="sng" dirty="0" err="1" smtClean="0"/>
              <a:t>Ruelle</a:t>
            </a:r>
            <a:endParaRPr lang="en-US" u="sng" dirty="0"/>
          </a:p>
          <a:p>
            <a:pPr lvl="1"/>
            <a:r>
              <a:rPr lang="en-US" dirty="0" err="1"/>
              <a:t>Parametrizations</a:t>
            </a:r>
            <a:r>
              <a:rPr lang="en-US" dirty="0"/>
              <a:t> are “well defined” for CM &amp; NWP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47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229" y="4983584"/>
            <a:ext cx="4645283" cy="1875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7521"/>
            <a:ext cx="7956376" cy="19056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99992" y="3140968"/>
            <a:ext cx="2088232" cy="187220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20272" y="3140968"/>
            <a:ext cx="936104" cy="187220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76056" y="5007124"/>
            <a:ext cx="3960440" cy="187220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64088" y="3140968"/>
            <a:ext cx="4474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76256" y="5013176"/>
            <a:ext cx="433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7236296" y="3140968"/>
            <a:ext cx="447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b</a:t>
            </a:r>
            <a:endParaRPr lang="en-US" sz="3000" dirty="0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0" y="5040560"/>
            <a:ext cx="4427984" cy="170080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Memory required to match local </a:t>
            </a:r>
            <a:r>
              <a:rPr lang="en-US" dirty="0" err="1" smtClean="0"/>
              <a:t>vs</a:t>
            </a:r>
            <a:r>
              <a:rPr lang="en-US" dirty="0" smtClean="0"/>
              <a:t>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2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29EC1-48CD-4C52-A69F-F35E5171AE9C}" type="slidenum">
              <a:rPr lang="en-US"/>
              <a:pPr/>
              <a:t>48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9144000" cy="59499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Ruelle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theory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study the impact of deterministic and stochastic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forcings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non-equilibrium statistical mechanical systems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athematica1"/>
              </a:rPr>
              <a:t>Frequency-dependent response obeys strong constraints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athematica1"/>
              </a:rPr>
              <a:t>We can reconstruct the Green function!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athematica1"/>
              </a:rPr>
              <a:t>Δ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athematica1"/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 value of observable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athematica1"/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variance of the noise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 measure is robust with respect to noise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power spectral density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≈ to the squared modulus of the linear susceptibility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general case: 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power spectral density &gt;0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parametrization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I hope I gave a useful answer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ground for developing new and robust schemes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 of the equations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measure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FDT!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to more interesting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POST-DOC POSITIONS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43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3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81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6248400"/>
            <a:ext cx="1371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122988"/>
            <a:ext cx="15319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56713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71400"/>
            <a:ext cx="7391400" cy="1143000"/>
          </a:xfrm>
        </p:spPr>
        <p:txBody>
          <a:bodyPr/>
          <a:lstStyle/>
          <a:p>
            <a:r>
              <a:rPr lang="en-US" dirty="0" smtClean="0"/>
              <a:t>Features/Particles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620688"/>
            <a:ext cx="8856984" cy="5256584"/>
          </a:xfrm>
        </p:spPr>
        <p:txBody>
          <a:bodyPr/>
          <a:lstStyle/>
          <a:p>
            <a:r>
              <a:rPr lang="en-US" dirty="0" smtClean="0"/>
              <a:t>Focus is on specific (self)</a:t>
            </a:r>
            <a:r>
              <a:rPr lang="en-US" dirty="0" err="1" smtClean="0"/>
              <a:t>organised</a:t>
            </a:r>
            <a:r>
              <a:rPr lang="en-US" dirty="0" smtClean="0"/>
              <a:t> structures </a:t>
            </a:r>
          </a:p>
          <a:p>
            <a:r>
              <a:rPr lang="en-US" dirty="0" smtClean="0"/>
              <a:t>Hurricane physics/track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47928" y="6392416"/>
            <a:ext cx="1524000" cy="457200"/>
          </a:xfrm>
        </p:spPr>
        <p:txBody>
          <a:bodyPr/>
          <a:lstStyle/>
          <a:p>
            <a:fld id="{AA140358-DA58-2F45-9CC1-BF0C3A9BB04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844824"/>
            <a:ext cx="7992888" cy="4996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899998"/>
            <a:ext cx="8064896" cy="49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2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FA2F-6E12-46E9-829B-0301EF71E9C8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44"/>
            <a:ext cx="8229600" cy="1111000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Ruelle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Phys.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245, 220 (1997)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Ruelle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Nonlinearity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 5-18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(1998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H. Reich, Phys. Rev. E 66, 036103 (2002)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Abramov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A.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Majda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Nonlinearity 20, 2793 (2007)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Marini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Bettolo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Marconi, A. Puglisi, L.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Rondoni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A.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Vulpiani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Phys. Rep. 461, 111 (2008)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Ruelle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Nonlinearity 22 855 (2009)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Lucarini, J.J. Saarinen, K.-E. Peiponen, E. Vartiainen: </a:t>
            </a:r>
            <a:r>
              <a:rPr lang="en-GB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Kramers-Kronig Relations in Optical Materials Research</a:t>
            </a: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Springer, Heidelberg, 2005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Lucarini, </a:t>
            </a:r>
            <a:r>
              <a:rPr lang="en-GB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Stat. Phys. 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131, 543</a:t>
            </a: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-558 (2008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GB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Lucarini, </a:t>
            </a:r>
            <a:r>
              <a:rPr lang="en-GB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Stat. Phys. </a:t>
            </a:r>
            <a:r>
              <a:rPr lang="en-GB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134, 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381-</a:t>
            </a: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(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2009) 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Lucarini and S. </a:t>
            </a:r>
            <a:r>
              <a:rPr lang="en-GB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Sarno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Nonlin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Proc. </a:t>
            </a:r>
            <a:r>
              <a:rPr lang="en-GB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Geophys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18, 7-27 (2011)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Lucarini, T. Kuna, J. </a:t>
            </a:r>
            <a:r>
              <a:rPr lang="en-GB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Wouters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D. </a:t>
            </a:r>
            <a:r>
              <a:rPr lang="en-GB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Faranda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Nonlinearity (2012)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Lucarini, J. Stat. Phys. 146, 774 (2012)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J. </a:t>
            </a:r>
            <a:r>
              <a:rPr lang="en-GB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Wouters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and V. Lucarini, J. Stat. Mech. (2012)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J</a:t>
            </a: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. </a:t>
            </a:r>
            <a:r>
              <a:rPr lang="en-GB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Wouters</a:t>
            </a: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 and V. Lucarini</a:t>
            </a: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, J Stat 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Phys. 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2013 (2013)</a:t>
            </a:r>
            <a:endParaRPr lang="en-GB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entury Gothic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Atmospheric (macro) turbulence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358-DA58-2F45-9CC1-BF0C3A9BB047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63403"/>
            <a:ext cx="5639916" cy="524997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908720"/>
            <a:ext cx="8352928" cy="4114800"/>
          </a:xfrm>
        </p:spPr>
        <p:txBody>
          <a:bodyPr/>
          <a:lstStyle/>
          <a:p>
            <a:r>
              <a:rPr lang="en-US" dirty="0" smtClean="0"/>
              <a:t>Energy, </a:t>
            </a:r>
            <a:r>
              <a:rPr lang="en-US" dirty="0" err="1" smtClean="0"/>
              <a:t>enstrophy</a:t>
            </a:r>
            <a:r>
              <a:rPr lang="en-US" dirty="0" smtClean="0"/>
              <a:t> cascades, 2D </a:t>
            </a:r>
            <a:r>
              <a:rPr lang="en-US" dirty="0" err="1" smtClean="0"/>
              <a:t>vs</a:t>
            </a:r>
            <a:r>
              <a:rPr lang="en-US" dirty="0" smtClean="0"/>
              <a:t> 3D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3378" y="2549222"/>
            <a:ext cx="19731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Note:</a:t>
            </a:r>
          </a:p>
          <a:p>
            <a:r>
              <a:rPr lang="en-US" sz="2800" b="1" u="sng" dirty="0" smtClean="0"/>
              <a:t>NOTHING </a:t>
            </a:r>
          </a:p>
          <a:p>
            <a:r>
              <a:rPr lang="en-US" sz="2800" b="1" u="sng" dirty="0"/>
              <a:t>i</a:t>
            </a:r>
            <a:r>
              <a:rPr lang="en-US" sz="2800" b="1" u="sng" dirty="0" smtClean="0"/>
              <a:t>s really 2D </a:t>
            </a:r>
          </a:p>
          <a:p>
            <a:r>
              <a:rPr lang="en-US" sz="2800" b="1" u="sng" dirty="0" smtClean="0"/>
              <a:t>in  the </a:t>
            </a:r>
          </a:p>
          <a:p>
            <a:r>
              <a:rPr lang="en-US" sz="2800" b="1" u="sng" dirty="0" smtClean="0"/>
              <a:t>atmosphere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01289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15416"/>
            <a:ext cx="7391400" cy="1143000"/>
          </a:xfrm>
        </p:spPr>
        <p:txBody>
          <a:bodyPr/>
          <a:lstStyle/>
          <a:p>
            <a:r>
              <a:rPr lang="en-US" dirty="0" smtClean="0"/>
              <a:t>Waves in the atmosphere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68008" y="6608440"/>
            <a:ext cx="1524000" cy="457200"/>
          </a:xfrm>
        </p:spPr>
        <p:txBody>
          <a:bodyPr/>
          <a:lstStyle/>
          <a:p>
            <a:fld id="{AA140358-DA58-2F45-9CC1-BF0C3A9BB047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5373216" cy="5373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68760"/>
            <a:ext cx="5446340" cy="544634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620688"/>
            <a:ext cx="7391400" cy="4114800"/>
          </a:xfrm>
        </p:spPr>
        <p:txBody>
          <a:bodyPr/>
          <a:lstStyle/>
          <a:p>
            <a:r>
              <a:rPr lang="en-US" dirty="0" smtClean="0"/>
              <a:t>Large and small scale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8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236"/>
            <a:ext cx="8712968" cy="65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4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399032"/>
          </a:xfrm>
        </p:spPr>
        <p:txBody>
          <a:bodyPr/>
          <a:lstStyle/>
          <a:p>
            <a:r>
              <a:rPr lang="en-GB" dirty="0" smtClean="0"/>
              <a:t>Motivations and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2532"/>
            <a:ext cx="9144000" cy="583264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it so difficult to model the geophysical fluids?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gross mistakes in our models 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conceptual/epistemological issues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response? What is a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parametrization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and open problems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results of the  perturbation theory for non-equilibrium statistical mechanics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 &amp; Stochastic Perturbations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on system of GFD interest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Lorenz 96 – various observables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Again: what is a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parametrization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Zwanzig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Ruelle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approaches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convince you this is a useful framework even if I talk about a macro-system and the title of the workshop 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2F9-F0D2-4727-A0F5-EE296BBD198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4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9882</TotalTime>
  <Words>2560</Words>
  <Application>Microsoft Macintosh PowerPoint</Application>
  <PresentationFormat>On-screen Show (4:3)</PresentationFormat>
  <Paragraphs>437</Paragraphs>
  <Slides>50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Verve</vt:lpstr>
      <vt:lpstr>Equation</vt:lpstr>
      <vt:lpstr>Microsoft Equation</vt:lpstr>
      <vt:lpstr>Statistical Mechanics of the Climate System</vt:lpstr>
      <vt:lpstr>A complex system: our Earth</vt:lpstr>
      <vt:lpstr>Looking for the big picture</vt:lpstr>
      <vt:lpstr>Scales of Motions (Smagorinsky)</vt:lpstr>
      <vt:lpstr>Features/Particles</vt:lpstr>
      <vt:lpstr>Atmospheric (macro) turbulence</vt:lpstr>
      <vt:lpstr>Waves in the atmosphere</vt:lpstr>
      <vt:lpstr>PowerPoint Presentation</vt:lpstr>
      <vt:lpstr>Motivations and Goals</vt:lpstr>
      <vt:lpstr>Major theoretical challenges for complex, non-equilibrium systems</vt:lpstr>
      <vt:lpstr>Response theory</vt:lpstr>
      <vt:lpstr>Background</vt:lpstr>
      <vt:lpstr>Axiom A systems</vt:lpstr>
      <vt:lpstr>Applicability of FDT</vt:lpstr>
      <vt:lpstr>Ruelle (’98) Response Theory</vt:lpstr>
      <vt:lpstr>This is a perturbative theory…</vt:lpstr>
      <vt:lpstr>Kramers-Kronig relations</vt:lpstr>
      <vt:lpstr>Linear Spectroscopy of L63</vt:lpstr>
      <vt:lpstr>A Climate Change experiment</vt:lpstr>
      <vt:lpstr>Noise in Numerical Modelling</vt:lpstr>
      <vt:lpstr>Stochastic forcing</vt:lpstr>
      <vt:lpstr>Some observations</vt:lpstr>
      <vt:lpstr>Correlations...</vt:lpstr>
      <vt:lpstr>So what?</vt:lpstr>
      <vt:lpstr>With some complex analysis</vt:lpstr>
      <vt:lpstr>Lorenz 96 model</vt:lpstr>
      <vt:lpstr>Some properties</vt:lpstr>
      <vt:lpstr>Global Perturbation</vt:lpstr>
      <vt:lpstr>Imag part of the susceptibility</vt:lpstr>
      <vt:lpstr>Real part of the susceptibility</vt:lpstr>
      <vt:lpstr>Green Function!</vt:lpstr>
      <vt:lpstr>Using stochastic forcing…</vt:lpstr>
      <vt:lpstr>What is a Parametrization?</vt:lpstr>
      <vt:lpstr>Empirical Parametrization (Wilks ‘05) </vt:lpstr>
      <vt:lpstr>Traditionally…</vt:lpstr>
      <vt:lpstr>Conditional Markov Chains  (Crommelin et al.)</vt:lpstr>
      <vt:lpstr>Systematic Mode Reduction (Majda et al.)</vt:lpstr>
      <vt:lpstr>Problems</vt:lpstr>
      <vt:lpstr>How to Construct a Parametrization?</vt:lpstr>
      <vt:lpstr>That’s the result!</vt:lpstr>
      <vt:lpstr>Diagrams: 1st and 2nd order</vt:lpstr>
      <vt:lpstr>Mean Field</vt:lpstr>
      <vt:lpstr>Fluctuations</vt:lpstr>
      <vt:lpstr>Memory</vt:lpstr>
      <vt:lpstr>Two words on Mori-Zwanzig</vt:lpstr>
      <vt:lpstr>Mori-Zwanzig: a simple example (Gottwald, 2010)</vt:lpstr>
      <vt:lpstr>Same result!</vt:lpstr>
      <vt:lpstr>Conclusions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Statistical Mechanical Approach for the Computation of the Climatic Response to General Forcings</dc:title>
  <dc:creator>Mike</dc:creator>
  <cp:lastModifiedBy>Valerio Lucarini</cp:lastModifiedBy>
  <cp:revision>167</cp:revision>
  <cp:lastPrinted>2012-08-12T10:08:32Z</cp:lastPrinted>
  <dcterms:created xsi:type="dcterms:W3CDTF">2010-09-07T20:12:13Z</dcterms:created>
  <dcterms:modified xsi:type="dcterms:W3CDTF">2013-09-22T15:54:52Z</dcterms:modified>
</cp:coreProperties>
</file>