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4.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5.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69"/>
  </p:notesMasterIdLst>
  <p:handoutMasterIdLst>
    <p:handoutMasterId r:id="rId70"/>
  </p:handoutMasterIdLst>
  <p:sldIdLst>
    <p:sldId id="256" r:id="rId2"/>
    <p:sldId id="402" r:id="rId3"/>
    <p:sldId id="406" r:id="rId4"/>
    <p:sldId id="403" r:id="rId5"/>
    <p:sldId id="404" r:id="rId6"/>
    <p:sldId id="405" r:id="rId7"/>
    <p:sldId id="354" r:id="rId8"/>
    <p:sldId id="331" r:id="rId9"/>
    <p:sldId id="355" r:id="rId10"/>
    <p:sldId id="285" r:id="rId11"/>
    <p:sldId id="315" r:id="rId12"/>
    <p:sldId id="353" r:id="rId13"/>
    <p:sldId id="287" r:id="rId14"/>
    <p:sldId id="309" r:id="rId15"/>
    <p:sldId id="371" r:id="rId16"/>
    <p:sldId id="372" r:id="rId17"/>
    <p:sldId id="373" r:id="rId18"/>
    <p:sldId id="374" r:id="rId19"/>
    <p:sldId id="375" r:id="rId20"/>
    <p:sldId id="376" r:id="rId21"/>
    <p:sldId id="299" r:id="rId22"/>
    <p:sldId id="269" r:id="rId23"/>
    <p:sldId id="351" r:id="rId24"/>
    <p:sldId id="288" r:id="rId25"/>
    <p:sldId id="289" r:id="rId26"/>
    <p:sldId id="263" r:id="rId27"/>
    <p:sldId id="318" r:id="rId28"/>
    <p:sldId id="319" r:id="rId29"/>
    <p:sldId id="320" r:id="rId30"/>
    <p:sldId id="321" r:id="rId31"/>
    <p:sldId id="322" r:id="rId32"/>
    <p:sldId id="323" r:id="rId33"/>
    <p:sldId id="324" r:id="rId34"/>
    <p:sldId id="325" r:id="rId35"/>
    <p:sldId id="336" r:id="rId36"/>
    <p:sldId id="326" r:id="rId37"/>
    <p:sldId id="394" r:id="rId38"/>
    <p:sldId id="301" r:id="rId39"/>
    <p:sldId id="387" r:id="rId40"/>
    <p:sldId id="408" r:id="rId41"/>
    <p:sldId id="409" r:id="rId42"/>
    <p:sldId id="410" r:id="rId43"/>
    <p:sldId id="411" r:id="rId44"/>
    <p:sldId id="412" r:id="rId45"/>
    <p:sldId id="337" r:id="rId46"/>
    <p:sldId id="338" r:id="rId47"/>
    <p:sldId id="339" r:id="rId48"/>
    <p:sldId id="340" r:id="rId49"/>
    <p:sldId id="369" r:id="rId50"/>
    <p:sldId id="370" r:id="rId51"/>
    <p:sldId id="341" r:id="rId52"/>
    <p:sldId id="360" r:id="rId53"/>
    <p:sldId id="362" r:id="rId54"/>
    <p:sldId id="363" r:id="rId55"/>
    <p:sldId id="364" r:id="rId56"/>
    <p:sldId id="365" r:id="rId57"/>
    <p:sldId id="366" r:id="rId58"/>
    <p:sldId id="367" r:id="rId59"/>
    <p:sldId id="368" r:id="rId60"/>
    <p:sldId id="400" r:id="rId61"/>
    <p:sldId id="399" r:id="rId62"/>
    <p:sldId id="395" r:id="rId63"/>
    <p:sldId id="397" r:id="rId64"/>
    <p:sldId id="392" r:id="rId65"/>
    <p:sldId id="347" r:id="rId66"/>
    <p:sldId id="281" r:id="rId67"/>
    <p:sldId id="330" r:id="rId6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5" autoAdjust="0"/>
    <p:restoredTop sz="86318" autoAdjust="0"/>
  </p:normalViewPr>
  <p:slideViewPr>
    <p:cSldViewPr>
      <p:cViewPr>
        <p:scale>
          <a:sx n="75" d="100"/>
          <a:sy n="75" d="100"/>
        </p:scale>
        <p:origin x="-30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image" Target="../media/image64.wmf"/><Relationship Id="rId2" Type="http://schemas.openxmlformats.org/officeDocument/2006/relationships/image" Target="../media/image6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1.wmf"/><Relationship Id="rId4" Type="http://schemas.openxmlformats.org/officeDocument/2006/relationships/image" Target="../media/image82.wmf"/><Relationship Id="rId1" Type="http://schemas.openxmlformats.org/officeDocument/2006/relationships/image" Target="../media/image79.wmf"/><Relationship Id="rId2"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wmf"/><Relationship Id="rId5" Type="http://schemas.openxmlformats.org/officeDocument/2006/relationships/image" Target="../media/image39.wmf"/><Relationship Id="rId1" Type="http://schemas.openxmlformats.org/officeDocument/2006/relationships/image" Target="../media/image35.wmf"/><Relationship Id="rId2"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wmf"/><Relationship Id="rId1" Type="http://schemas.openxmlformats.org/officeDocument/2006/relationships/image" Target="../media/image40.wmf"/><Relationship Id="rId2"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 Id="rId3"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1" Type="http://schemas.openxmlformats.org/officeDocument/2006/relationships/image" Target="../media/image52.wmf"/><Relationship Id="rId2"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379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379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379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E1689F7-9E2C-5E47-9866-B0F98A465588}" type="slidenum">
              <a:rPr lang="en-GB"/>
              <a:pPr/>
              <a:t>‹#›</a:t>
            </a:fld>
            <a:endParaRPr lang="en-GB"/>
          </a:p>
        </p:txBody>
      </p:sp>
    </p:spTree>
    <p:extLst>
      <p:ext uri="{BB962C8B-B14F-4D97-AF65-F5344CB8AC3E}">
        <p14:creationId xmlns:p14="http://schemas.microsoft.com/office/powerpoint/2010/main" val="814840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789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13EFE6A-810C-F34F-A239-FB13782CC7B8}" type="slidenum">
              <a:rPr lang="en-GB"/>
              <a:pPr/>
              <a:t>‹#›</a:t>
            </a:fld>
            <a:endParaRPr lang="en-GB"/>
          </a:p>
        </p:txBody>
      </p:sp>
    </p:spTree>
    <p:extLst>
      <p:ext uri="{BB962C8B-B14F-4D97-AF65-F5344CB8AC3E}">
        <p14:creationId xmlns:p14="http://schemas.microsoft.com/office/powerpoint/2010/main" val="25428819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defRPr>
            </a:lvl1pPr>
            <a:lvl2pPr marL="742883" indent="-285724">
              <a:defRPr>
                <a:solidFill>
                  <a:schemeClr val="tx1"/>
                </a:solidFill>
                <a:latin typeface="Century Gothic" charset="0"/>
                <a:ea typeface="ＭＳ Ｐゴシック" charset="0"/>
              </a:defRPr>
            </a:lvl2pPr>
            <a:lvl3pPr marL="1142898" indent="-228580">
              <a:defRPr>
                <a:solidFill>
                  <a:schemeClr val="tx1"/>
                </a:solidFill>
                <a:latin typeface="Century Gothic" charset="0"/>
                <a:ea typeface="ＭＳ Ｐゴシック" charset="0"/>
              </a:defRPr>
            </a:lvl3pPr>
            <a:lvl4pPr marL="1600057" indent="-228580">
              <a:defRPr>
                <a:solidFill>
                  <a:schemeClr val="tx1"/>
                </a:solidFill>
                <a:latin typeface="Century Gothic" charset="0"/>
                <a:ea typeface="ＭＳ Ｐゴシック" charset="0"/>
              </a:defRPr>
            </a:lvl4pPr>
            <a:lvl5pPr marL="2057217" indent="-228580">
              <a:defRPr>
                <a:solidFill>
                  <a:schemeClr val="tx1"/>
                </a:solidFill>
                <a:latin typeface="Century Gothic" charset="0"/>
                <a:ea typeface="ＭＳ Ｐゴシック" charset="0"/>
              </a:defRPr>
            </a:lvl5pPr>
            <a:lvl6pPr marL="2514376" indent="-228580" fontAlgn="base">
              <a:spcBef>
                <a:spcPct val="0"/>
              </a:spcBef>
              <a:spcAft>
                <a:spcPct val="0"/>
              </a:spcAft>
              <a:defRPr>
                <a:solidFill>
                  <a:schemeClr val="tx1"/>
                </a:solidFill>
                <a:latin typeface="Century Gothic" charset="0"/>
                <a:ea typeface="ＭＳ Ｐゴシック" charset="0"/>
              </a:defRPr>
            </a:lvl6pPr>
            <a:lvl7pPr marL="2971535" indent="-228580" fontAlgn="base">
              <a:spcBef>
                <a:spcPct val="0"/>
              </a:spcBef>
              <a:spcAft>
                <a:spcPct val="0"/>
              </a:spcAft>
              <a:defRPr>
                <a:solidFill>
                  <a:schemeClr val="tx1"/>
                </a:solidFill>
                <a:latin typeface="Century Gothic" charset="0"/>
                <a:ea typeface="ＭＳ Ｐゴシック" charset="0"/>
              </a:defRPr>
            </a:lvl7pPr>
            <a:lvl8pPr marL="3428695" indent="-228580" fontAlgn="base">
              <a:spcBef>
                <a:spcPct val="0"/>
              </a:spcBef>
              <a:spcAft>
                <a:spcPct val="0"/>
              </a:spcAft>
              <a:defRPr>
                <a:solidFill>
                  <a:schemeClr val="tx1"/>
                </a:solidFill>
                <a:latin typeface="Century Gothic" charset="0"/>
                <a:ea typeface="ＭＳ Ｐゴシック" charset="0"/>
              </a:defRPr>
            </a:lvl8pPr>
            <a:lvl9pPr marL="3885854" indent="-228580" fontAlgn="base">
              <a:spcBef>
                <a:spcPct val="0"/>
              </a:spcBef>
              <a:spcAft>
                <a:spcPct val="0"/>
              </a:spcAft>
              <a:defRPr>
                <a:solidFill>
                  <a:schemeClr val="tx1"/>
                </a:solidFill>
                <a:latin typeface="Century Gothic" charset="0"/>
                <a:ea typeface="ＭＳ Ｐゴシック" charset="0"/>
              </a:defRPr>
            </a:lvl9pPr>
          </a:lstStyle>
          <a:p>
            <a:pPr>
              <a:defRPr/>
            </a:pPr>
            <a:fld id="{7F5CD40C-7AC8-A14C-9649-D28921A93B6F}" type="slidenum">
              <a:rPr lang="en-GB">
                <a:latin typeface="Calibri" charset="0"/>
              </a:rPr>
              <a:pPr>
                <a:defRPr/>
              </a:pPr>
              <a:t>10</a:t>
            </a:fld>
            <a:endParaRPr lang="en-GB">
              <a:latin typeface="Calibri" charset="0"/>
            </a:endParaRPr>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defRPr>
            </a:lvl1pPr>
            <a:lvl2pPr marL="742883" indent="-285724">
              <a:defRPr>
                <a:solidFill>
                  <a:schemeClr val="tx1"/>
                </a:solidFill>
                <a:latin typeface="Century Gothic" charset="0"/>
                <a:ea typeface="ＭＳ Ｐゴシック" charset="0"/>
              </a:defRPr>
            </a:lvl2pPr>
            <a:lvl3pPr marL="1142898" indent="-228580">
              <a:defRPr>
                <a:solidFill>
                  <a:schemeClr val="tx1"/>
                </a:solidFill>
                <a:latin typeface="Century Gothic" charset="0"/>
                <a:ea typeface="ＭＳ Ｐゴシック" charset="0"/>
              </a:defRPr>
            </a:lvl3pPr>
            <a:lvl4pPr marL="1600057" indent="-228580">
              <a:defRPr>
                <a:solidFill>
                  <a:schemeClr val="tx1"/>
                </a:solidFill>
                <a:latin typeface="Century Gothic" charset="0"/>
                <a:ea typeface="ＭＳ Ｐゴシック" charset="0"/>
              </a:defRPr>
            </a:lvl4pPr>
            <a:lvl5pPr marL="2057217" indent="-228580">
              <a:defRPr>
                <a:solidFill>
                  <a:schemeClr val="tx1"/>
                </a:solidFill>
                <a:latin typeface="Century Gothic" charset="0"/>
                <a:ea typeface="ＭＳ Ｐゴシック" charset="0"/>
              </a:defRPr>
            </a:lvl5pPr>
            <a:lvl6pPr marL="2514376" indent="-228580" fontAlgn="base">
              <a:spcBef>
                <a:spcPct val="0"/>
              </a:spcBef>
              <a:spcAft>
                <a:spcPct val="0"/>
              </a:spcAft>
              <a:defRPr>
                <a:solidFill>
                  <a:schemeClr val="tx1"/>
                </a:solidFill>
                <a:latin typeface="Century Gothic" charset="0"/>
                <a:ea typeface="ＭＳ Ｐゴシック" charset="0"/>
              </a:defRPr>
            </a:lvl6pPr>
            <a:lvl7pPr marL="2971535" indent="-228580" fontAlgn="base">
              <a:spcBef>
                <a:spcPct val="0"/>
              </a:spcBef>
              <a:spcAft>
                <a:spcPct val="0"/>
              </a:spcAft>
              <a:defRPr>
                <a:solidFill>
                  <a:schemeClr val="tx1"/>
                </a:solidFill>
                <a:latin typeface="Century Gothic" charset="0"/>
                <a:ea typeface="ＭＳ Ｐゴシック" charset="0"/>
              </a:defRPr>
            </a:lvl7pPr>
            <a:lvl8pPr marL="3428695" indent="-228580" fontAlgn="base">
              <a:spcBef>
                <a:spcPct val="0"/>
              </a:spcBef>
              <a:spcAft>
                <a:spcPct val="0"/>
              </a:spcAft>
              <a:defRPr>
                <a:solidFill>
                  <a:schemeClr val="tx1"/>
                </a:solidFill>
                <a:latin typeface="Century Gothic" charset="0"/>
                <a:ea typeface="ＭＳ Ｐゴシック" charset="0"/>
              </a:defRPr>
            </a:lvl8pPr>
            <a:lvl9pPr marL="3885854" indent="-228580" fontAlgn="base">
              <a:spcBef>
                <a:spcPct val="0"/>
              </a:spcBef>
              <a:spcAft>
                <a:spcPct val="0"/>
              </a:spcAft>
              <a:defRPr>
                <a:solidFill>
                  <a:schemeClr val="tx1"/>
                </a:solidFill>
                <a:latin typeface="Century Gothic" charset="0"/>
                <a:ea typeface="ＭＳ Ｐゴシック" charset="0"/>
              </a:defRPr>
            </a:lvl9pPr>
          </a:lstStyle>
          <a:p>
            <a:pPr>
              <a:defRPr/>
            </a:pPr>
            <a:fld id="{6BFAEDD3-CCF8-DF48-857C-712779B54B91}" type="slidenum">
              <a:rPr lang="en-GB">
                <a:latin typeface="Calibri" charset="0"/>
              </a:rPr>
              <a:pPr>
                <a:defRPr/>
              </a:pPr>
              <a:t>11</a:t>
            </a:fld>
            <a:endParaRPr lang="en-GB">
              <a:latin typeface="Calibri" charset="0"/>
            </a:endParaRPr>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F69CD-AF88-434B-BF85-D0871F23E1C8}" type="slidenum">
              <a:rPr lang="en-US"/>
              <a:pPr/>
              <a:t>12</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1653ECCF-4488-D14B-A594-2D8A0406C0BA}" type="slidenum">
              <a:rPr lang="de-DE" sz="1200"/>
              <a:pPr eaLnBrk="1" hangingPunct="1"/>
              <a:t>35</a:t>
            </a:fld>
            <a:endParaRPr lang="de-DE"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a:solidFill>
            <a:srgbClr val="FFFFFF"/>
          </a:solidFill>
          <a:ln/>
        </p:spPr>
      </p:sp>
      <p:sp>
        <p:nvSpPr>
          <p:cNvPr id="19458" name="Rectangle 2"/>
          <p:cNvSpPr>
            <a:spLocks noGrp="1" noChangeArrowheads="1"/>
          </p:cNvSpPr>
          <p:nvPr>
            <p:ph type="body" idx="1"/>
          </p:nvPr>
        </p:nvSpPr>
        <p:spPr>
          <a:ln/>
        </p:spPr>
        <p:txBody>
          <a:bodyPr/>
          <a:lstStyle/>
          <a:p>
            <a:pPr marL="38100" eaLnBrk="1" hangingPunct="1">
              <a:spcBef>
                <a:spcPts val="438"/>
              </a:spcBef>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lang="en-US" smtClean="0">
                <a:solidFill>
                  <a:srgbClr val="000000"/>
                </a:solidFill>
                <a:latin typeface="Times New Roman" charset="0"/>
                <a:cs typeface="Times New Roman" charset="0"/>
                <a:sym typeface="Times New Roman" charset="0"/>
              </a:rPr>
              <a:t>In der Eröffnung stellen Sie die Relevanz zwischen dem Thema und Ihr Publikum dar.  Geben Sie einen kurzen Überblick über Ihre Präsentation und stellen Sie ihren Wert für Ihr Publikum dar. Beachten Sie das Interesse und die Erfahrung Ihres Publikums bei der Auswahl des Vokabulars, der Beispiele und des grafischen Materials. Fokussieren Sie die Wichtigkeit des Publikums in Bezug auf Ihr Thema und Sie werden aufmerksame Zuhörer haben.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7419975" y="0"/>
            <a:ext cx="1730375" cy="6858000"/>
            <a:chOff x="4667" y="0"/>
            <a:chExt cx="1090" cy="4320"/>
          </a:xfrm>
        </p:grpSpPr>
        <p:sp>
          <p:nvSpPr>
            <p:cNvPr id="4099"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100" name="Picture 4" descr="C:\abitbetter\MS-039\graphics\hokusai2.GIF"/>
            <p:cNvPicPr>
              <a:picLocks noChangeAspect="1" noChangeArrowheads="1"/>
            </p:cNvPicPr>
            <p:nvPr/>
          </p:nvPicPr>
          <p:blipFill>
            <a:blip r:embed="rId2" cstate="print">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extLst>
              <a:ext uri="{909E8E84-426E-40dd-AFC4-6F175D3DCCD1}">
                <a14:hiddenFill xmlns:a14="http://schemas.microsoft.com/office/drawing/2010/main">
                  <a:solidFill>
                    <a:srgbClr val="FFFFFF"/>
                  </a:solidFill>
                </a14:hiddenFill>
              </a:ext>
            </a:extLst>
          </p:spPr>
        </p:pic>
      </p:grpSp>
      <p:sp>
        <p:nvSpPr>
          <p:cNvPr id="4101" name="Rectangle 5"/>
          <p:cNvSpPr>
            <a:spLocks noGrp="1" noChangeArrowheads="1"/>
          </p:cNvSpPr>
          <p:nvPr>
            <p:ph type="ctrTitle" sz="quarter"/>
          </p:nvPr>
        </p:nvSpPr>
        <p:spPr>
          <a:xfrm>
            <a:off x="152400" y="990600"/>
            <a:ext cx="7543800" cy="1143000"/>
          </a:xfrm>
        </p:spPr>
        <p:txBody>
          <a:bodyPr/>
          <a:lstStyle>
            <a:lvl1pPr>
              <a:defRPr/>
            </a:lvl1pPr>
          </a:lstStyle>
          <a:p>
            <a:pPr lvl="0"/>
            <a:r>
              <a:rPr lang="it-IT" noProof="0" smtClean="0"/>
              <a:t>Fare clic per modificare lo stile del titolo dello schema</a:t>
            </a:r>
          </a:p>
        </p:txBody>
      </p:sp>
      <p:sp>
        <p:nvSpPr>
          <p:cNvPr id="4102" name="Rectangle 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it-IT" noProof="0" smtClean="0"/>
              <a:t>Fare clic per modificare lo stile del sottotitolo dello schema</a:t>
            </a:r>
          </a:p>
        </p:txBody>
      </p:sp>
      <p:sp>
        <p:nvSpPr>
          <p:cNvPr id="4103" name="Rectangle 7"/>
          <p:cNvSpPr>
            <a:spLocks noGrp="1" noChangeArrowheads="1"/>
          </p:cNvSpPr>
          <p:nvPr>
            <p:ph type="dt" sz="quarter" idx="2"/>
          </p:nvPr>
        </p:nvSpPr>
        <p:spPr>
          <a:xfrm>
            <a:off x="304800" y="6248400"/>
            <a:ext cx="1752600" cy="457200"/>
          </a:xfrm>
        </p:spPr>
        <p:txBody>
          <a:bodyPr/>
          <a:lstStyle>
            <a:lvl1pPr>
              <a:defRPr/>
            </a:lvl1pPr>
          </a:lstStyle>
          <a:p>
            <a:endParaRPr lang="it-IT"/>
          </a:p>
        </p:txBody>
      </p:sp>
      <p:sp>
        <p:nvSpPr>
          <p:cNvPr id="4104" name="Rectangle 8"/>
          <p:cNvSpPr>
            <a:spLocks noGrp="1" noChangeArrowheads="1"/>
          </p:cNvSpPr>
          <p:nvPr>
            <p:ph type="ftr" sz="quarter" idx="3"/>
          </p:nvPr>
        </p:nvSpPr>
        <p:spPr>
          <a:xfrm>
            <a:off x="2438400" y="6248400"/>
            <a:ext cx="3200400" cy="457200"/>
          </a:xfrm>
        </p:spPr>
        <p:txBody>
          <a:bodyPr/>
          <a:lstStyle>
            <a:lvl1pPr>
              <a:defRPr/>
            </a:lvl1pPr>
          </a:lstStyle>
          <a:p>
            <a:endParaRPr lang="it-IT"/>
          </a:p>
        </p:txBody>
      </p:sp>
      <p:sp>
        <p:nvSpPr>
          <p:cNvPr id="4105" name="Rectangle 9"/>
          <p:cNvSpPr>
            <a:spLocks noGrp="1" noChangeArrowheads="1"/>
          </p:cNvSpPr>
          <p:nvPr>
            <p:ph type="sldNum" sz="quarter" idx="4"/>
          </p:nvPr>
        </p:nvSpPr>
        <p:spPr>
          <a:xfrm>
            <a:off x="6019800" y="6248400"/>
            <a:ext cx="1600200" cy="457200"/>
          </a:xfrm>
        </p:spPr>
        <p:txBody>
          <a:bodyPr/>
          <a:lstStyle>
            <a:lvl1pPr>
              <a:defRPr/>
            </a:lvl1pPr>
          </a:lstStyle>
          <a:p>
            <a:fld id="{750C1057-AEC3-4E45-BB79-291671EA2DB3}"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BCD8D047-1D87-F54D-9ED2-A787AD502394}" type="slidenum">
              <a:rPr lang="it-IT"/>
              <a:pPr/>
              <a:t>‹#›</a:t>
            </a:fld>
            <a:endParaRPr lang="it-IT"/>
          </a:p>
        </p:txBody>
      </p:sp>
    </p:spTree>
    <p:extLst>
      <p:ext uri="{BB962C8B-B14F-4D97-AF65-F5344CB8AC3E}">
        <p14:creationId xmlns:p14="http://schemas.microsoft.com/office/powerpoint/2010/main" val="281131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8B9DF7AD-934D-8F44-883E-E063731B45BD}" type="slidenum">
              <a:rPr lang="it-IT"/>
              <a:pPr/>
              <a:t>‹#›</a:t>
            </a:fld>
            <a:endParaRPr lang="it-IT"/>
          </a:p>
        </p:txBody>
      </p:sp>
    </p:spTree>
    <p:extLst>
      <p:ext uri="{BB962C8B-B14F-4D97-AF65-F5344CB8AC3E}">
        <p14:creationId xmlns:p14="http://schemas.microsoft.com/office/powerpoint/2010/main" val="3232126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7391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28600" y="1981200"/>
            <a:ext cx="3619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000500" y="1981200"/>
            <a:ext cx="3619500" cy="4114800"/>
          </a:xfrm>
        </p:spPr>
        <p:txBody>
          <a:bodyPr/>
          <a:lstStyle/>
          <a:p>
            <a:pPr lvl="0"/>
            <a:endParaRPr lang="en-GB" noProof="0"/>
          </a:p>
        </p:txBody>
      </p:sp>
      <p:sp>
        <p:nvSpPr>
          <p:cNvPr id="5" name="Rectangle 1031"/>
          <p:cNvSpPr>
            <a:spLocks noGrp="1" noChangeArrowheads="1"/>
          </p:cNvSpPr>
          <p:nvPr>
            <p:ph type="dt" sz="half" idx="10"/>
          </p:nvPr>
        </p:nvSpPr>
        <p:spPr>
          <a:ln/>
        </p:spPr>
        <p:txBody>
          <a:bodyPr/>
          <a:lstStyle>
            <a:lvl1pPr>
              <a:defRPr/>
            </a:lvl1pPr>
          </a:lstStyle>
          <a:p>
            <a:pPr>
              <a:defRPr/>
            </a:pPr>
            <a:endParaRPr lang="en-GB"/>
          </a:p>
        </p:txBody>
      </p:sp>
      <p:sp>
        <p:nvSpPr>
          <p:cNvPr id="6" name="Rectangle 1032"/>
          <p:cNvSpPr>
            <a:spLocks noGrp="1" noChangeArrowheads="1"/>
          </p:cNvSpPr>
          <p:nvPr>
            <p:ph type="ftr" sz="quarter" idx="11"/>
          </p:nvPr>
        </p:nvSpPr>
        <p:spPr>
          <a:ln/>
        </p:spPr>
        <p:txBody>
          <a:bodyPr/>
          <a:lstStyle>
            <a:lvl1pPr>
              <a:defRPr/>
            </a:lvl1pPr>
          </a:lstStyle>
          <a:p>
            <a:pPr>
              <a:defRPr/>
            </a:pPr>
            <a:endParaRPr lang="en-GB"/>
          </a:p>
        </p:txBody>
      </p:sp>
      <p:sp>
        <p:nvSpPr>
          <p:cNvPr id="7" name="Rectangle 1033"/>
          <p:cNvSpPr>
            <a:spLocks noGrp="1" noChangeArrowheads="1"/>
          </p:cNvSpPr>
          <p:nvPr>
            <p:ph type="sldNum" sz="quarter" idx="12"/>
          </p:nvPr>
        </p:nvSpPr>
        <p:spPr>
          <a:ln/>
        </p:spPr>
        <p:txBody>
          <a:bodyPr/>
          <a:lstStyle>
            <a:lvl1pPr>
              <a:defRPr/>
            </a:lvl1pPr>
          </a:lstStyle>
          <a:p>
            <a:pPr>
              <a:defRPr/>
            </a:pPr>
            <a:fld id="{80967065-00F0-AA4A-A913-4AB699D8A098}" type="slidenum">
              <a:rPr lang="en-GB"/>
              <a:pPr>
                <a:defRPr/>
              </a:pPr>
              <a:t>‹#›</a:t>
            </a:fld>
            <a:endParaRPr lang="en-GB"/>
          </a:p>
        </p:txBody>
      </p:sp>
    </p:spTree>
    <p:extLst>
      <p:ext uri="{BB962C8B-B14F-4D97-AF65-F5344CB8AC3E}">
        <p14:creationId xmlns:p14="http://schemas.microsoft.com/office/powerpoint/2010/main" val="407136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AA140358-DA58-2F45-9CC1-BF0C3A9BB047}" type="slidenum">
              <a:rPr lang="it-IT"/>
              <a:pPr/>
              <a:t>‹#›</a:t>
            </a:fld>
            <a:endParaRPr lang="it-IT"/>
          </a:p>
        </p:txBody>
      </p:sp>
    </p:spTree>
    <p:extLst>
      <p:ext uri="{BB962C8B-B14F-4D97-AF65-F5344CB8AC3E}">
        <p14:creationId xmlns:p14="http://schemas.microsoft.com/office/powerpoint/2010/main" val="379498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1DF35155-F66C-CB41-AF9F-B303FE506B45}" type="slidenum">
              <a:rPr lang="it-IT"/>
              <a:pPr/>
              <a:t>‹#›</a:t>
            </a:fld>
            <a:endParaRPr lang="it-IT"/>
          </a:p>
        </p:txBody>
      </p:sp>
    </p:spTree>
    <p:extLst>
      <p:ext uri="{BB962C8B-B14F-4D97-AF65-F5344CB8AC3E}">
        <p14:creationId xmlns:p14="http://schemas.microsoft.com/office/powerpoint/2010/main" val="344704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ACEE21FA-690D-CF47-8269-E74B0A69EBE8}" type="slidenum">
              <a:rPr lang="it-IT"/>
              <a:pPr/>
              <a:t>‹#›</a:t>
            </a:fld>
            <a:endParaRPr lang="it-IT"/>
          </a:p>
        </p:txBody>
      </p:sp>
    </p:spTree>
    <p:extLst>
      <p:ext uri="{BB962C8B-B14F-4D97-AF65-F5344CB8AC3E}">
        <p14:creationId xmlns:p14="http://schemas.microsoft.com/office/powerpoint/2010/main" val="189482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it-IT"/>
          </a:p>
        </p:txBody>
      </p:sp>
      <p:sp>
        <p:nvSpPr>
          <p:cNvPr id="8" name="Footer Placeholder 7"/>
          <p:cNvSpPr>
            <a:spLocks noGrp="1"/>
          </p:cNvSpPr>
          <p:nvPr>
            <p:ph type="ftr" sz="quarter" idx="11"/>
          </p:nvPr>
        </p:nvSpPr>
        <p:spPr/>
        <p:txBody>
          <a:bodyPr/>
          <a:lstStyle>
            <a:lvl1pPr>
              <a:defRPr/>
            </a:lvl1pPr>
          </a:lstStyle>
          <a:p>
            <a:endParaRPr lang="it-IT"/>
          </a:p>
        </p:txBody>
      </p:sp>
      <p:sp>
        <p:nvSpPr>
          <p:cNvPr id="9" name="Slide Number Placeholder 8"/>
          <p:cNvSpPr>
            <a:spLocks noGrp="1"/>
          </p:cNvSpPr>
          <p:nvPr>
            <p:ph type="sldNum" sz="quarter" idx="12"/>
          </p:nvPr>
        </p:nvSpPr>
        <p:spPr/>
        <p:txBody>
          <a:bodyPr/>
          <a:lstStyle>
            <a:lvl1pPr>
              <a:defRPr/>
            </a:lvl1pPr>
          </a:lstStyle>
          <a:p>
            <a:fld id="{98181F60-4AC6-5946-84AD-DB2A08E5D56A}" type="slidenum">
              <a:rPr lang="it-IT"/>
              <a:pPr/>
              <a:t>‹#›</a:t>
            </a:fld>
            <a:endParaRPr lang="it-IT"/>
          </a:p>
        </p:txBody>
      </p:sp>
    </p:spTree>
    <p:extLst>
      <p:ext uri="{BB962C8B-B14F-4D97-AF65-F5344CB8AC3E}">
        <p14:creationId xmlns:p14="http://schemas.microsoft.com/office/powerpoint/2010/main" val="874925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it-IT"/>
          </a:p>
        </p:txBody>
      </p:sp>
      <p:sp>
        <p:nvSpPr>
          <p:cNvPr id="4" name="Footer Placeholder 3"/>
          <p:cNvSpPr>
            <a:spLocks noGrp="1"/>
          </p:cNvSpPr>
          <p:nvPr>
            <p:ph type="ftr" sz="quarter" idx="11"/>
          </p:nvPr>
        </p:nvSpPr>
        <p:spPr/>
        <p:txBody>
          <a:bodyPr/>
          <a:lstStyle>
            <a:lvl1pPr>
              <a:defRPr/>
            </a:lvl1pPr>
          </a:lstStyle>
          <a:p>
            <a:endParaRPr lang="it-IT"/>
          </a:p>
        </p:txBody>
      </p:sp>
      <p:sp>
        <p:nvSpPr>
          <p:cNvPr id="5" name="Slide Number Placeholder 4"/>
          <p:cNvSpPr>
            <a:spLocks noGrp="1"/>
          </p:cNvSpPr>
          <p:nvPr>
            <p:ph type="sldNum" sz="quarter" idx="12"/>
          </p:nvPr>
        </p:nvSpPr>
        <p:spPr/>
        <p:txBody>
          <a:bodyPr/>
          <a:lstStyle>
            <a:lvl1pPr>
              <a:defRPr/>
            </a:lvl1pPr>
          </a:lstStyle>
          <a:p>
            <a:fld id="{F894ED9B-5C89-2C40-836D-4259D15BA521}" type="slidenum">
              <a:rPr lang="it-IT"/>
              <a:pPr/>
              <a:t>‹#›</a:t>
            </a:fld>
            <a:endParaRPr lang="it-IT"/>
          </a:p>
        </p:txBody>
      </p:sp>
    </p:spTree>
    <p:extLst>
      <p:ext uri="{BB962C8B-B14F-4D97-AF65-F5344CB8AC3E}">
        <p14:creationId xmlns:p14="http://schemas.microsoft.com/office/powerpoint/2010/main" val="1822724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p>
        </p:txBody>
      </p:sp>
      <p:sp>
        <p:nvSpPr>
          <p:cNvPr id="3" name="Footer Placeholder 2"/>
          <p:cNvSpPr>
            <a:spLocks noGrp="1"/>
          </p:cNvSpPr>
          <p:nvPr>
            <p:ph type="ftr" sz="quarter" idx="11"/>
          </p:nvPr>
        </p:nvSpPr>
        <p:spPr/>
        <p:txBody>
          <a:bodyPr/>
          <a:lstStyle>
            <a:lvl1pPr>
              <a:defRPr/>
            </a:lvl1pPr>
          </a:lstStyle>
          <a:p>
            <a:endParaRPr lang="it-IT"/>
          </a:p>
        </p:txBody>
      </p:sp>
      <p:sp>
        <p:nvSpPr>
          <p:cNvPr id="4" name="Slide Number Placeholder 3"/>
          <p:cNvSpPr>
            <a:spLocks noGrp="1"/>
          </p:cNvSpPr>
          <p:nvPr>
            <p:ph type="sldNum" sz="quarter" idx="12"/>
          </p:nvPr>
        </p:nvSpPr>
        <p:spPr/>
        <p:txBody>
          <a:bodyPr/>
          <a:lstStyle>
            <a:lvl1pPr>
              <a:defRPr/>
            </a:lvl1pPr>
          </a:lstStyle>
          <a:p>
            <a:fld id="{698A555E-5F93-E84C-9023-AD32DC2A6C85}" type="slidenum">
              <a:rPr lang="it-IT"/>
              <a:pPr/>
              <a:t>‹#›</a:t>
            </a:fld>
            <a:endParaRPr lang="it-IT"/>
          </a:p>
        </p:txBody>
      </p:sp>
    </p:spTree>
    <p:extLst>
      <p:ext uri="{BB962C8B-B14F-4D97-AF65-F5344CB8AC3E}">
        <p14:creationId xmlns:p14="http://schemas.microsoft.com/office/powerpoint/2010/main" val="360666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2319445E-7259-F445-B294-A955239A1985}" type="slidenum">
              <a:rPr lang="it-IT"/>
              <a:pPr/>
              <a:t>‹#›</a:t>
            </a:fld>
            <a:endParaRPr lang="it-IT"/>
          </a:p>
        </p:txBody>
      </p:sp>
    </p:spTree>
    <p:extLst>
      <p:ext uri="{BB962C8B-B14F-4D97-AF65-F5344CB8AC3E}">
        <p14:creationId xmlns:p14="http://schemas.microsoft.com/office/powerpoint/2010/main" val="407151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C36445DE-5B85-EA48-B633-E3329AC62A6A}" type="slidenum">
              <a:rPr lang="it-IT"/>
              <a:pPr/>
              <a:t>‹#›</a:t>
            </a:fld>
            <a:endParaRPr lang="it-IT"/>
          </a:p>
        </p:txBody>
      </p:sp>
    </p:spTree>
    <p:extLst>
      <p:ext uri="{BB962C8B-B14F-4D97-AF65-F5344CB8AC3E}">
        <p14:creationId xmlns:p14="http://schemas.microsoft.com/office/powerpoint/2010/main" val="9509040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7419975" y="0"/>
            <a:ext cx="1730375" cy="6858000"/>
            <a:chOff x="4667" y="0"/>
            <a:chExt cx="1090" cy="4320"/>
          </a:xfrm>
        </p:grpSpPr>
        <p:sp>
          <p:nvSpPr>
            <p:cNvPr id="307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076" name="Picture 4" descr="C:\abitbetter\MS-039\graphics\hokusai2.GIF"/>
            <p:cNvPicPr>
              <a:picLocks noChangeAspect="1" noChangeArrowheads="1"/>
            </p:cNvPicPr>
            <p:nvPr/>
          </p:nvPicPr>
          <p:blipFill>
            <a:blip r:embed="rId14" cstate="print">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extLst>
              <a:ext uri="{909E8E84-426E-40dd-AFC4-6F175D3DCCD1}">
                <a14:hiddenFill xmlns:a14="http://schemas.microsoft.com/office/drawing/2010/main">
                  <a:solidFill>
                    <a:srgbClr val="FFFFFF"/>
                  </a:solidFill>
                </a14:hiddenFill>
              </a:ext>
            </a:extLst>
          </p:spPr>
        </p:pic>
      </p:grpSp>
      <p:sp>
        <p:nvSpPr>
          <p:cNvPr id="3077" name="Rectangle 5"/>
          <p:cNvSpPr>
            <a:spLocks noGrp="1" noChangeArrowheads="1"/>
          </p:cNvSpPr>
          <p:nvPr>
            <p:ph type="title"/>
          </p:nvPr>
        </p:nvSpPr>
        <p:spPr bwMode="auto">
          <a:xfrm>
            <a:off x="228600" y="609600"/>
            <a:ext cx="739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3078" name="Rectangle 6"/>
          <p:cNvSpPr>
            <a:spLocks noGrp="1" noChangeArrowheads="1"/>
          </p:cNvSpPr>
          <p:nvPr>
            <p:ph type="body" idx="1"/>
          </p:nvPr>
        </p:nvSpPr>
        <p:spPr bwMode="auto">
          <a:xfrm>
            <a:off x="228600" y="1981200"/>
            <a:ext cx="7391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079" name="Rectangle 7"/>
          <p:cNvSpPr>
            <a:spLocks noGrp="1" noChangeArrowheads="1"/>
          </p:cNvSpPr>
          <p:nvPr>
            <p:ph type="dt" sz="half" idx="2"/>
          </p:nvPr>
        </p:nvSpPr>
        <p:spPr bwMode="auto">
          <a:xfrm>
            <a:off x="228600" y="6248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it-IT"/>
          </a:p>
        </p:txBody>
      </p:sp>
      <p:sp>
        <p:nvSpPr>
          <p:cNvPr id="3080" name="Rectangle 8"/>
          <p:cNvSpPr>
            <a:spLocks noGrp="1" noChangeArrowheads="1"/>
          </p:cNvSpPr>
          <p:nvPr>
            <p:ph type="ftr" sz="quarter" idx="3"/>
          </p:nvPr>
        </p:nvSpPr>
        <p:spPr bwMode="auto">
          <a:xfrm>
            <a:off x="25146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3081" name="Rectangle 9"/>
          <p:cNvSpPr>
            <a:spLocks noGrp="1" noChangeArrowheads="1"/>
          </p:cNvSpPr>
          <p:nvPr>
            <p:ph type="sldNum" sz="quarter" idx="4"/>
          </p:nvPr>
        </p:nvSpPr>
        <p:spPr bwMode="auto">
          <a:xfrm>
            <a:off x="6096000" y="6248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B209F0DD-AAD5-AD46-AEA4-D679ACFC172A}"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accent2"/>
        </a:buClr>
        <a:buFont typeface="Wingdings" charset="0"/>
        <a:buChar char="©"/>
        <a:defRPr sz="3200" i="1">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charset="0"/>
        <a:buChar char="©"/>
        <a:defRPr sz="2800" i="1">
          <a:solidFill>
            <a:schemeClr val="tx1"/>
          </a:solidFill>
          <a:latin typeface="+mn-lt"/>
          <a:ea typeface="+mn-ea"/>
        </a:defRPr>
      </a:lvl2pPr>
      <a:lvl3pPr marL="1143000" indent="-228600" algn="l" rtl="0" fontAlgn="base">
        <a:spcBef>
          <a:spcPct val="20000"/>
        </a:spcBef>
        <a:spcAft>
          <a:spcPct val="0"/>
        </a:spcAft>
        <a:buClr>
          <a:schemeClr val="bg2"/>
        </a:buClr>
        <a:buFont typeface="Wingdings" charset="0"/>
        <a:buChar char="©"/>
        <a:defRPr sz="2400" i="1">
          <a:solidFill>
            <a:schemeClr val="tx1"/>
          </a:solidFill>
          <a:latin typeface="+mn-lt"/>
          <a:ea typeface="+mn-ea"/>
        </a:defRPr>
      </a:lvl3pPr>
      <a:lvl4pPr marL="1600200" indent="-228600" algn="l" rtl="0" fontAlgn="base">
        <a:spcBef>
          <a:spcPct val="20000"/>
        </a:spcBef>
        <a:spcAft>
          <a:spcPct val="0"/>
        </a:spcAft>
        <a:buClr>
          <a:schemeClr val="accent2"/>
        </a:buClr>
        <a:buFont typeface="Wingdings" charset="0"/>
        <a:buChar char="©"/>
        <a:defRPr sz="2000" i="1">
          <a:solidFill>
            <a:schemeClr val="tx1"/>
          </a:solidFill>
          <a:latin typeface="+mn-lt"/>
          <a:ea typeface="+mn-ea"/>
        </a:defRPr>
      </a:lvl4pPr>
      <a:lvl5pPr marL="2057400" indent="-228600" algn="l" rtl="0" fontAlgn="base">
        <a:spcBef>
          <a:spcPct val="20000"/>
        </a:spcBef>
        <a:spcAft>
          <a:spcPct val="0"/>
        </a:spcAft>
        <a:buFont typeface="Wingdings" charset="0"/>
        <a:buChar char="©"/>
        <a:defRPr sz="2000" i="1">
          <a:solidFill>
            <a:schemeClr val="tx1"/>
          </a:solidFill>
          <a:latin typeface="+mn-lt"/>
          <a:ea typeface="+mn-ea"/>
        </a:defRPr>
      </a:lvl5pPr>
      <a:lvl6pPr marL="2514600" indent="-228600" algn="l" rtl="0" fontAlgn="base">
        <a:spcBef>
          <a:spcPct val="20000"/>
        </a:spcBef>
        <a:spcAft>
          <a:spcPct val="0"/>
        </a:spcAft>
        <a:buFont typeface="Wingdings" charset="0"/>
        <a:buChar char="©"/>
        <a:defRPr sz="2000" i="1">
          <a:solidFill>
            <a:schemeClr val="tx1"/>
          </a:solidFill>
          <a:latin typeface="+mn-lt"/>
          <a:ea typeface="+mn-ea"/>
        </a:defRPr>
      </a:lvl6pPr>
      <a:lvl7pPr marL="2971800" indent="-228600" algn="l" rtl="0" fontAlgn="base">
        <a:spcBef>
          <a:spcPct val="20000"/>
        </a:spcBef>
        <a:spcAft>
          <a:spcPct val="0"/>
        </a:spcAft>
        <a:buFont typeface="Wingdings" charset="0"/>
        <a:buChar char="©"/>
        <a:defRPr sz="2000" i="1">
          <a:solidFill>
            <a:schemeClr val="tx1"/>
          </a:solidFill>
          <a:latin typeface="+mn-lt"/>
          <a:ea typeface="+mn-ea"/>
        </a:defRPr>
      </a:lvl7pPr>
      <a:lvl8pPr marL="3429000" indent="-228600" algn="l" rtl="0" fontAlgn="base">
        <a:spcBef>
          <a:spcPct val="20000"/>
        </a:spcBef>
        <a:spcAft>
          <a:spcPct val="0"/>
        </a:spcAft>
        <a:buFont typeface="Wingdings" charset="0"/>
        <a:buChar char="©"/>
        <a:defRPr sz="2000" i="1">
          <a:solidFill>
            <a:schemeClr val="tx1"/>
          </a:solidFill>
          <a:latin typeface="+mn-lt"/>
          <a:ea typeface="+mn-ea"/>
        </a:defRPr>
      </a:lvl8pPr>
      <a:lvl9pPr marL="3886200" indent="-228600" algn="l" rtl="0" fontAlgn="base">
        <a:spcBef>
          <a:spcPct val="20000"/>
        </a:spcBef>
        <a:spcAft>
          <a:spcPct val="0"/>
        </a:spcAft>
        <a:buFont typeface="Wingdings" charset="0"/>
        <a:buChar char="©"/>
        <a:defRPr sz="2000"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hyperlink" Target="mailto:valerio.lucarini@zmaw.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www.cru.uea.ac.uk/cru/info/modelcc/scalediag.jpg" TargetMode="External"/><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3.wmf"/><Relationship Id="rId5" Type="http://schemas.openxmlformats.org/officeDocument/2006/relationships/oleObject" Target="../embeddings/oleObject4.bin"/><Relationship Id="rId6" Type="http://schemas.openxmlformats.org/officeDocument/2006/relationships/image" Target="../media/image34.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39.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5.bin"/><Relationship Id="rId4" Type="http://schemas.openxmlformats.org/officeDocument/2006/relationships/image" Target="../media/image35.wmf"/><Relationship Id="rId5" Type="http://schemas.openxmlformats.org/officeDocument/2006/relationships/oleObject" Target="../embeddings/oleObject6.bin"/><Relationship Id="rId6" Type="http://schemas.openxmlformats.org/officeDocument/2006/relationships/image" Target="../media/image36.wmf"/><Relationship Id="rId7" Type="http://schemas.openxmlformats.org/officeDocument/2006/relationships/oleObject" Target="../embeddings/oleObject7.bin"/><Relationship Id="rId8" Type="http://schemas.openxmlformats.org/officeDocument/2006/relationships/image" Target="../media/image37.wmf"/><Relationship Id="rId9" Type="http://schemas.openxmlformats.org/officeDocument/2006/relationships/oleObject" Target="../embeddings/oleObject8.bin"/><Relationship Id="rId10" Type="http://schemas.openxmlformats.org/officeDocument/2006/relationships/image" Target="../media/image38.wmf"/></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44.wmf"/><Relationship Id="rId13" Type="http://schemas.openxmlformats.org/officeDocument/2006/relationships/oleObject" Target="../embeddings/oleObject15.bin"/><Relationship Id="rId14" Type="http://schemas.openxmlformats.org/officeDocument/2006/relationships/image" Target="../media/image45.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10.bin"/><Relationship Id="rId4" Type="http://schemas.openxmlformats.org/officeDocument/2006/relationships/image" Target="../media/image40.wmf"/><Relationship Id="rId5" Type="http://schemas.openxmlformats.org/officeDocument/2006/relationships/oleObject" Target="../embeddings/oleObject11.bin"/><Relationship Id="rId6" Type="http://schemas.openxmlformats.org/officeDocument/2006/relationships/image" Target="../media/image41.wmf"/><Relationship Id="rId7" Type="http://schemas.openxmlformats.org/officeDocument/2006/relationships/oleObject" Target="../embeddings/oleObject12.bin"/><Relationship Id="rId8" Type="http://schemas.openxmlformats.org/officeDocument/2006/relationships/image" Target="../media/image42.wmf"/><Relationship Id="rId9" Type="http://schemas.openxmlformats.org/officeDocument/2006/relationships/oleObject" Target="../embeddings/oleObject13.bin"/><Relationship Id="rId10" Type="http://schemas.openxmlformats.org/officeDocument/2006/relationships/image" Target="../media/image4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46.wmf"/><Relationship Id="rId5" Type="http://schemas.openxmlformats.org/officeDocument/2006/relationships/oleObject" Target="../embeddings/oleObject17.bin"/><Relationship Id="rId6" Type="http://schemas.openxmlformats.org/officeDocument/2006/relationships/image" Target="../media/image47.wmf"/><Relationship Id="rId7" Type="http://schemas.openxmlformats.org/officeDocument/2006/relationships/oleObject" Target="../embeddings/oleObject18.bin"/><Relationship Id="rId8" Type="http://schemas.openxmlformats.org/officeDocument/2006/relationships/image" Target="../media/image48.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49.wmf"/><Relationship Id="rId5" Type="http://schemas.openxmlformats.org/officeDocument/2006/relationships/oleObject" Target="../embeddings/oleObject20.bin"/><Relationship Id="rId6" Type="http://schemas.openxmlformats.org/officeDocument/2006/relationships/image" Target="../media/image50.wmf"/><Relationship Id="rId7" Type="http://schemas.openxmlformats.org/officeDocument/2006/relationships/oleObject" Target="../embeddings/oleObject21.bin"/><Relationship Id="rId8" Type="http://schemas.openxmlformats.org/officeDocument/2006/relationships/image" Target="../media/image51.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56.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oleObject22.bin"/><Relationship Id="rId4" Type="http://schemas.openxmlformats.org/officeDocument/2006/relationships/image" Target="../media/image52.wmf"/><Relationship Id="rId5" Type="http://schemas.openxmlformats.org/officeDocument/2006/relationships/oleObject" Target="../embeddings/oleObject23.bin"/><Relationship Id="rId6" Type="http://schemas.openxmlformats.org/officeDocument/2006/relationships/image" Target="../media/image53.wmf"/><Relationship Id="rId7" Type="http://schemas.openxmlformats.org/officeDocument/2006/relationships/oleObject" Target="../embeddings/oleObject24.bin"/><Relationship Id="rId8" Type="http://schemas.openxmlformats.org/officeDocument/2006/relationships/image" Target="../media/image54.wmf"/><Relationship Id="rId9" Type="http://schemas.openxmlformats.org/officeDocument/2006/relationships/oleObject" Target="../embeddings/oleObject25.bin"/><Relationship Id="rId10" Type="http://schemas.openxmlformats.org/officeDocument/2006/relationships/image" Target="../media/image55.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57.wmf"/><Relationship Id="rId5" Type="http://schemas.openxmlformats.org/officeDocument/2006/relationships/oleObject" Target="../embeddings/oleObject28.bin"/><Relationship Id="rId6" Type="http://schemas.openxmlformats.org/officeDocument/2006/relationships/image" Target="../media/image58.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59.wmf"/><Relationship Id="rId5" Type="http://schemas.openxmlformats.org/officeDocument/2006/relationships/oleObject" Target="../embeddings/oleObject30.bin"/><Relationship Id="rId6" Type="http://schemas.openxmlformats.org/officeDocument/2006/relationships/image" Target="../media/image60.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62.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63.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1" Type="http://schemas.openxmlformats.org/officeDocument/2006/relationships/image" Target="../media/image66.emf"/><Relationship Id="rId12" Type="http://schemas.openxmlformats.org/officeDocument/2006/relationships/oleObject" Target="../embeddings/oleObject36.bin"/><Relationship Id="rId13" Type="http://schemas.openxmlformats.org/officeDocument/2006/relationships/image" Target="../media/image67.emf"/><Relationship Id="rId14" Type="http://schemas.openxmlformats.org/officeDocument/2006/relationships/oleObject" Target="../embeddings/oleObject37.bin"/><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oleObject" Target="../embeddings/oleObject33.bin"/><Relationship Id="rId6" Type="http://schemas.openxmlformats.org/officeDocument/2006/relationships/image" Target="../media/image64.wmf"/><Relationship Id="rId7" Type="http://schemas.openxmlformats.org/officeDocument/2006/relationships/oleObject" Target="../embeddings/oleObject34.bin"/><Relationship Id="rId8" Type="http://schemas.openxmlformats.org/officeDocument/2006/relationships/image" Target="../media/image65.wmf"/><Relationship Id="rId9" Type="http://schemas.openxmlformats.org/officeDocument/2006/relationships/image" Target="../media/image70.jpeg"/><Relationship Id="rId10" Type="http://schemas.openxmlformats.org/officeDocument/2006/relationships/oleObject" Target="../embeddings/oleObject3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oleObject" Target="../embeddings/oleObject38.bin"/><Relationship Id="rId5" Type="http://schemas.openxmlformats.org/officeDocument/2006/relationships/image" Target="../media/image79.wmf"/><Relationship Id="rId6" Type="http://schemas.openxmlformats.org/officeDocument/2006/relationships/oleObject" Target="../embeddings/oleObject39.bin"/><Relationship Id="rId7" Type="http://schemas.openxmlformats.org/officeDocument/2006/relationships/image" Target="../media/image80.wmf"/><Relationship Id="rId8" Type="http://schemas.openxmlformats.org/officeDocument/2006/relationships/oleObject" Target="../embeddings/oleObject40.bin"/><Relationship Id="rId9" Type="http://schemas.openxmlformats.org/officeDocument/2006/relationships/image" Target="../media/image81.wmf"/><Relationship Id="rId10" Type="http://schemas.openxmlformats.org/officeDocument/2006/relationships/oleObject" Target="../embeddings/oleObject41.bin"/><Relationship Id="rId11" Type="http://schemas.openxmlformats.org/officeDocument/2006/relationships/image" Target="../media/image8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oleObject" Target="../embeddings/oleObject1.bin"/><Relationship Id="rId6" Type="http://schemas.openxmlformats.org/officeDocument/2006/relationships/image" Target="../media/image10.emf"/><Relationship Id="rId7" Type="http://schemas.openxmlformats.org/officeDocument/2006/relationships/oleObject" Target="../embeddings/oleObject2.bin"/><Relationship Id="rId8"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a:spLocks noGrp="1" noChangeArrowheads="1"/>
          </p:cNvSpPr>
          <p:nvPr>
            <p:ph type="sldNum" sz="quarter" idx="4"/>
          </p:nvPr>
        </p:nvSpPr>
        <p:spPr/>
        <p:txBody>
          <a:bodyPr/>
          <a:lstStyle/>
          <a:p>
            <a:fld id="{5244E19C-3CA5-B64A-89C7-FD4193ADE11D}" type="slidenum">
              <a:rPr lang="it-IT"/>
              <a:pPr/>
              <a:t>1</a:t>
            </a:fld>
            <a:endParaRPr lang="it-IT"/>
          </a:p>
        </p:txBody>
      </p:sp>
      <p:sp>
        <p:nvSpPr>
          <p:cNvPr id="2050" name="Rectangle 2"/>
          <p:cNvSpPr>
            <a:spLocks noGrp="1" noChangeArrowheads="1"/>
          </p:cNvSpPr>
          <p:nvPr>
            <p:ph type="ctrTitle"/>
          </p:nvPr>
        </p:nvSpPr>
        <p:spPr>
          <a:xfrm>
            <a:off x="152400" y="1205880"/>
            <a:ext cx="7543800" cy="1143000"/>
          </a:xfrm>
        </p:spPr>
        <p:txBody>
          <a:bodyPr/>
          <a:lstStyle/>
          <a:p>
            <a:r>
              <a:rPr lang="en-US" b="1" dirty="0"/>
              <a:t>Macroscopic Thermodynamics: Efficiency, Irreversibility, Tipping Points</a:t>
            </a:r>
            <a:endParaRPr lang="en-GB" b="1" dirty="0">
              <a:solidFill>
                <a:schemeClr val="tx1"/>
              </a:solidFill>
              <a:cs typeface="Times New Roman" charset="0"/>
            </a:endParaRPr>
          </a:p>
        </p:txBody>
      </p:sp>
      <p:sp>
        <p:nvSpPr>
          <p:cNvPr id="2051" name="Rectangle 3"/>
          <p:cNvSpPr>
            <a:spLocks noGrp="1" noChangeArrowheads="1"/>
          </p:cNvSpPr>
          <p:nvPr>
            <p:ph type="subTitle" idx="1"/>
          </p:nvPr>
        </p:nvSpPr>
        <p:spPr>
          <a:xfrm>
            <a:off x="0" y="2971800"/>
            <a:ext cx="7956376" cy="1752600"/>
          </a:xfrm>
        </p:spPr>
        <p:txBody>
          <a:bodyPr/>
          <a:lstStyle/>
          <a:p>
            <a:r>
              <a:rPr lang="it-IT" dirty="0"/>
              <a:t>Valerio Lucarini</a:t>
            </a:r>
          </a:p>
          <a:p>
            <a:r>
              <a:rPr lang="it-IT" dirty="0" err="1" smtClean="0"/>
              <a:t>Klimacampus</a:t>
            </a:r>
            <a:r>
              <a:rPr lang="it-IT" dirty="0" smtClean="0"/>
              <a:t>, </a:t>
            </a:r>
            <a:r>
              <a:rPr lang="it-IT" dirty="0" err="1" smtClean="0"/>
              <a:t>Meteorological</a:t>
            </a:r>
            <a:r>
              <a:rPr lang="it-IT" dirty="0" smtClean="0"/>
              <a:t> </a:t>
            </a:r>
            <a:r>
              <a:rPr lang="it-IT" dirty="0" err="1" smtClean="0"/>
              <a:t>Institute</a:t>
            </a:r>
            <a:r>
              <a:rPr lang="it-IT" dirty="0" smtClean="0"/>
              <a:t>, </a:t>
            </a:r>
            <a:r>
              <a:rPr lang="it-IT" dirty="0" err="1" smtClean="0"/>
              <a:t>University</a:t>
            </a:r>
            <a:r>
              <a:rPr lang="it-IT" dirty="0" smtClean="0"/>
              <a:t> </a:t>
            </a:r>
            <a:r>
              <a:rPr lang="it-IT" dirty="0"/>
              <a:t>of </a:t>
            </a:r>
            <a:r>
              <a:rPr lang="it-IT" dirty="0" smtClean="0"/>
              <a:t>Hamburg</a:t>
            </a:r>
            <a:endParaRPr lang="it-IT" dirty="0"/>
          </a:p>
          <a:p>
            <a:r>
              <a:rPr lang="it-IT" dirty="0"/>
              <a:t>Email: </a:t>
            </a:r>
            <a:r>
              <a:rPr lang="it-IT" dirty="0" smtClean="0">
                <a:hlinkClick r:id="rId2"/>
              </a:rPr>
              <a:t>valerio.lucarini@zmaw.de</a:t>
            </a:r>
            <a:r>
              <a:rPr lang="it-IT" dirty="0" smtClean="0"/>
              <a:t>  </a:t>
            </a:r>
            <a:endParaRPr lang="en-GB" dirty="0"/>
          </a:p>
        </p:txBody>
      </p:sp>
      <p:sp>
        <p:nvSpPr>
          <p:cNvPr id="2052" name="Rectangle 4"/>
          <p:cNvSpPr>
            <a:spLocks noChangeArrowheads="1"/>
          </p:cNvSpPr>
          <p:nvPr/>
        </p:nvSpPr>
        <p:spPr bwMode="auto">
          <a:xfrm>
            <a:off x="1066800" y="5867400"/>
            <a:ext cx="6400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buClr>
                <a:schemeClr val="accent2"/>
              </a:buClr>
              <a:buFont typeface="Wingdings" charset="0"/>
              <a:buNone/>
            </a:pPr>
            <a:r>
              <a:rPr lang="it-IT" sz="3200" i="1" dirty="0" smtClean="0"/>
              <a:t>Budapest, 23/09/2013</a:t>
            </a:r>
            <a:endParaRPr lang="en-GB" sz="3200" i="1" dirty="0"/>
          </a:p>
        </p:txBody>
      </p:sp>
      <p:pic>
        <p:nvPicPr>
          <p:cNvPr id="1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4432" y="6248400"/>
            <a:ext cx="165395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3"/>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22988"/>
            <a:ext cx="198913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p:cNvPicPr>
            <a:picLocks noChangeAspect="1"/>
          </p:cNvPicPr>
          <p:nvPr/>
        </p:nvPicPr>
        <p:blipFill>
          <a:blip r:embed="rId5"/>
          <a:stretch>
            <a:fillRect/>
          </a:stretch>
        </p:blipFill>
        <p:spPr>
          <a:xfrm>
            <a:off x="6120804" y="-25895"/>
            <a:ext cx="1763564" cy="832664"/>
          </a:xfrm>
          <a:prstGeom prst="rect">
            <a:avLst/>
          </a:prstGeom>
        </p:spPr>
      </p:pic>
      <p:pic>
        <p:nvPicPr>
          <p:cNvPr id="3" name="Picture 2"/>
          <p:cNvPicPr>
            <a:picLocks noChangeAspect="1"/>
          </p:cNvPicPr>
          <p:nvPr/>
        </p:nvPicPr>
        <p:blipFill>
          <a:blip r:embed="rId6"/>
          <a:stretch>
            <a:fillRect/>
          </a:stretch>
        </p:blipFill>
        <p:spPr>
          <a:xfrm>
            <a:off x="-36512" y="-27384"/>
            <a:ext cx="2427235" cy="864096"/>
          </a:xfrm>
          <a:prstGeom prst="rect">
            <a:avLst/>
          </a:prstGeom>
        </p:spPr>
      </p:pic>
      <p:pic>
        <p:nvPicPr>
          <p:cNvPr id="4" name="Picture 3" descr="Slide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904" y="12328"/>
            <a:ext cx="1099178" cy="8243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40568" y="-99392"/>
            <a:ext cx="9145588" cy="1139826"/>
          </a:xfrm>
        </p:spPr>
        <p:txBody>
          <a:bodyPr/>
          <a:lstStyle/>
          <a:p>
            <a:pPr marL="484188"/>
            <a:r>
              <a:rPr lang="it-IT" sz="4000" dirty="0">
                <a:solidFill>
                  <a:srgbClr val="000090"/>
                </a:solidFill>
                <a:latin typeface="Times New Roman" charset="0"/>
              </a:rPr>
              <a:t>Energy &amp; GW –</a:t>
            </a:r>
            <a:r>
              <a:rPr lang="it-IT" sz="4000" b="1" dirty="0">
                <a:solidFill>
                  <a:srgbClr val="000090"/>
                </a:solidFill>
                <a:latin typeface="Times New Roman" charset="0"/>
              </a:rPr>
              <a:t> Perfect GCM</a:t>
            </a:r>
          </a:p>
        </p:txBody>
      </p:sp>
      <p:sp>
        <p:nvSpPr>
          <p:cNvPr id="56323" name="Rectangle 3"/>
          <p:cNvSpPr>
            <a:spLocks noGrp="1" noChangeArrowheads="1"/>
          </p:cNvSpPr>
          <p:nvPr>
            <p:ph idx="1"/>
          </p:nvPr>
        </p:nvSpPr>
        <p:spPr>
          <a:xfrm>
            <a:off x="0" y="5594350"/>
            <a:ext cx="9144000" cy="1219200"/>
          </a:xfrm>
        </p:spPr>
        <p:txBody>
          <a:bodyPr>
            <a:normAutofit/>
          </a:bodyPr>
          <a:lstStyle/>
          <a:p>
            <a:pPr>
              <a:lnSpc>
                <a:spcPct val="70000"/>
              </a:lnSpc>
              <a:buFont typeface="Wingdings" pitchFamily="2" charset="2"/>
              <a:buChar char="©"/>
              <a:defRPr/>
            </a:pPr>
            <a:r>
              <a:rPr lang="it-IT" sz="2400" i="0" dirty="0" err="1">
                <a:latin typeface="+mj-lt"/>
                <a:ea typeface="+mn-ea"/>
                <a:cs typeface="+mn-cs"/>
              </a:rPr>
              <a:t>NESS</a:t>
            </a:r>
            <a:r>
              <a:rPr lang="it-IT" sz="2400" i="0" dirty="0" err="1">
                <a:latin typeface="+mj-lt"/>
                <a:ea typeface="+mn-ea"/>
                <a:cs typeface="Times New Roman" charset="0"/>
              </a:rPr>
              <a:t>→</a:t>
            </a:r>
            <a:r>
              <a:rPr lang="it-IT" sz="2400" i="0" dirty="0" err="1">
                <a:latin typeface="+mj-lt"/>
                <a:ea typeface="+mn-ea"/>
                <a:cs typeface="+mn-cs"/>
              </a:rPr>
              <a:t>Transient</a:t>
            </a:r>
            <a:r>
              <a:rPr lang="it-IT" sz="2400" i="0" dirty="0">
                <a:latin typeface="+mj-lt"/>
                <a:ea typeface="+mn-ea"/>
                <a:cs typeface="Times New Roman" charset="0"/>
              </a:rPr>
              <a:t> → </a:t>
            </a:r>
            <a:r>
              <a:rPr lang="it-IT" sz="2400" i="0" dirty="0">
                <a:latin typeface="+mj-lt"/>
                <a:ea typeface="+mn-ea"/>
                <a:cs typeface="+mn-cs"/>
              </a:rPr>
              <a:t>NESS</a:t>
            </a:r>
          </a:p>
          <a:p>
            <a:pPr>
              <a:lnSpc>
                <a:spcPct val="70000"/>
              </a:lnSpc>
              <a:buFont typeface="Wingdings" pitchFamily="2" charset="2"/>
              <a:buChar char="©"/>
              <a:defRPr/>
            </a:pPr>
            <a:r>
              <a:rPr lang="it-IT" sz="2400" i="0" dirty="0" err="1">
                <a:latin typeface="+mj-lt"/>
                <a:ea typeface="+mn-ea"/>
                <a:cs typeface="+mn-cs"/>
              </a:rPr>
              <a:t>Applies</a:t>
            </a:r>
            <a:r>
              <a:rPr lang="it-IT" sz="2400" i="0" dirty="0">
                <a:latin typeface="+mj-lt"/>
                <a:ea typeface="+mn-ea"/>
                <a:cs typeface="+mn-cs"/>
              </a:rPr>
              <a:t> to the </a:t>
            </a:r>
            <a:r>
              <a:rPr lang="it-IT" sz="2400" i="0" dirty="0" err="1">
                <a:latin typeface="+mj-lt"/>
                <a:ea typeface="+mn-ea"/>
                <a:cs typeface="+mn-cs"/>
              </a:rPr>
              <a:t>whole</a:t>
            </a:r>
            <a:r>
              <a:rPr lang="it-IT" sz="2400" i="0" dirty="0">
                <a:latin typeface="+mj-lt"/>
                <a:ea typeface="+mn-ea"/>
                <a:cs typeface="+mn-cs"/>
              </a:rPr>
              <a:t> </a:t>
            </a:r>
            <a:r>
              <a:rPr lang="it-IT" sz="2400" i="0" dirty="0" err="1">
                <a:latin typeface="+mj-lt"/>
                <a:ea typeface="+mn-ea"/>
                <a:cs typeface="+mn-cs"/>
              </a:rPr>
              <a:t>climate</a:t>
            </a:r>
            <a:r>
              <a:rPr lang="it-IT" sz="2400" i="0" dirty="0">
                <a:latin typeface="+mj-lt"/>
                <a:ea typeface="+mn-ea"/>
                <a:cs typeface="+mn-cs"/>
              </a:rPr>
              <a:t> and to to </a:t>
            </a:r>
            <a:r>
              <a:rPr lang="it-IT" sz="2400" i="0" dirty="0" err="1">
                <a:latin typeface="+mj-lt"/>
                <a:ea typeface="+mn-ea"/>
                <a:cs typeface="+mn-cs"/>
              </a:rPr>
              <a:t>all</a:t>
            </a:r>
            <a:r>
              <a:rPr lang="it-IT" sz="2400" i="0" dirty="0">
                <a:latin typeface="+mj-lt"/>
                <a:ea typeface="+mn-ea"/>
                <a:cs typeface="+mn-cs"/>
              </a:rPr>
              <a:t> </a:t>
            </a:r>
            <a:r>
              <a:rPr lang="it-IT" sz="2400" i="0" dirty="0" err="1">
                <a:latin typeface="+mj-lt"/>
                <a:ea typeface="+mn-ea"/>
                <a:cs typeface="+mn-cs"/>
              </a:rPr>
              <a:t>climatic</a:t>
            </a:r>
            <a:r>
              <a:rPr lang="it-IT" sz="2400" i="0" dirty="0">
                <a:latin typeface="+mj-lt"/>
                <a:ea typeface="+mn-ea"/>
                <a:cs typeface="+mn-cs"/>
              </a:rPr>
              <a:t> </a:t>
            </a:r>
            <a:r>
              <a:rPr lang="it-IT" sz="2400" i="0" dirty="0" err="1">
                <a:latin typeface="+mj-lt"/>
                <a:ea typeface="+mn-ea"/>
                <a:cs typeface="+mn-cs"/>
              </a:rPr>
              <a:t>subdomains</a:t>
            </a:r>
            <a:endParaRPr lang="it-IT" sz="2400" i="0" dirty="0">
              <a:latin typeface="+mj-lt"/>
              <a:ea typeface="+mn-ea"/>
              <a:cs typeface="+mn-cs"/>
            </a:endParaRPr>
          </a:p>
          <a:p>
            <a:pPr lvl="1">
              <a:lnSpc>
                <a:spcPct val="70000"/>
              </a:lnSpc>
              <a:buFont typeface="Wingdings" pitchFamily="2" charset="2"/>
              <a:buChar char="©"/>
              <a:defRPr/>
            </a:pPr>
            <a:r>
              <a:rPr lang="it-IT" sz="2400" i="0" dirty="0">
                <a:latin typeface="+mj-lt"/>
              </a:rPr>
              <a:t> for </a:t>
            </a:r>
            <a:r>
              <a:rPr lang="it-IT" sz="2400" i="0" dirty="0" err="1">
                <a:latin typeface="+mj-lt"/>
              </a:rPr>
              <a:t>atmosphere</a:t>
            </a:r>
            <a:r>
              <a:rPr lang="it-IT" sz="2400" i="0" dirty="0">
                <a:latin typeface="+mj-lt"/>
              </a:rPr>
              <a:t> </a:t>
            </a:r>
            <a:r>
              <a:rPr lang="el-GR" sz="2400" i="0" dirty="0">
                <a:latin typeface="+mj-lt"/>
                <a:cs typeface="Times New Roman" charset="0"/>
              </a:rPr>
              <a:t>τ</a:t>
            </a:r>
            <a:r>
              <a:rPr lang="it-IT" sz="2400" i="0" dirty="0">
                <a:latin typeface="+mj-lt"/>
              </a:rPr>
              <a:t> </a:t>
            </a:r>
            <a:r>
              <a:rPr lang="it-IT" sz="2400" i="0" dirty="0" err="1">
                <a:latin typeface="+mj-lt"/>
              </a:rPr>
              <a:t>is</a:t>
            </a:r>
            <a:r>
              <a:rPr lang="it-IT" sz="2400" i="0" dirty="0">
                <a:latin typeface="+mj-lt"/>
              </a:rPr>
              <a:t> small, </a:t>
            </a:r>
            <a:r>
              <a:rPr lang="it-IT" sz="2400" i="0" dirty="0" err="1">
                <a:latin typeface="+mj-lt"/>
              </a:rPr>
              <a:t>always</a:t>
            </a:r>
            <a:r>
              <a:rPr lang="it-IT" sz="2400" i="0" dirty="0">
                <a:latin typeface="+mj-lt"/>
              </a:rPr>
              <a:t> quasi-</a:t>
            </a:r>
            <a:r>
              <a:rPr lang="it-IT" sz="2400" i="0" dirty="0" err="1">
                <a:latin typeface="+mj-lt"/>
              </a:rPr>
              <a:t>equilibrated</a:t>
            </a:r>
            <a:endParaRPr lang="it-IT" sz="2400" i="0" dirty="0">
              <a:latin typeface="+mj-lt"/>
            </a:endParaRPr>
          </a:p>
        </p:txBody>
      </p:sp>
      <p:pic>
        <p:nvPicPr>
          <p:cNvPr id="56324" name="Picture 4" descr="radfor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0113" y="1066800"/>
            <a:ext cx="6710362"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Line 5"/>
          <p:cNvSpPr>
            <a:spLocks noChangeShapeType="1"/>
          </p:cNvSpPr>
          <p:nvPr/>
        </p:nvSpPr>
        <p:spPr bwMode="auto">
          <a:xfrm>
            <a:off x="2627313" y="1484313"/>
            <a:ext cx="865187" cy="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auto">
          <a:xfrm>
            <a:off x="3779838" y="2349500"/>
            <a:ext cx="1296987" cy="0"/>
          </a:xfrm>
          <a:prstGeom prst="line">
            <a:avLst/>
          </a:prstGeom>
          <a:noFill/>
          <a:ln w="254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7" name="Text Box 7"/>
          <p:cNvSpPr txBox="1">
            <a:spLocks noChangeArrowheads="1"/>
          </p:cNvSpPr>
          <p:nvPr/>
        </p:nvSpPr>
        <p:spPr bwMode="auto">
          <a:xfrm>
            <a:off x="2555875" y="1628775"/>
            <a:ext cx="1020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Verdana" charset="0"/>
              </a:rPr>
              <a:t>Forcing</a:t>
            </a:r>
          </a:p>
        </p:txBody>
      </p:sp>
      <p:sp>
        <p:nvSpPr>
          <p:cNvPr id="56328" name="Text Box 8"/>
          <p:cNvSpPr txBox="1">
            <a:spLocks noChangeArrowheads="1"/>
          </p:cNvSpPr>
          <p:nvPr/>
        </p:nvSpPr>
        <p:spPr bwMode="auto">
          <a:xfrm>
            <a:off x="4211638" y="2420938"/>
            <a:ext cx="276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l-GR">
                <a:solidFill>
                  <a:srgbClr val="0000FF"/>
                </a:solidFill>
                <a:cs typeface="Times New Roman" charset="0"/>
              </a:rPr>
              <a:t>τ</a:t>
            </a:r>
          </a:p>
        </p:txBody>
      </p:sp>
      <p:sp>
        <p:nvSpPr>
          <p:cNvPr id="56329" name="Line 9"/>
          <p:cNvSpPr>
            <a:spLocks noChangeShapeType="1"/>
          </p:cNvSpPr>
          <p:nvPr/>
        </p:nvSpPr>
        <p:spPr bwMode="auto">
          <a:xfrm>
            <a:off x="6011863" y="5013325"/>
            <a:ext cx="0" cy="144463"/>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auto">
          <a:xfrm>
            <a:off x="2844800" y="4724400"/>
            <a:ext cx="0" cy="4333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Line 11"/>
          <p:cNvSpPr>
            <a:spLocks noChangeShapeType="1"/>
          </p:cNvSpPr>
          <p:nvPr/>
        </p:nvSpPr>
        <p:spPr bwMode="auto">
          <a:xfrm>
            <a:off x="3060700" y="3644900"/>
            <a:ext cx="0" cy="15128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2" name="Line 12"/>
          <p:cNvSpPr>
            <a:spLocks noChangeShapeType="1"/>
          </p:cNvSpPr>
          <p:nvPr/>
        </p:nvSpPr>
        <p:spPr bwMode="auto">
          <a:xfrm>
            <a:off x="3348038" y="2349500"/>
            <a:ext cx="0" cy="2808288"/>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3" name="Line 13"/>
          <p:cNvSpPr>
            <a:spLocks noChangeShapeType="1"/>
          </p:cNvSpPr>
          <p:nvPr/>
        </p:nvSpPr>
        <p:spPr bwMode="auto">
          <a:xfrm flipH="1">
            <a:off x="3563938" y="2276475"/>
            <a:ext cx="0" cy="2881313"/>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4" name="Line 14"/>
          <p:cNvSpPr>
            <a:spLocks noChangeShapeType="1"/>
          </p:cNvSpPr>
          <p:nvPr/>
        </p:nvSpPr>
        <p:spPr bwMode="auto">
          <a:xfrm>
            <a:off x="3779838" y="2852738"/>
            <a:ext cx="0" cy="230505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5" name="Line 15"/>
          <p:cNvSpPr>
            <a:spLocks noChangeShapeType="1"/>
          </p:cNvSpPr>
          <p:nvPr/>
        </p:nvSpPr>
        <p:spPr bwMode="auto">
          <a:xfrm>
            <a:off x="4068763" y="3573463"/>
            <a:ext cx="0" cy="158432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6" name="Line 16"/>
          <p:cNvSpPr>
            <a:spLocks noChangeShapeType="1"/>
          </p:cNvSpPr>
          <p:nvPr/>
        </p:nvSpPr>
        <p:spPr bwMode="auto">
          <a:xfrm>
            <a:off x="4284663" y="3860800"/>
            <a:ext cx="0" cy="1295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7" name="Line 17"/>
          <p:cNvSpPr>
            <a:spLocks noChangeShapeType="1"/>
          </p:cNvSpPr>
          <p:nvPr/>
        </p:nvSpPr>
        <p:spPr bwMode="auto">
          <a:xfrm>
            <a:off x="4500563" y="4221163"/>
            <a:ext cx="0" cy="93662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8" name="Line 18"/>
          <p:cNvSpPr>
            <a:spLocks noChangeShapeType="1"/>
          </p:cNvSpPr>
          <p:nvPr/>
        </p:nvSpPr>
        <p:spPr bwMode="auto">
          <a:xfrm>
            <a:off x="4716463" y="4365625"/>
            <a:ext cx="0" cy="792163"/>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9" name="Line 19"/>
          <p:cNvSpPr>
            <a:spLocks noChangeShapeType="1"/>
          </p:cNvSpPr>
          <p:nvPr/>
        </p:nvSpPr>
        <p:spPr bwMode="auto">
          <a:xfrm>
            <a:off x="4932363" y="4581525"/>
            <a:ext cx="0" cy="576263"/>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0" name="Line 20"/>
          <p:cNvSpPr>
            <a:spLocks noChangeShapeType="1"/>
          </p:cNvSpPr>
          <p:nvPr/>
        </p:nvSpPr>
        <p:spPr bwMode="auto">
          <a:xfrm>
            <a:off x="5148263" y="4652963"/>
            <a:ext cx="0" cy="50482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1" name="Line 21"/>
          <p:cNvSpPr>
            <a:spLocks noChangeShapeType="1"/>
          </p:cNvSpPr>
          <p:nvPr/>
        </p:nvSpPr>
        <p:spPr bwMode="auto">
          <a:xfrm>
            <a:off x="5364163" y="4797425"/>
            <a:ext cx="0" cy="360363"/>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2" name="Line 22"/>
          <p:cNvSpPr>
            <a:spLocks noChangeShapeType="1"/>
          </p:cNvSpPr>
          <p:nvPr/>
        </p:nvSpPr>
        <p:spPr bwMode="auto">
          <a:xfrm>
            <a:off x="5653088" y="4941888"/>
            <a:ext cx="0" cy="2159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3" name="Text Box 23"/>
          <p:cNvSpPr txBox="1">
            <a:spLocks noChangeArrowheads="1"/>
          </p:cNvSpPr>
          <p:nvPr/>
        </p:nvSpPr>
        <p:spPr bwMode="auto">
          <a:xfrm>
            <a:off x="5127625" y="358775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33CC"/>
                </a:solidFill>
                <a:latin typeface="Verdana" charset="0"/>
              </a:rPr>
              <a:t>Total warming</a:t>
            </a:r>
          </a:p>
        </p:txBody>
      </p:sp>
      <p:sp>
        <p:nvSpPr>
          <p:cNvPr id="20504" name="Slide Number Placeholder 2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fld id="{47B21D5F-55CD-1640-A881-86955487452A}" type="slidenum">
              <a:rPr lang="en-GB"/>
              <a:pPr>
                <a:defRPr/>
              </a:pPr>
              <a:t>10</a:t>
            </a:fld>
            <a:endParaRPr lang="en-GB"/>
          </a:p>
        </p:txBody>
      </p:sp>
      <p:sp>
        <p:nvSpPr>
          <p:cNvPr id="25" name="Text Box 9"/>
          <p:cNvSpPr txBox="1">
            <a:spLocks noChangeArrowheads="1"/>
          </p:cNvSpPr>
          <p:nvPr/>
        </p:nvSpPr>
        <p:spPr bwMode="auto">
          <a:xfrm>
            <a:off x="4716463" y="2565400"/>
            <a:ext cx="2746375" cy="46196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it-IT" dirty="0">
                <a:solidFill>
                  <a:srgbClr val="000000"/>
                </a:solidFill>
                <a:latin typeface="+mn-lt"/>
                <a:ea typeface="+mn-ea"/>
                <a:cs typeface="+mn-cs"/>
              </a:rPr>
              <a:t>L. and Ragone, 2011</a:t>
            </a:r>
            <a:endParaRPr lang="en-GB" dirty="0">
              <a:solidFill>
                <a:srgbClr val="000000"/>
              </a:solidFill>
              <a:latin typeface="+mn-lt"/>
              <a:ea typeface="+mn-ea"/>
              <a:cs typeface="+mn-cs"/>
            </a:endParaRPr>
          </a:p>
        </p:txBody>
      </p:sp>
    </p:spTree>
    <p:extLst>
      <p:ext uri="{BB962C8B-B14F-4D97-AF65-F5344CB8AC3E}">
        <p14:creationId xmlns:p14="http://schemas.microsoft.com/office/powerpoint/2010/main" val="3638848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box(in)">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 calcmode="lin" valueType="num">
                                      <p:cBhvr additive="base">
                                        <p:cTn id="12" dur="500" fill="hold"/>
                                        <p:tgtEl>
                                          <p:spTgt spid="56325"/>
                                        </p:tgtEl>
                                        <p:attrNameLst>
                                          <p:attrName>ppt_x</p:attrName>
                                        </p:attrNameLst>
                                      </p:cBhvr>
                                      <p:tavLst>
                                        <p:tav tm="0">
                                          <p:val>
                                            <p:strVal val="#ppt_x"/>
                                          </p:val>
                                        </p:tav>
                                        <p:tav tm="100000">
                                          <p:val>
                                            <p:strVal val="#ppt_x"/>
                                          </p:val>
                                        </p:tav>
                                      </p:tavLst>
                                    </p:anim>
                                    <p:anim calcmode="lin" valueType="num">
                                      <p:cBhvr additive="base">
                                        <p:cTn id="13" dur="500" fill="hold"/>
                                        <p:tgtEl>
                                          <p:spTgt spid="5632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6327"/>
                                        </p:tgtEl>
                                        <p:attrNameLst>
                                          <p:attrName>style.visibility</p:attrName>
                                        </p:attrNameLst>
                                      </p:cBhvr>
                                      <p:to>
                                        <p:strVal val="visible"/>
                                      </p:to>
                                    </p:set>
                                    <p:anim calcmode="lin" valueType="num">
                                      <p:cBhvr additive="base">
                                        <p:cTn id="17" dur="500" fill="hold"/>
                                        <p:tgtEl>
                                          <p:spTgt spid="56327"/>
                                        </p:tgtEl>
                                        <p:attrNameLst>
                                          <p:attrName>ppt_x</p:attrName>
                                        </p:attrNameLst>
                                      </p:cBhvr>
                                      <p:tavLst>
                                        <p:tav tm="0">
                                          <p:val>
                                            <p:strVal val="#ppt_x"/>
                                          </p:val>
                                        </p:tav>
                                        <p:tav tm="100000">
                                          <p:val>
                                            <p:strVal val="#ppt_x"/>
                                          </p:val>
                                        </p:tav>
                                      </p:tavLst>
                                    </p:anim>
                                    <p:anim calcmode="lin" valueType="num">
                                      <p:cBhvr additive="base">
                                        <p:cTn id="18" dur="500" fill="hold"/>
                                        <p:tgtEl>
                                          <p:spTgt spid="5632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6326"/>
                                        </p:tgtEl>
                                        <p:attrNameLst>
                                          <p:attrName>style.visibility</p:attrName>
                                        </p:attrNameLst>
                                      </p:cBhvr>
                                      <p:to>
                                        <p:strVal val="visible"/>
                                      </p:to>
                                    </p:set>
                                    <p:anim calcmode="lin" valueType="num">
                                      <p:cBhvr additive="base">
                                        <p:cTn id="23" dur="500" fill="hold"/>
                                        <p:tgtEl>
                                          <p:spTgt spid="56326"/>
                                        </p:tgtEl>
                                        <p:attrNameLst>
                                          <p:attrName>ppt_x</p:attrName>
                                        </p:attrNameLst>
                                      </p:cBhvr>
                                      <p:tavLst>
                                        <p:tav tm="0">
                                          <p:val>
                                            <p:strVal val="#ppt_x"/>
                                          </p:val>
                                        </p:tav>
                                        <p:tav tm="100000">
                                          <p:val>
                                            <p:strVal val="#ppt_x"/>
                                          </p:val>
                                        </p:tav>
                                      </p:tavLst>
                                    </p:anim>
                                    <p:anim calcmode="lin" valueType="num">
                                      <p:cBhvr additive="base">
                                        <p:cTn id="24" dur="500" fill="hold"/>
                                        <p:tgtEl>
                                          <p:spTgt spid="56326"/>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56328"/>
                                        </p:tgtEl>
                                        <p:attrNameLst>
                                          <p:attrName>style.visibility</p:attrName>
                                        </p:attrNameLst>
                                      </p:cBhvr>
                                      <p:to>
                                        <p:strVal val="visible"/>
                                      </p:to>
                                    </p:set>
                                    <p:anim calcmode="lin" valueType="num">
                                      <p:cBhvr additive="base">
                                        <p:cTn id="28" dur="500" fill="hold"/>
                                        <p:tgtEl>
                                          <p:spTgt spid="56328"/>
                                        </p:tgtEl>
                                        <p:attrNameLst>
                                          <p:attrName>ppt_x</p:attrName>
                                        </p:attrNameLst>
                                      </p:cBhvr>
                                      <p:tavLst>
                                        <p:tav tm="0">
                                          <p:val>
                                            <p:strVal val="#ppt_x"/>
                                          </p:val>
                                        </p:tav>
                                        <p:tav tm="100000">
                                          <p:val>
                                            <p:strVal val="#ppt_x"/>
                                          </p:val>
                                        </p:tav>
                                      </p:tavLst>
                                    </p:anim>
                                    <p:anim calcmode="lin" valueType="num">
                                      <p:cBhvr additive="base">
                                        <p:cTn id="29" dur="500" fill="hold"/>
                                        <p:tgtEl>
                                          <p:spTgt spid="56328"/>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6330"/>
                                        </p:tgtEl>
                                        <p:attrNameLst>
                                          <p:attrName>style.visibility</p:attrName>
                                        </p:attrNameLst>
                                      </p:cBhvr>
                                      <p:to>
                                        <p:strVal val="visible"/>
                                      </p:to>
                                    </p:set>
                                    <p:animEffect transition="in" filter="box(in)">
                                      <p:cBhvr>
                                        <p:cTn id="34" dur="500"/>
                                        <p:tgtEl>
                                          <p:spTgt spid="56330"/>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56331"/>
                                        </p:tgtEl>
                                        <p:attrNameLst>
                                          <p:attrName>style.visibility</p:attrName>
                                        </p:attrNameLst>
                                      </p:cBhvr>
                                      <p:to>
                                        <p:strVal val="visible"/>
                                      </p:to>
                                    </p:set>
                                    <p:animEffect transition="in" filter="box(in)">
                                      <p:cBhvr>
                                        <p:cTn id="37" dur="500"/>
                                        <p:tgtEl>
                                          <p:spTgt spid="5633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56332"/>
                                        </p:tgtEl>
                                        <p:attrNameLst>
                                          <p:attrName>style.visibility</p:attrName>
                                        </p:attrNameLst>
                                      </p:cBhvr>
                                      <p:to>
                                        <p:strVal val="visible"/>
                                      </p:to>
                                    </p:set>
                                    <p:animEffect transition="in" filter="box(in)">
                                      <p:cBhvr>
                                        <p:cTn id="40" dur="500"/>
                                        <p:tgtEl>
                                          <p:spTgt spid="5633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56333"/>
                                        </p:tgtEl>
                                        <p:attrNameLst>
                                          <p:attrName>style.visibility</p:attrName>
                                        </p:attrNameLst>
                                      </p:cBhvr>
                                      <p:to>
                                        <p:strVal val="visible"/>
                                      </p:to>
                                    </p:set>
                                    <p:animEffect transition="in" filter="box(in)">
                                      <p:cBhvr>
                                        <p:cTn id="43" dur="500"/>
                                        <p:tgtEl>
                                          <p:spTgt spid="5633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56334"/>
                                        </p:tgtEl>
                                        <p:attrNameLst>
                                          <p:attrName>style.visibility</p:attrName>
                                        </p:attrNameLst>
                                      </p:cBhvr>
                                      <p:to>
                                        <p:strVal val="visible"/>
                                      </p:to>
                                    </p:set>
                                    <p:animEffect transition="in" filter="box(in)">
                                      <p:cBhvr>
                                        <p:cTn id="46" dur="500"/>
                                        <p:tgtEl>
                                          <p:spTgt spid="56334"/>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56335"/>
                                        </p:tgtEl>
                                        <p:attrNameLst>
                                          <p:attrName>style.visibility</p:attrName>
                                        </p:attrNameLst>
                                      </p:cBhvr>
                                      <p:to>
                                        <p:strVal val="visible"/>
                                      </p:to>
                                    </p:set>
                                    <p:animEffect transition="in" filter="box(in)">
                                      <p:cBhvr>
                                        <p:cTn id="49" dur="500"/>
                                        <p:tgtEl>
                                          <p:spTgt spid="5633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56336"/>
                                        </p:tgtEl>
                                        <p:attrNameLst>
                                          <p:attrName>style.visibility</p:attrName>
                                        </p:attrNameLst>
                                      </p:cBhvr>
                                      <p:to>
                                        <p:strVal val="visible"/>
                                      </p:to>
                                    </p:set>
                                    <p:animEffect transition="in" filter="box(in)">
                                      <p:cBhvr>
                                        <p:cTn id="52" dur="500"/>
                                        <p:tgtEl>
                                          <p:spTgt spid="56336"/>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56337"/>
                                        </p:tgtEl>
                                        <p:attrNameLst>
                                          <p:attrName>style.visibility</p:attrName>
                                        </p:attrNameLst>
                                      </p:cBhvr>
                                      <p:to>
                                        <p:strVal val="visible"/>
                                      </p:to>
                                    </p:set>
                                    <p:animEffect transition="in" filter="box(in)">
                                      <p:cBhvr>
                                        <p:cTn id="55" dur="500"/>
                                        <p:tgtEl>
                                          <p:spTgt spid="56337"/>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56338"/>
                                        </p:tgtEl>
                                        <p:attrNameLst>
                                          <p:attrName>style.visibility</p:attrName>
                                        </p:attrNameLst>
                                      </p:cBhvr>
                                      <p:to>
                                        <p:strVal val="visible"/>
                                      </p:to>
                                    </p:set>
                                    <p:animEffect transition="in" filter="box(in)">
                                      <p:cBhvr>
                                        <p:cTn id="58" dur="500"/>
                                        <p:tgtEl>
                                          <p:spTgt spid="5633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56339"/>
                                        </p:tgtEl>
                                        <p:attrNameLst>
                                          <p:attrName>style.visibility</p:attrName>
                                        </p:attrNameLst>
                                      </p:cBhvr>
                                      <p:to>
                                        <p:strVal val="visible"/>
                                      </p:to>
                                    </p:set>
                                    <p:animEffect transition="in" filter="box(in)">
                                      <p:cBhvr>
                                        <p:cTn id="61" dur="500"/>
                                        <p:tgtEl>
                                          <p:spTgt spid="5633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56340"/>
                                        </p:tgtEl>
                                        <p:attrNameLst>
                                          <p:attrName>style.visibility</p:attrName>
                                        </p:attrNameLst>
                                      </p:cBhvr>
                                      <p:to>
                                        <p:strVal val="visible"/>
                                      </p:to>
                                    </p:set>
                                    <p:animEffect transition="in" filter="box(in)">
                                      <p:cBhvr>
                                        <p:cTn id="64" dur="500"/>
                                        <p:tgtEl>
                                          <p:spTgt spid="5634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56343"/>
                                        </p:tgtEl>
                                        <p:attrNameLst>
                                          <p:attrName>style.visibility</p:attrName>
                                        </p:attrNameLst>
                                      </p:cBhvr>
                                      <p:to>
                                        <p:strVal val="visible"/>
                                      </p:to>
                                    </p:set>
                                    <p:animEffect transition="in" filter="box(in)">
                                      <p:cBhvr>
                                        <p:cTn id="67" dur="500"/>
                                        <p:tgtEl>
                                          <p:spTgt spid="56343"/>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56341"/>
                                        </p:tgtEl>
                                        <p:attrNameLst>
                                          <p:attrName>style.visibility</p:attrName>
                                        </p:attrNameLst>
                                      </p:cBhvr>
                                      <p:to>
                                        <p:strVal val="visible"/>
                                      </p:to>
                                    </p:set>
                                    <p:animEffect transition="in" filter="box(in)">
                                      <p:cBhvr>
                                        <p:cTn id="70" dur="500"/>
                                        <p:tgtEl>
                                          <p:spTgt spid="56341"/>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56342"/>
                                        </p:tgtEl>
                                        <p:attrNameLst>
                                          <p:attrName>style.visibility</p:attrName>
                                        </p:attrNameLst>
                                      </p:cBhvr>
                                      <p:to>
                                        <p:strVal val="visible"/>
                                      </p:to>
                                    </p:set>
                                    <p:animEffect transition="in" filter="box(in)">
                                      <p:cBhvr>
                                        <p:cTn id="73" dur="500"/>
                                        <p:tgtEl>
                                          <p:spTgt spid="56342"/>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56329"/>
                                        </p:tgtEl>
                                        <p:attrNameLst>
                                          <p:attrName>style.visibility</p:attrName>
                                        </p:attrNameLst>
                                      </p:cBhvr>
                                      <p:to>
                                        <p:strVal val="visible"/>
                                      </p:to>
                                    </p:set>
                                    <p:animEffect transition="in" filter="box(in)">
                                      <p:cBhvr>
                                        <p:cTn id="76" dur="500"/>
                                        <p:tgtEl>
                                          <p:spTgt spid="56329"/>
                                        </p:tgtEl>
                                      </p:cBhvr>
                                    </p:animEffect>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nodeType="clickEffect">
                                  <p:stCondLst>
                                    <p:cond delay="0"/>
                                  </p:stCondLst>
                                  <p:childTnLst>
                                    <p:set>
                                      <p:cBhvr>
                                        <p:cTn id="84" dur="1" fill="hold">
                                          <p:stCondLst>
                                            <p:cond delay="0"/>
                                          </p:stCondLst>
                                        </p:cTn>
                                        <p:tgtEl>
                                          <p:spTgt spid="56323">
                                            <p:txEl>
                                              <p:pRg st="0" end="0"/>
                                            </p:txEl>
                                          </p:spTgt>
                                        </p:tgtEl>
                                        <p:attrNameLst>
                                          <p:attrName>style.visibility</p:attrName>
                                        </p:attrNameLst>
                                      </p:cBhvr>
                                      <p:to>
                                        <p:strVal val="visible"/>
                                      </p:to>
                                    </p:set>
                                    <p:animEffect transition="in" filter="blinds(horizontal)">
                                      <p:cBhvr>
                                        <p:cTn id="85" dur="500"/>
                                        <p:tgtEl>
                                          <p:spTgt spid="56323">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nodeType="clickEffect">
                                  <p:stCondLst>
                                    <p:cond delay="0"/>
                                  </p:stCondLst>
                                  <p:childTnLst>
                                    <p:set>
                                      <p:cBhvr>
                                        <p:cTn id="89" dur="1" fill="hold">
                                          <p:stCondLst>
                                            <p:cond delay="0"/>
                                          </p:stCondLst>
                                        </p:cTn>
                                        <p:tgtEl>
                                          <p:spTgt spid="56323">
                                            <p:txEl>
                                              <p:pRg st="1" end="1"/>
                                            </p:txEl>
                                          </p:spTgt>
                                        </p:tgtEl>
                                        <p:attrNameLst>
                                          <p:attrName>style.visibility</p:attrName>
                                        </p:attrNameLst>
                                      </p:cBhvr>
                                      <p:to>
                                        <p:strVal val="visible"/>
                                      </p:to>
                                    </p:set>
                                    <p:animEffect transition="in" filter="blinds(horizontal)">
                                      <p:cBhvr>
                                        <p:cTn id="90" dur="500"/>
                                        <p:tgtEl>
                                          <p:spTgt spid="56323">
                                            <p:txEl>
                                              <p:pRg st="1" end="1"/>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nodeType="clickEffect">
                                  <p:stCondLst>
                                    <p:cond delay="0"/>
                                  </p:stCondLst>
                                  <p:childTnLst>
                                    <p:set>
                                      <p:cBhvr>
                                        <p:cTn id="94" dur="1" fill="hold">
                                          <p:stCondLst>
                                            <p:cond delay="0"/>
                                          </p:stCondLst>
                                        </p:cTn>
                                        <p:tgtEl>
                                          <p:spTgt spid="56323">
                                            <p:txEl>
                                              <p:pRg st="2" end="2"/>
                                            </p:txEl>
                                          </p:spTgt>
                                        </p:tgtEl>
                                        <p:attrNameLst>
                                          <p:attrName>style.visibility</p:attrName>
                                        </p:attrNameLst>
                                      </p:cBhvr>
                                      <p:to>
                                        <p:strVal val="visible"/>
                                      </p:to>
                                    </p:set>
                                    <p:animEffect transition="in" filter="blinds(horizontal)">
                                      <p:cBhvr>
                                        <p:cTn id="95"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56326" grpId="0" animBg="1"/>
      <p:bldP spid="56327" grpId="0" autoUpdateAnimBg="0"/>
      <p:bldP spid="56328" grpId="0" autoUpdateAnimBg="0"/>
      <p:bldP spid="56329" grpId="0" animBg="1"/>
      <p:bldP spid="56330" grpId="0" animBg="1"/>
      <p:bldP spid="56331" grpId="0" animBg="1"/>
      <p:bldP spid="56332" grpId="0" animBg="1"/>
      <p:bldP spid="56333" grpId="0" animBg="1"/>
      <p:bldP spid="56334" grpId="0" animBg="1"/>
      <p:bldP spid="56335" grpId="0" animBg="1"/>
      <p:bldP spid="56336" grpId="0" animBg="1"/>
      <p:bldP spid="56337" grpId="0" animBg="1"/>
      <p:bldP spid="56338" grpId="0" animBg="1"/>
      <p:bldP spid="56339" grpId="0" animBg="1"/>
      <p:bldP spid="56340" grpId="0" animBg="1"/>
      <p:bldP spid="56341" grpId="0" animBg="1"/>
      <p:bldP spid="56342" grpId="0" animBg="1"/>
      <p:bldP spid="56343" grpId="0" autoUpdateAnimBg="0"/>
      <p:bldP spid="2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99392"/>
            <a:ext cx="9144000" cy="1139825"/>
          </a:xfrm>
        </p:spPr>
        <p:txBody>
          <a:bodyPr/>
          <a:lstStyle/>
          <a:p>
            <a:pPr marL="484188"/>
            <a:r>
              <a:rPr lang="it-IT" sz="4000" dirty="0">
                <a:solidFill>
                  <a:srgbClr val="000090"/>
                </a:solidFill>
                <a:latin typeface="Times New Roman" charset="0"/>
              </a:rPr>
              <a:t>Energy and GW –</a:t>
            </a:r>
            <a:r>
              <a:rPr lang="it-IT" sz="4000" b="1" dirty="0">
                <a:solidFill>
                  <a:srgbClr val="000090"/>
                </a:solidFill>
                <a:latin typeface="Times New Roman" charset="0"/>
              </a:rPr>
              <a:t> </a:t>
            </a:r>
            <a:r>
              <a:rPr lang="it-IT" sz="4000" b="1" dirty="0" err="1">
                <a:solidFill>
                  <a:srgbClr val="000090"/>
                </a:solidFill>
                <a:latin typeface="Times New Roman" charset="0"/>
              </a:rPr>
              <a:t>Actual</a:t>
            </a:r>
            <a:r>
              <a:rPr lang="it-IT" sz="4000" b="1" dirty="0">
                <a:solidFill>
                  <a:srgbClr val="000090"/>
                </a:solidFill>
                <a:latin typeface="Times New Roman" charset="0"/>
              </a:rPr>
              <a:t> </a:t>
            </a:r>
            <a:r>
              <a:rPr lang="it-IT" sz="4000" b="1" dirty="0" err="1">
                <a:solidFill>
                  <a:srgbClr val="000090"/>
                </a:solidFill>
                <a:latin typeface="Times New Roman" charset="0"/>
              </a:rPr>
              <a:t>GCMs</a:t>
            </a:r>
            <a:endParaRPr lang="it-IT" sz="4000" b="1" dirty="0">
              <a:solidFill>
                <a:srgbClr val="000090"/>
              </a:solidFill>
              <a:latin typeface="Times New Roman" charset="0"/>
            </a:endParaRPr>
          </a:p>
        </p:txBody>
      </p:sp>
      <p:sp>
        <p:nvSpPr>
          <p:cNvPr id="58371" name="Rectangle 3"/>
          <p:cNvSpPr>
            <a:spLocks noGrp="1" noChangeArrowheads="1"/>
          </p:cNvSpPr>
          <p:nvPr>
            <p:ph idx="1"/>
          </p:nvPr>
        </p:nvSpPr>
        <p:spPr>
          <a:xfrm>
            <a:off x="457200" y="5876925"/>
            <a:ext cx="8229600" cy="792163"/>
          </a:xfrm>
        </p:spPr>
        <p:txBody>
          <a:bodyPr/>
          <a:lstStyle/>
          <a:p>
            <a:pPr>
              <a:lnSpc>
                <a:spcPct val="90000"/>
              </a:lnSpc>
            </a:pPr>
            <a:r>
              <a:rPr lang="it-IT" sz="2400" i="0" dirty="0" err="1">
                <a:latin typeface="Times New Roman" charset="0"/>
                <a:cs typeface="Times New Roman" charset="0"/>
              </a:rPr>
              <a:t>Not</a:t>
            </a:r>
            <a:r>
              <a:rPr lang="it-IT" sz="2400" i="0" dirty="0">
                <a:latin typeface="Times New Roman" charset="0"/>
                <a:cs typeface="Times New Roman" charset="0"/>
              </a:rPr>
              <a:t> </a:t>
            </a:r>
            <a:r>
              <a:rPr lang="it-IT" sz="2400" i="0" dirty="0" err="1">
                <a:latin typeface="Times New Roman" charset="0"/>
                <a:cs typeface="Times New Roman" charset="0"/>
              </a:rPr>
              <a:t>only</a:t>
            </a:r>
            <a:r>
              <a:rPr lang="it-IT" sz="2400" i="0" dirty="0">
                <a:latin typeface="Times New Roman" charset="0"/>
                <a:cs typeface="Times New Roman" charset="0"/>
              </a:rPr>
              <a:t> </a:t>
            </a:r>
            <a:r>
              <a:rPr lang="it-IT" sz="2400" i="0" dirty="0" err="1">
                <a:latin typeface="Times New Roman" charset="0"/>
                <a:cs typeface="Times New Roman" charset="0"/>
              </a:rPr>
              <a:t>bias</a:t>
            </a:r>
            <a:r>
              <a:rPr lang="it-IT" sz="2400" i="0" dirty="0">
                <a:latin typeface="Times New Roman" charset="0"/>
                <a:cs typeface="Times New Roman" charset="0"/>
              </a:rPr>
              <a:t>: </a:t>
            </a:r>
            <a:r>
              <a:rPr lang="it-IT" sz="2400" i="0" dirty="0" err="1">
                <a:solidFill>
                  <a:srgbClr val="FF33CC"/>
                </a:solidFill>
                <a:latin typeface="Times New Roman" charset="0"/>
                <a:cs typeface="Times New Roman" charset="0"/>
              </a:rPr>
              <a:t>bias</a:t>
            </a:r>
            <a:r>
              <a:rPr lang="it-IT" sz="2400" i="0" dirty="0">
                <a:solidFill>
                  <a:srgbClr val="FF33CC"/>
                </a:solidFill>
                <a:latin typeface="Times New Roman" charset="0"/>
                <a:cs typeface="Times New Roman" charset="0"/>
              </a:rPr>
              <a:t> control</a:t>
            </a:r>
            <a:r>
              <a:rPr lang="it-IT" sz="2400" i="0" dirty="0">
                <a:latin typeface="Times New Roman" charset="0"/>
                <a:cs typeface="Times New Roman" charset="0"/>
              </a:rPr>
              <a:t> ≠ </a:t>
            </a:r>
            <a:r>
              <a:rPr lang="it-IT" sz="2400" i="0" dirty="0" err="1">
                <a:solidFill>
                  <a:srgbClr val="FF0000"/>
                </a:solidFill>
                <a:latin typeface="Times New Roman" charset="0"/>
                <a:cs typeface="Times New Roman" charset="0"/>
              </a:rPr>
              <a:t>bias</a:t>
            </a:r>
            <a:r>
              <a:rPr lang="it-IT" sz="2400" i="0" dirty="0">
                <a:solidFill>
                  <a:srgbClr val="FF0000"/>
                </a:solidFill>
                <a:latin typeface="Times New Roman" charset="0"/>
                <a:cs typeface="Times New Roman" charset="0"/>
              </a:rPr>
              <a:t> </a:t>
            </a:r>
            <a:r>
              <a:rPr lang="it-IT" sz="2400" i="0" dirty="0" err="1">
                <a:solidFill>
                  <a:srgbClr val="FF0000"/>
                </a:solidFill>
                <a:latin typeface="Times New Roman" charset="0"/>
                <a:cs typeface="Times New Roman" charset="0"/>
              </a:rPr>
              <a:t>final</a:t>
            </a:r>
            <a:r>
              <a:rPr lang="it-IT" sz="2400" i="0" dirty="0">
                <a:solidFill>
                  <a:srgbClr val="FF0000"/>
                </a:solidFill>
                <a:latin typeface="Times New Roman" charset="0"/>
                <a:cs typeface="Times New Roman" charset="0"/>
              </a:rPr>
              <a:t> state </a:t>
            </a:r>
          </a:p>
          <a:p>
            <a:pPr lvl="1">
              <a:lnSpc>
                <a:spcPct val="90000"/>
              </a:lnSpc>
            </a:pPr>
            <a:r>
              <a:rPr lang="it-IT" sz="2400" i="0" dirty="0" err="1">
                <a:latin typeface="Times New Roman" charset="0"/>
                <a:cs typeface="Times New Roman" charset="0"/>
              </a:rPr>
              <a:t>Bias</a:t>
            </a:r>
            <a:r>
              <a:rPr lang="it-IT" sz="2400" i="0" dirty="0">
                <a:latin typeface="Times New Roman" charset="0"/>
                <a:cs typeface="Times New Roman" charset="0"/>
              </a:rPr>
              <a:t> </a:t>
            </a:r>
            <a:r>
              <a:rPr lang="it-IT" sz="2400" i="0" dirty="0" err="1">
                <a:latin typeface="Times New Roman" charset="0"/>
                <a:cs typeface="Times New Roman" charset="0"/>
              </a:rPr>
              <a:t>depends</a:t>
            </a:r>
            <a:r>
              <a:rPr lang="it-IT" sz="2400" i="0" dirty="0">
                <a:latin typeface="Times New Roman" charset="0"/>
                <a:cs typeface="Times New Roman" charset="0"/>
              </a:rPr>
              <a:t> on </a:t>
            </a:r>
            <a:r>
              <a:rPr lang="it-IT" sz="2400" i="0" dirty="0" err="1">
                <a:latin typeface="Times New Roman" charset="0"/>
                <a:cs typeface="Times New Roman" charset="0"/>
              </a:rPr>
              <a:t>climate</a:t>
            </a:r>
            <a:r>
              <a:rPr lang="it-IT" sz="2400" i="0" dirty="0">
                <a:latin typeface="Times New Roman" charset="0"/>
                <a:cs typeface="Times New Roman" charset="0"/>
              </a:rPr>
              <a:t> state! </a:t>
            </a:r>
            <a:r>
              <a:rPr lang="it-IT" sz="2400" i="0" dirty="0">
                <a:latin typeface="Wingdings" charset="0"/>
                <a:cs typeface="Wingdings" charset="0"/>
                <a:sym typeface="Wingdings" charset="0"/>
              </a:rPr>
              <a:t></a:t>
            </a:r>
            <a:r>
              <a:rPr lang="it-IT" sz="2400" i="0" dirty="0">
                <a:latin typeface="Times New Roman" charset="0"/>
                <a:ea typeface="Wingdings" charset="0"/>
                <a:cs typeface="Times New Roman" charset="0"/>
                <a:sym typeface="Wingdings" charset="0"/>
              </a:rPr>
              <a:t> </a:t>
            </a:r>
            <a:r>
              <a:rPr lang="it-IT" sz="2400" i="0" dirty="0" err="1">
                <a:latin typeface="Times New Roman" charset="0"/>
                <a:ea typeface="Wingdings" charset="0"/>
                <a:cs typeface="Times New Roman" charset="0"/>
                <a:sym typeface="Wingdings" charset="0"/>
              </a:rPr>
              <a:t>Dissipation</a:t>
            </a:r>
            <a:endParaRPr lang="it-IT" sz="2400" i="0" dirty="0">
              <a:latin typeface="Times New Roman" charset="0"/>
              <a:cs typeface="Times New Roman" charset="0"/>
            </a:endParaRPr>
          </a:p>
        </p:txBody>
      </p:sp>
      <p:pic>
        <p:nvPicPr>
          <p:cNvPr id="58372" name="Picture 4" descr="radforc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2013" y="981075"/>
            <a:ext cx="67103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p:cNvSpPr txBox="1">
            <a:spLocks noChangeArrowheads="1"/>
          </p:cNvSpPr>
          <p:nvPr/>
        </p:nvSpPr>
        <p:spPr bwMode="auto">
          <a:xfrm>
            <a:off x="2590800" y="4797425"/>
            <a:ext cx="1020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Verdana" charset="0"/>
              </a:rPr>
              <a:t>Forcing</a:t>
            </a:r>
          </a:p>
        </p:txBody>
      </p:sp>
      <p:sp>
        <p:nvSpPr>
          <p:cNvPr id="58374" name="Line 6"/>
          <p:cNvSpPr>
            <a:spLocks noChangeShapeType="1"/>
          </p:cNvSpPr>
          <p:nvPr/>
        </p:nvSpPr>
        <p:spPr bwMode="auto">
          <a:xfrm>
            <a:off x="2662238" y="4797425"/>
            <a:ext cx="865187" cy="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5" name="Line 7"/>
          <p:cNvSpPr>
            <a:spLocks noChangeShapeType="1"/>
          </p:cNvSpPr>
          <p:nvPr/>
        </p:nvSpPr>
        <p:spPr bwMode="auto">
          <a:xfrm>
            <a:off x="3887788" y="4797425"/>
            <a:ext cx="1296987" cy="0"/>
          </a:xfrm>
          <a:prstGeom prst="line">
            <a:avLst/>
          </a:prstGeom>
          <a:noFill/>
          <a:ln w="254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6" name="Text Box 8"/>
          <p:cNvSpPr txBox="1">
            <a:spLocks noChangeArrowheads="1"/>
          </p:cNvSpPr>
          <p:nvPr/>
        </p:nvSpPr>
        <p:spPr bwMode="auto">
          <a:xfrm>
            <a:off x="4319588" y="4797425"/>
            <a:ext cx="276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l-GR">
                <a:solidFill>
                  <a:srgbClr val="0000FF"/>
                </a:solidFill>
                <a:cs typeface="Times New Roman" charset="0"/>
              </a:rPr>
              <a:t>τ</a:t>
            </a:r>
          </a:p>
        </p:txBody>
      </p:sp>
      <p:sp>
        <p:nvSpPr>
          <p:cNvPr id="58377" name="Line 9"/>
          <p:cNvSpPr>
            <a:spLocks noChangeShapeType="1"/>
          </p:cNvSpPr>
          <p:nvPr/>
        </p:nvSpPr>
        <p:spPr bwMode="auto">
          <a:xfrm>
            <a:off x="5975350" y="4581525"/>
            <a:ext cx="0" cy="647700"/>
          </a:xfrm>
          <a:prstGeom prst="line">
            <a:avLst/>
          </a:prstGeom>
          <a:noFill/>
          <a:ln w="254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8" name="Line 10"/>
          <p:cNvSpPr>
            <a:spLocks noChangeShapeType="1"/>
          </p:cNvSpPr>
          <p:nvPr/>
        </p:nvSpPr>
        <p:spPr bwMode="auto">
          <a:xfrm>
            <a:off x="6335713" y="2997200"/>
            <a:ext cx="0" cy="2232025"/>
          </a:xfrm>
          <a:prstGeom prst="line">
            <a:avLst/>
          </a:prstGeom>
          <a:noFill/>
          <a:ln w="25400">
            <a:solidFill>
              <a:srgbClr val="00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4" name="Picture 13" descr="figure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7550" y="908050"/>
            <a:ext cx="695007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1654175" y="4437063"/>
            <a:ext cx="5761038" cy="0"/>
          </a:xfrm>
          <a:prstGeom prst="line">
            <a:avLst/>
          </a:prstGeom>
          <a:ln w="38100">
            <a:solidFill>
              <a:srgbClr val="FFFF00"/>
            </a:solidFill>
          </a:ln>
        </p:spPr>
        <p:style>
          <a:lnRef idx="1">
            <a:schemeClr val="accent2"/>
          </a:lnRef>
          <a:fillRef idx="0">
            <a:schemeClr val="accent2"/>
          </a:fillRef>
          <a:effectRef idx="0">
            <a:schemeClr val="accent2"/>
          </a:effectRef>
          <a:fontRef idx="minor">
            <a:schemeClr val="tx1"/>
          </a:fontRef>
        </p:style>
      </p:cxnSp>
      <p:sp>
        <p:nvSpPr>
          <p:cNvPr id="21517" name="Slide Number Placeholder 16"/>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fld id="{6CA8E156-CEFD-BD48-B6E9-08B8ECDA5CF4}" type="slidenum">
              <a:rPr lang="en-GB"/>
              <a:pPr>
                <a:defRPr/>
              </a:pPr>
              <a:t>11</a:t>
            </a:fld>
            <a:endParaRPr lang="en-GB"/>
          </a:p>
        </p:txBody>
      </p:sp>
      <p:sp>
        <p:nvSpPr>
          <p:cNvPr id="2" name="Oval 1"/>
          <p:cNvSpPr/>
          <p:nvPr/>
        </p:nvSpPr>
        <p:spPr bwMode="auto">
          <a:xfrm>
            <a:off x="1293813" y="3644900"/>
            <a:ext cx="504825" cy="431800"/>
          </a:xfrm>
          <a:prstGeom prst="ellipse">
            <a:avLst/>
          </a:prstGeom>
          <a:solidFill>
            <a:srgbClr val="E40059">
              <a:alpha val="0"/>
            </a:srgbClr>
          </a:solidFill>
          <a:ln w="28575" cap="flat" cmpd="sng" algn="ctr">
            <a:solidFill>
              <a:srgbClr val="0000FF"/>
            </a:solidFill>
            <a:prstDash val="solid"/>
            <a:round/>
            <a:headEnd type="none" w="med" len="med"/>
            <a:tailEnd type="none" w="med" len="med"/>
          </a:ln>
          <a:effectLst/>
        </p:spPr>
        <p:txBody>
          <a:bodyPr wrap="none"/>
          <a:lstStyle/>
          <a:p>
            <a:pPr>
              <a:defRPr/>
            </a:pPr>
            <a:endParaRPr lang="en-US">
              <a:ln w="38100" cmpd="sng">
                <a:solidFill>
                  <a:schemeClr val="tx1"/>
                </a:solidFill>
              </a:ln>
              <a:latin typeface="Times New Roman" pitchFamily="18" charset="0"/>
              <a:ea typeface="+mn-ea"/>
              <a:cs typeface="Arial" pitchFamily="34" charset="0"/>
            </a:endParaRPr>
          </a:p>
        </p:txBody>
      </p:sp>
      <p:sp>
        <p:nvSpPr>
          <p:cNvPr id="17" name="Text Box 9"/>
          <p:cNvSpPr txBox="1">
            <a:spLocks noChangeArrowheads="1"/>
          </p:cNvSpPr>
          <p:nvPr/>
        </p:nvSpPr>
        <p:spPr bwMode="auto">
          <a:xfrm>
            <a:off x="1763713" y="1557338"/>
            <a:ext cx="2746375" cy="4603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it-IT" dirty="0">
                <a:solidFill>
                  <a:srgbClr val="000000"/>
                </a:solidFill>
                <a:latin typeface="+mn-lt"/>
                <a:ea typeface="+mn-ea"/>
                <a:cs typeface="+mn-cs"/>
              </a:rPr>
              <a:t>L. and Ragone, 2011</a:t>
            </a:r>
            <a:endParaRPr lang="en-GB" dirty="0">
              <a:solidFill>
                <a:srgbClr val="000000"/>
              </a:solidFill>
              <a:latin typeface="+mn-lt"/>
              <a:ea typeface="+mn-ea"/>
              <a:cs typeface="+mn-cs"/>
            </a:endParaRPr>
          </a:p>
        </p:txBody>
      </p:sp>
    </p:spTree>
    <p:extLst>
      <p:ext uri="{BB962C8B-B14F-4D97-AF65-F5344CB8AC3E}">
        <p14:creationId xmlns:p14="http://schemas.microsoft.com/office/powerpoint/2010/main" val="1328074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box(in)">
                                      <p:cBhvr>
                                        <p:cTn id="7" dur="5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 calcmode="lin" valueType="num">
                                      <p:cBhvr additive="base">
                                        <p:cTn id="12" dur="500" fill="hold"/>
                                        <p:tgtEl>
                                          <p:spTgt spid="58374"/>
                                        </p:tgtEl>
                                        <p:attrNameLst>
                                          <p:attrName>ppt_x</p:attrName>
                                        </p:attrNameLst>
                                      </p:cBhvr>
                                      <p:tavLst>
                                        <p:tav tm="0">
                                          <p:val>
                                            <p:strVal val="#ppt_x"/>
                                          </p:val>
                                        </p:tav>
                                        <p:tav tm="100000">
                                          <p:val>
                                            <p:strVal val="#ppt_x"/>
                                          </p:val>
                                        </p:tav>
                                      </p:tavLst>
                                    </p:anim>
                                    <p:anim calcmode="lin" valueType="num">
                                      <p:cBhvr additive="base">
                                        <p:cTn id="13" dur="500" fill="hold"/>
                                        <p:tgtEl>
                                          <p:spTgt spid="5837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8373"/>
                                        </p:tgtEl>
                                        <p:attrNameLst>
                                          <p:attrName>style.visibility</p:attrName>
                                        </p:attrNameLst>
                                      </p:cBhvr>
                                      <p:to>
                                        <p:strVal val="visible"/>
                                      </p:to>
                                    </p:set>
                                    <p:anim calcmode="lin" valueType="num">
                                      <p:cBhvr additive="base">
                                        <p:cTn id="16" dur="500" fill="hold"/>
                                        <p:tgtEl>
                                          <p:spTgt spid="58373"/>
                                        </p:tgtEl>
                                        <p:attrNameLst>
                                          <p:attrName>ppt_x</p:attrName>
                                        </p:attrNameLst>
                                      </p:cBhvr>
                                      <p:tavLst>
                                        <p:tav tm="0">
                                          <p:val>
                                            <p:strVal val="#ppt_x"/>
                                          </p:val>
                                        </p:tav>
                                        <p:tav tm="100000">
                                          <p:val>
                                            <p:strVal val="#ppt_x"/>
                                          </p:val>
                                        </p:tav>
                                      </p:tavLst>
                                    </p:anim>
                                    <p:anim calcmode="lin" valueType="num">
                                      <p:cBhvr additive="base">
                                        <p:cTn id="17"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8375"/>
                                        </p:tgtEl>
                                        <p:attrNameLst>
                                          <p:attrName>style.visibility</p:attrName>
                                        </p:attrNameLst>
                                      </p:cBhvr>
                                      <p:to>
                                        <p:strVal val="visible"/>
                                      </p:to>
                                    </p:set>
                                    <p:anim calcmode="lin" valueType="num">
                                      <p:cBhvr additive="base">
                                        <p:cTn id="22" dur="500" fill="hold"/>
                                        <p:tgtEl>
                                          <p:spTgt spid="58375"/>
                                        </p:tgtEl>
                                        <p:attrNameLst>
                                          <p:attrName>ppt_x</p:attrName>
                                        </p:attrNameLst>
                                      </p:cBhvr>
                                      <p:tavLst>
                                        <p:tav tm="0">
                                          <p:val>
                                            <p:strVal val="#ppt_x"/>
                                          </p:val>
                                        </p:tav>
                                        <p:tav tm="100000">
                                          <p:val>
                                            <p:strVal val="#ppt_x"/>
                                          </p:val>
                                        </p:tav>
                                      </p:tavLst>
                                    </p:anim>
                                    <p:anim calcmode="lin" valueType="num">
                                      <p:cBhvr additive="base">
                                        <p:cTn id="23" dur="500" fill="hold"/>
                                        <p:tgtEl>
                                          <p:spTgt spid="5837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8376"/>
                                        </p:tgtEl>
                                        <p:attrNameLst>
                                          <p:attrName>style.visibility</p:attrName>
                                        </p:attrNameLst>
                                      </p:cBhvr>
                                      <p:to>
                                        <p:strVal val="visible"/>
                                      </p:to>
                                    </p:set>
                                    <p:anim calcmode="lin" valueType="num">
                                      <p:cBhvr additive="base">
                                        <p:cTn id="26" dur="500" fill="hold"/>
                                        <p:tgtEl>
                                          <p:spTgt spid="58376"/>
                                        </p:tgtEl>
                                        <p:attrNameLst>
                                          <p:attrName>ppt_x</p:attrName>
                                        </p:attrNameLst>
                                      </p:cBhvr>
                                      <p:tavLst>
                                        <p:tav tm="0">
                                          <p:val>
                                            <p:strVal val="#ppt_x"/>
                                          </p:val>
                                        </p:tav>
                                        <p:tav tm="100000">
                                          <p:val>
                                            <p:strVal val="#ppt_x"/>
                                          </p:val>
                                        </p:tav>
                                      </p:tavLst>
                                    </p:anim>
                                    <p:anim calcmode="lin" valueType="num">
                                      <p:cBhvr additive="base">
                                        <p:cTn id="27" dur="500" fill="hold"/>
                                        <p:tgtEl>
                                          <p:spTgt spid="58376"/>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8371">
                                            <p:txEl>
                                              <p:pRg st="0" end="0"/>
                                            </p:txEl>
                                          </p:spTgt>
                                        </p:tgtEl>
                                        <p:attrNameLst>
                                          <p:attrName>style.visibility</p:attrName>
                                        </p:attrNameLst>
                                      </p:cBhvr>
                                      <p:to>
                                        <p:strVal val="visible"/>
                                      </p:to>
                                    </p:set>
                                    <p:anim calcmode="lin" valueType="num">
                                      <p:cBhvr additive="base">
                                        <p:cTn id="32"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8371">
                                            <p:txEl>
                                              <p:pRg st="1" end="1"/>
                                            </p:txEl>
                                          </p:spTgt>
                                        </p:tgtEl>
                                        <p:attrNameLst>
                                          <p:attrName>style.visibility</p:attrName>
                                        </p:attrNameLst>
                                      </p:cBhvr>
                                      <p:to>
                                        <p:strVal val="visible"/>
                                      </p:to>
                                    </p:set>
                                    <p:anim calcmode="lin" valueType="num">
                                      <p:cBhvr additive="base">
                                        <p:cTn id="38"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8371">
                                            <p:txEl>
                                              <p:pRg st="1" end="1"/>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8377"/>
                                        </p:tgtEl>
                                        <p:attrNameLst>
                                          <p:attrName>style.visibility</p:attrName>
                                        </p:attrNameLst>
                                      </p:cBhvr>
                                      <p:to>
                                        <p:strVal val="visible"/>
                                      </p:to>
                                    </p:set>
                                    <p:anim calcmode="lin" valueType="num">
                                      <p:cBhvr additive="base">
                                        <p:cTn id="42" dur="500" fill="hold"/>
                                        <p:tgtEl>
                                          <p:spTgt spid="58377"/>
                                        </p:tgtEl>
                                        <p:attrNameLst>
                                          <p:attrName>ppt_x</p:attrName>
                                        </p:attrNameLst>
                                      </p:cBhvr>
                                      <p:tavLst>
                                        <p:tav tm="0">
                                          <p:val>
                                            <p:strVal val="#ppt_x"/>
                                          </p:val>
                                        </p:tav>
                                        <p:tav tm="100000">
                                          <p:val>
                                            <p:strVal val="#ppt_x"/>
                                          </p:val>
                                        </p:tav>
                                      </p:tavLst>
                                    </p:anim>
                                    <p:anim calcmode="lin" valueType="num">
                                      <p:cBhvr additive="base">
                                        <p:cTn id="43" dur="500" fill="hold"/>
                                        <p:tgtEl>
                                          <p:spTgt spid="5837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8378"/>
                                        </p:tgtEl>
                                        <p:attrNameLst>
                                          <p:attrName>style.visibility</p:attrName>
                                        </p:attrNameLst>
                                      </p:cBhvr>
                                      <p:to>
                                        <p:strVal val="visible"/>
                                      </p:to>
                                    </p:set>
                                    <p:anim calcmode="lin" valueType="num">
                                      <p:cBhvr additive="base">
                                        <p:cTn id="46" dur="500" fill="hold"/>
                                        <p:tgtEl>
                                          <p:spTgt spid="58378"/>
                                        </p:tgtEl>
                                        <p:attrNameLst>
                                          <p:attrName>ppt_x</p:attrName>
                                        </p:attrNameLst>
                                      </p:cBhvr>
                                      <p:tavLst>
                                        <p:tav tm="0">
                                          <p:val>
                                            <p:strVal val="#ppt_x"/>
                                          </p:val>
                                        </p:tav>
                                        <p:tav tm="100000">
                                          <p:val>
                                            <p:strVal val="#ppt_x"/>
                                          </p:val>
                                        </p:tav>
                                      </p:tavLst>
                                    </p:anim>
                                    <p:anim calcmode="lin" valueType="num">
                                      <p:cBhvr additive="base">
                                        <p:cTn id="47" dur="500" fill="hold"/>
                                        <p:tgtEl>
                                          <p:spTgt spid="58378"/>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2000"/>
                                        <p:tgtEl>
                                          <p:spTgt spid="14"/>
                                        </p:tgtEl>
                                      </p:cBhvr>
                                    </p:animEffect>
                                  </p:childTnLst>
                                </p:cTn>
                              </p:par>
                            </p:childTnLst>
                          </p:cTn>
                        </p:par>
                        <p:par>
                          <p:cTn id="53" fill="hold" nodeType="afterGroup">
                            <p:stCondLst>
                              <p:cond delay="2000"/>
                            </p:stCondLst>
                            <p:childTnLst>
                              <p:par>
                                <p:cTn id="54" presetID="3" presetClass="entr" presetSubtype="1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par>
                                <p:cTn id="57" presetID="2" presetClass="entr" presetSubtype="8"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1"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P spid="58373" grpId="0" autoUpdateAnimBg="0"/>
      <p:bldP spid="58374" grpId="0" animBg="1"/>
      <p:bldP spid="58375" grpId="0" animBg="1"/>
      <p:bldP spid="58376" grpId="0" autoUpdateAnimBg="0"/>
      <p:bldP spid="58377" grpId="0" animBg="1"/>
      <p:bldP spid="58378" grpId="0" animBg="1"/>
      <p:bldP spid="2" grpId="0" animBg="1"/>
      <p:bldP spid="1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152400"/>
            <a:ext cx="9144000" cy="1139825"/>
          </a:xfrm>
        </p:spPr>
        <p:txBody>
          <a:bodyPr/>
          <a:lstStyle/>
          <a:p>
            <a:r>
              <a:rPr lang="en-US" dirty="0" smtClean="0"/>
              <a:t>Steady State – </a:t>
            </a:r>
            <a:r>
              <a:rPr lang="en-US" dirty="0" err="1" smtClean="0"/>
              <a:t>Meridional</a:t>
            </a:r>
            <a:r>
              <a:rPr lang="en-US" dirty="0" smtClean="0"/>
              <a:t> Transports</a:t>
            </a:r>
            <a:endParaRPr lang="en-US" dirty="0"/>
          </a:p>
        </p:txBody>
      </p:sp>
      <p:sp>
        <p:nvSpPr>
          <p:cNvPr id="17" name="Slide Number Placeholder 5"/>
          <p:cNvSpPr>
            <a:spLocks noGrp="1"/>
          </p:cNvSpPr>
          <p:nvPr>
            <p:ph type="sldNum" sz="quarter" idx="12"/>
          </p:nvPr>
        </p:nvSpPr>
        <p:spPr/>
        <p:txBody>
          <a:bodyPr/>
          <a:lstStyle/>
          <a:p>
            <a:fld id="{89A2FAE9-D0E4-4BBA-817F-F6FBA3B59E83}" type="slidenum">
              <a:rPr lang="en-US"/>
              <a:pPr/>
              <a:t>12</a:t>
            </a:fld>
            <a:endParaRPr lang="en-US"/>
          </a:p>
        </p:txBody>
      </p:sp>
      <p:pic>
        <p:nvPicPr>
          <p:cNvPr id="137223" name="Picture 7" descr="PI_spaghetti_transport"/>
          <p:cNvPicPr>
            <a:picLocks noChangeArrowheads="1"/>
          </p:cNvPicPr>
          <p:nvPr/>
        </p:nvPicPr>
        <p:blipFill>
          <a:blip r:embed="rId3" cstate="print"/>
          <a:srcRect/>
          <a:stretch>
            <a:fillRect/>
          </a:stretch>
        </p:blipFill>
        <p:spPr bwMode="auto">
          <a:xfrm>
            <a:off x="1190625" y="1081088"/>
            <a:ext cx="7126288" cy="5243512"/>
          </a:xfrm>
          <a:prstGeom prst="rect">
            <a:avLst/>
          </a:prstGeom>
          <a:noFill/>
          <a:ln w="9525">
            <a:noFill/>
            <a:miter lim="800000"/>
            <a:headEnd/>
            <a:tailEnd/>
          </a:ln>
        </p:spPr>
      </p:pic>
      <p:sp>
        <p:nvSpPr>
          <p:cNvPr id="137229" name="Oval 13"/>
          <p:cNvSpPr>
            <a:spLocks noChangeArrowheads="1"/>
          </p:cNvSpPr>
          <p:nvPr/>
        </p:nvSpPr>
        <p:spPr bwMode="auto">
          <a:xfrm>
            <a:off x="5364163" y="2952750"/>
            <a:ext cx="215900" cy="288925"/>
          </a:xfrm>
          <a:prstGeom prst="ellipse">
            <a:avLst/>
          </a:prstGeom>
          <a:solidFill>
            <a:srgbClr val="0000FF"/>
          </a:solidFill>
          <a:ln w="9525">
            <a:solidFill>
              <a:schemeClr val="tx1"/>
            </a:solidFill>
            <a:round/>
            <a:headEnd/>
            <a:tailEnd/>
          </a:ln>
          <a:effectLst/>
        </p:spPr>
        <p:txBody>
          <a:bodyPr wrap="none" anchor="ctr"/>
          <a:lstStyle/>
          <a:p>
            <a:endParaRPr lang="en-GB"/>
          </a:p>
        </p:txBody>
      </p:sp>
      <p:sp>
        <p:nvSpPr>
          <p:cNvPr id="137230" name="Oval 14"/>
          <p:cNvSpPr>
            <a:spLocks noChangeArrowheads="1"/>
          </p:cNvSpPr>
          <p:nvPr/>
        </p:nvSpPr>
        <p:spPr bwMode="auto">
          <a:xfrm>
            <a:off x="6083300" y="2017713"/>
            <a:ext cx="288925" cy="431800"/>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137231" name="Oval 15"/>
          <p:cNvSpPr>
            <a:spLocks noChangeArrowheads="1"/>
          </p:cNvSpPr>
          <p:nvPr/>
        </p:nvSpPr>
        <p:spPr bwMode="auto">
          <a:xfrm>
            <a:off x="5867400" y="1657350"/>
            <a:ext cx="288925" cy="431800"/>
          </a:xfrm>
          <a:prstGeom prst="ellipse">
            <a:avLst/>
          </a:prstGeom>
          <a:solidFill>
            <a:srgbClr val="000000"/>
          </a:solidFill>
          <a:ln w="9525">
            <a:solidFill>
              <a:schemeClr val="tx1"/>
            </a:solidFill>
            <a:round/>
            <a:headEnd/>
            <a:tailEnd/>
          </a:ln>
          <a:effectLst/>
        </p:spPr>
        <p:txBody>
          <a:bodyPr wrap="none" anchor="ctr"/>
          <a:lstStyle/>
          <a:p>
            <a:endParaRPr lang="en-GB"/>
          </a:p>
        </p:txBody>
      </p:sp>
      <p:sp>
        <p:nvSpPr>
          <p:cNvPr id="137232" name="Oval 16"/>
          <p:cNvSpPr>
            <a:spLocks noChangeArrowheads="1"/>
          </p:cNvSpPr>
          <p:nvPr/>
        </p:nvSpPr>
        <p:spPr bwMode="auto">
          <a:xfrm>
            <a:off x="3708400" y="4752975"/>
            <a:ext cx="288925" cy="431800"/>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137233" name="Oval 17"/>
          <p:cNvSpPr>
            <a:spLocks noChangeArrowheads="1"/>
          </p:cNvSpPr>
          <p:nvPr/>
        </p:nvSpPr>
        <p:spPr bwMode="auto">
          <a:xfrm>
            <a:off x="3779838" y="5113338"/>
            <a:ext cx="288925" cy="431800"/>
          </a:xfrm>
          <a:prstGeom prst="ellipse">
            <a:avLst/>
          </a:prstGeom>
          <a:solidFill>
            <a:srgbClr val="000000"/>
          </a:solidFill>
          <a:ln w="9525">
            <a:solidFill>
              <a:schemeClr val="tx1"/>
            </a:solidFill>
            <a:round/>
            <a:headEnd/>
            <a:tailEnd/>
          </a:ln>
          <a:effectLst/>
        </p:spPr>
        <p:txBody>
          <a:bodyPr wrap="none" anchor="ctr"/>
          <a:lstStyle/>
          <a:p>
            <a:endParaRPr lang="en-GB"/>
          </a:p>
        </p:txBody>
      </p:sp>
      <p:sp>
        <p:nvSpPr>
          <p:cNvPr id="137234" name="Oval 18"/>
          <p:cNvSpPr>
            <a:spLocks noChangeArrowheads="1"/>
          </p:cNvSpPr>
          <p:nvPr/>
        </p:nvSpPr>
        <p:spPr bwMode="auto">
          <a:xfrm>
            <a:off x="4427538" y="3744913"/>
            <a:ext cx="215900" cy="360362"/>
          </a:xfrm>
          <a:prstGeom prst="ellipse">
            <a:avLst/>
          </a:prstGeom>
          <a:solidFill>
            <a:srgbClr val="0000FF"/>
          </a:solidFill>
          <a:ln w="9525">
            <a:solidFill>
              <a:schemeClr val="tx1"/>
            </a:solidFill>
            <a:round/>
            <a:headEnd/>
            <a:tailEnd/>
          </a:ln>
          <a:effectLst/>
        </p:spPr>
        <p:txBody>
          <a:bodyPr wrap="none" anchor="ctr"/>
          <a:lstStyle/>
          <a:p>
            <a:endParaRPr lang="en-GB"/>
          </a:p>
        </p:txBody>
      </p:sp>
      <p:sp>
        <p:nvSpPr>
          <p:cNvPr id="137236" name="Line 20"/>
          <p:cNvSpPr>
            <a:spLocks noChangeShapeType="1"/>
          </p:cNvSpPr>
          <p:nvPr/>
        </p:nvSpPr>
        <p:spPr bwMode="auto">
          <a:xfrm>
            <a:off x="2700338" y="1657350"/>
            <a:ext cx="431800" cy="0"/>
          </a:xfrm>
          <a:prstGeom prst="line">
            <a:avLst/>
          </a:prstGeom>
          <a:noFill/>
          <a:ln w="25400">
            <a:solidFill>
              <a:srgbClr val="000000"/>
            </a:solidFill>
            <a:round/>
            <a:headEnd/>
            <a:tailEnd/>
          </a:ln>
          <a:effectLst/>
        </p:spPr>
        <p:txBody>
          <a:bodyPr/>
          <a:lstStyle/>
          <a:p>
            <a:endParaRPr lang="en-GB"/>
          </a:p>
        </p:txBody>
      </p:sp>
      <p:sp>
        <p:nvSpPr>
          <p:cNvPr id="137237" name="Line 21"/>
          <p:cNvSpPr>
            <a:spLocks noChangeShapeType="1"/>
          </p:cNvSpPr>
          <p:nvPr/>
        </p:nvSpPr>
        <p:spPr bwMode="auto">
          <a:xfrm>
            <a:off x="2700338" y="1873250"/>
            <a:ext cx="431800" cy="0"/>
          </a:xfrm>
          <a:prstGeom prst="line">
            <a:avLst/>
          </a:prstGeom>
          <a:noFill/>
          <a:ln w="25400">
            <a:solidFill>
              <a:srgbClr val="FF0000"/>
            </a:solidFill>
            <a:round/>
            <a:headEnd/>
            <a:tailEnd/>
          </a:ln>
          <a:effectLst/>
        </p:spPr>
        <p:txBody>
          <a:bodyPr/>
          <a:lstStyle/>
          <a:p>
            <a:endParaRPr lang="en-GB"/>
          </a:p>
        </p:txBody>
      </p:sp>
      <p:sp>
        <p:nvSpPr>
          <p:cNvPr id="137238" name="Line 22"/>
          <p:cNvSpPr>
            <a:spLocks noChangeShapeType="1"/>
          </p:cNvSpPr>
          <p:nvPr/>
        </p:nvSpPr>
        <p:spPr bwMode="auto">
          <a:xfrm>
            <a:off x="2700338" y="2089150"/>
            <a:ext cx="431800" cy="0"/>
          </a:xfrm>
          <a:prstGeom prst="line">
            <a:avLst/>
          </a:prstGeom>
          <a:noFill/>
          <a:ln w="25400">
            <a:solidFill>
              <a:srgbClr val="0000FF"/>
            </a:solidFill>
            <a:round/>
            <a:headEnd/>
            <a:tailEnd/>
          </a:ln>
          <a:effectLst/>
        </p:spPr>
        <p:txBody>
          <a:bodyPr/>
          <a:lstStyle/>
          <a:p>
            <a:endParaRPr lang="en-GB"/>
          </a:p>
        </p:txBody>
      </p:sp>
      <p:sp>
        <p:nvSpPr>
          <p:cNvPr id="137239" name="Text Box 23"/>
          <p:cNvSpPr txBox="1">
            <a:spLocks noChangeArrowheads="1"/>
          </p:cNvSpPr>
          <p:nvPr/>
        </p:nvSpPr>
        <p:spPr bwMode="auto">
          <a:xfrm>
            <a:off x="3203575" y="1441450"/>
            <a:ext cx="342900" cy="825500"/>
          </a:xfrm>
          <a:prstGeom prst="rect">
            <a:avLst/>
          </a:prstGeom>
          <a:noFill/>
          <a:ln w="9525">
            <a:noFill/>
            <a:miter lim="800000"/>
            <a:headEnd/>
            <a:tailEnd/>
          </a:ln>
          <a:effectLst/>
        </p:spPr>
        <p:txBody>
          <a:bodyPr wrap="none">
            <a:spAutoFit/>
          </a:bodyPr>
          <a:lstStyle/>
          <a:p>
            <a:r>
              <a:rPr lang="en-US" sz="1600">
                <a:solidFill>
                  <a:schemeClr val="bg2"/>
                </a:solidFill>
                <a:latin typeface="Arial" charset="0"/>
              </a:rPr>
              <a:t>T</a:t>
            </a:r>
          </a:p>
          <a:p>
            <a:r>
              <a:rPr lang="en-US" sz="1600">
                <a:solidFill>
                  <a:srgbClr val="FF0000"/>
                </a:solidFill>
                <a:latin typeface="Arial" charset="0"/>
              </a:rPr>
              <a:t>A</a:t>
            </a:r>
          </a:p>
          <a:p>
            <a:r>
              <a:rPr lang="en-US" sz="1600">
                <a:solidFill>
                  <a:srgbClr val="0000FF"/>
                </a:solidFill>
                <a:latin typeface="Arial" charset="0"/>
              </a:rPr>
              <a:t>O</a:t>
            </a:r>
          </a:p>
        </p:txBody>
      </p:sp>
      <p:sp>
        <p:nvSpPr>
          <p:cNvPr id="137241" name="Text Box 25"/>
          <p:cNvSpPr txBox="1">
            <a:spLocks noChangeArrowheads="1"/>
          </p:cNvSpPr>
          <p:nvPr/>
        </p:nvSpPr>
        <p:spPr bwMode="auto">
          <a:xfrm>
            <a:off x="5220072" y="4149080"/>
            <a:ext cx="3082671" cy="830997"/>
          </a:xfrm>
          <a:prstGeom prst="rect">
            <a:avLst/>
          </a:prstGeom>
          <a:noFill/>
          <a:ln w="9525">
            <a:noFill/>
            <a:miter lim="800000"/>
            <a:headEnd/>
            <a:tailEnd/>
          </a:ln>
          <a:effectLst/>
        </p:spPr>
        <p:txBody>
          <a:bodyPr wrap="square">
            <a:spAutoFit/>
          </a:bodyPr>
          <a:lstStyle/>
          <a:p>
            <a:r>
              <a:rPr lang="it-IT" dirty="0" smtClean="0">
                <a:solidFill>
                  <a:srgbClr val="FF0000"/>
                </a:solidFill>
              </a:rPr>
              <a:t>20% </a:t>
            </a:r>
            <a:r>
              <a:rPr lang="it-IT" dirty="0" err="1" smtClean="0">
                <a:solidFill>
                  <a:srgbClr val="FF0000"/>
                </a:solidFill>
              </a:rPr>
              <a:t>uncertainty</a:t>
            </a:r>
            <a:r>
              <a:rPr lang="it-IT" dirty="0" smtClean="0">
                <a:solidFill>
                  <a:srgbClr val="FF0000"/>
                </a:solidFill>
              </a:rPr>
              <a:t> </a:t>
            </a:r>
            <a:r>
              <a:rPr lang="it-IT" dirty="0" err="1" smtClean="0">
                <a:solidFill>
                  <a:srgbClr val="FF0000"/>
                </a:solidFill>
              </a:rPr>
              <a:t>among</a:t>
            </a:r>
            <a:r>
              <a:rPr lang="it-IT" dirty="0" smtClean="0">
                <a:solidFill>
                  <a:srgbClr val="FF0000"/>
                </a:solidFill>
              </a:rPr>
              <a:t> </a:t>
            </a:r>
            <a:r>
              <a:rPr lang="it-IT" dirty="0" err="1" smtClean="0">
                <a:solidFill>
                  <a:srgbClr val="FF0000"/>
                </a:solidFill>
              </a:rPr>
              <a:t>models</a:t>
            </a:r>
            <a:endParaRPr lang="en-GB" dirty="0">
              <a:solidFill>
                <a:srgbClr val="FF0000"/>
              </a:solidFill>
            </a:endParaRPr>
          </a:p>
        </p:txBody>
      </p:sp>
    </p:spTree>
    <p:extLst>
      <p:ext uri="{BB962C8B-B14F-4D97-AF65-F5344CB8AC3E}">
        <p14:creationId xmlns:p14="http://schemas.microsoft.com/office/powerpoint/2010/main" val="846687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box(in)">
                                      <p:cBhvr>
                                        <p:cTn id="7" dur="500"/>
                                        <p:tgtEl>
                                          <p:spTgt spid="1372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7236"/>
                                        </p:tgtEl>
                                        <p:attrNameLst>
                                          <p:attrName>style.visibility</p:attrName>
                                        </p:attrNameLst>
                                      </p:cBhvr>
                                      <p:to>
                                        <p:strVal val="visible"/>
                                      </p:to>
                                    </p:set>
                                    <p:anim calcmode="lin" valueType="num">
                                      <p:cBhvr additive="base">
                                        <p:cTn id="12" dur="500" fill="hold"/>
                                        <p:tgtEl>
                                          <p:spTgt spid="137236"/>
                                        </p:tgtEl>
                                        <p:attrNameLst>
                                          <p:attrName>ppt_x</p:attrName>
                                        </p:attrNameLst>
                                      </p:cBhvr>
                                      <p:tavLst>
                                        <p:tav tm="0">
                                          <p:val>
                                            <p:strVal val="#ppt_x"/>
                                          </p:val>
                                        </p:tav>
                                        <p:tav tm="100000">
                                          <p:val>
                                            <p:strVal val="#ppt_x"/>
                                          </p:val>
                                        </p:tav>
                                      </p:tavLst>
                                    </p:anim>
                                    <p:anim calcmode="lin" valueType="num">
                                      <p:cBhvr additive="base">
                                        <p:cTn id="13" dur="500" fill="hold"/>
                                        <p:tgtEl>
                                          <p:spTgt spid="1372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7237"/>
                                        </p:tgtEl>
                                        <p:attrNameLst>
                                          <p:attrName>style.visibility</p:attrName>
                                        </p:attrNameLst>
                                      </p:cBhvr>
                                      <p:to>
                                        <p:strVal val="visible"/>
                                      </p:to>
                                    </p:set>
                                    <p:anim calcmode="lin" valueType="num">
                                      <p:cBhvr additive="base">
                                        <p:cTn id="17" dur="500" fill="hold"/>
                                        <p:tgtEl>
                                          <p:spTgt spid="137237"/>
                                        </p:tgtEl>
                                        <p:attrNameLst>
                                          <p:attrName>ppt_x</p:attrName>
                                        </p:attrNameLst>
                                      </p:cBhvr>
                                      <p:tavLst>
                                        <p:tav tm="0">
                                          <p:val>
                                            <p:strVal val="#ppt_x"/>
                                          </p:val>
                                        </p:tav>
                                        <p:tav tm="100000">
                                          <p:val>
                                            <p:strVal val="#ppt_x"/>
                                          </p:val>
                                        </p:tav>
                                      </p:tavLst>
                                    </p:anim>
                                    <p:anim calcmode="lin" valueType="num">
                                      <p:cBhvr additive="base">
                                        <p:cTn id="18" dur="500" fill="hold"/>
                                        <p:tgtEl>
                                          <p:spTgt spid="13723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37238"/>
                                        </p:tgtEl>
                                        <p:attrNameLst>
                                          <p:attrName>style.visibility</p:attrName>
                                        </p:attrNameLst>
                                      </p:cBhvr>
                                      <p:to>
                                        <p:strVal val="visible"/>
                                      </p:to>
                                    </p:set>
                                    <p:anim calcmode="lin" valueType="num">
                                      <p:cBhvr additive="base">
                                        <p:cTn id="22" dur="500" fill="hold"/>
                                        <p:tgtEl>
                                          <p:spTgt spid="137238"/>
                                        </p:tgtEl>
                                        <p:attrNameLst>
                                          <p:attrName>ppt_x</p:attrName>
                                        </p:attrNameLst>
                                      </p:cBhvr>
                                      <p:tavLst>
                                        <p:tav tm="0">
                                          <p:val>
                                            <p:strVal val="#ppt_x"/>
                                          </p:val>
                                        </p:tav>
                                        <p:tav tm="100000">
                                          <p:val>
                                            <p:strVal val="#ppt_x"/>
                                          </p:val>
                                        </p:tav>
                                      </p:tavLst>
                                    </p:anim>
                                    <p:anim calcmode="lin" valueType="num">
                                      <p:cBhvr additive="base">
                                        <p:cTn id="23" dur="500" fill="hold"/>
                                        <p:tgtEl>
                                          <p:spTgt spid="13723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37239"/>
                                        </p:tgtEl>
                                        <p:attrNameLst>
                                          <p:attrName>style.visibility</p:attrName>
                                        </p:attrNameLst>
                                      </p:cBhvr>
                                      <p:to>
                                        <p:strVal val="visible"/>
                                      </p:to>
                                    </p:set>
                                    <p:anim calcmode="lin" valueType="num">
                                      <p:cBhvr additive="base">
                                        <p:cTn id="27" dur="500" fill="hold"/>
                                        <p:tgtEl>
                                          <p:spTgt spid="137239"/>
                                        </p:tgtEl>
                                        <p:attrNameLst>
                                          <p:attrName>ppt_x</p:attrName>
                                        </p:attrNameLst>
                                      </p:cBhvr>
                                      <p:tavLst>
                                        <p:tav tm="0">
                                          <p:val>
                                            <p:strVal val="#ppt_x"/>
                                          </p:val>
                                        </p:tav>
                                        <p:tav tm="100000">
                                          <p:val>
                                            <p:strVal val="#ppt_x"/>
                                          </p:val>
                                        </p:tav>
                                      </p:tavLst>
                                    </p:anim>
                                    <p:anim calcmode="lin" valueType="num">
                                      <p:cBhvr additive="base">
                                        <p:cTn id="28" dur="500" fill="hold"/>
                                        <p:tgtEl>
                                          <p:spTgt spid="13723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37231"/>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1372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137230"/>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499"/>
                                          </p:stCondLst>
                                        </p:cTn>
                                        <p:tgtEl>
                                          <p:spTgt spid="1372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7229"/>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1372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37241"/>
                                        </p:tgtEl>
                                        <p:attrNameLst>
                                          <p:attrName>style.visibility</p:attrName>
                                        </p:attrNameLst>
                                      </p:cBhvr>
                                      <p:to>
                                        <p:strVal val="visible"/>
                                      </p:to>
                                    </p:set>
                                    <p:animEffect transition="in" filter="box(in)">
                                      <p:cBhvr>
                                        <p:cTn id="54" dur="500"/>
                                        <p:tgtEl>
                                          <p:spTgt spid="137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9" grpId="0" animBg="1"/>
      <p:bldP spid="137230" grpId="0" animBg="1"/>
      <p:bldP spid="137231" grpId="0" animBg="1"/>
      <p:bldP spid="137232" grpId="0" animBg="1"/>
      <p:bldP spid="137233" grpId="0" animBg="1"/>
      <p:bldP spid="137234" grpId="0" animBg="1"/>
      <p:bldP spid="137236" grpId="0" animBg="1"/>
      <p:bldP spid="137237" grpId="0" animBg="1"/>
      <p:bldP spid="137238" grpId="0" animBg="1"/>
      <p:bldP spid="137239" grpId="0" autoUpdateAnimBg="0"/>
      <p:bldP spid="1372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6988"/>
            <a:ext cx="7391400" cy="1143001"/>
          </a:xfrm>
        </p:spPr>
        <p:txBody>
          <a:bodyPr/>
          <a:lstStyle/>
          <a:p>
            <a:r>
              <a:rPr lang="en-US" dirty="0">
                <a:latin typeface="Times New Roman" charset="0"/>
              </a:rPr>
              <a:t>Comments</a:t>
            </a:r>
          </a:p>
        </p:txBody>
      </p:sp>
      <p:sp>
        <p:nvSpPr>
          <p:cNvPr id="29698" name="Content Placeholder 2"/>
          <p:cNvSpPr>
            <a:spLocks noGrp="1"/>
          </p:cNvSpPr>
          <p:nvPr>
            <p:ph idx="1"/>
          </p:nvPr>
        </p:nvSpPr>
        <p:spPr>
          <a:xfrm>
            <a:off x="0" y="1052513"/>
            <a:ext cx="8172450" cy="5256212"/>
          </a:xfrm>
        </p:spPr>
        <p:txBody>
          <a:bodyPr/>
          <a:lstStyle/>
          <a:p>
            <a:r>
              <a:rPr lang="en-US" dirty="0" smtClean="0">
                <a:latin typeface="Times New Roman" charset="0"/>
              </a:rPr>
              <a:t>“Well, we care about T and P, not Energy”</a:t>
            </a:r>
          </a:p>
          <a:p>
            <a:r>
              <a:rPr lang="en-US" dirty="0" smtClean="0">
                <a:latin typeface="Times New Roman" charset="0"/>
              </a:rPr>
              <a:t>Troublesome</a:t>
            </a:r>
            <a:r>
              <a:rPr lang="en-US" dirty="0">
                <a:latin typeface="Times New Roman" charset="0"/>
              </a:rPr>
              <a:t>, practically and conceptually</a:t>
            </a:r>
          </a:p>
          <a:p>
            <a:pPr lvl="1"/>
            <a:r>
              <a:rPr lang="en-US" dirty="0">
                <a:latin typeface="Times New Roman" charset="0"/>
              </a:rPr>
              <a:t>A steady state with an energy bias?</a:t>
            </a:r>
          </a:p>
          <a:p>
            <a:pPr lvl="1"/>
            <a:r>
              <a:rPr lang="en-US" dirty="0">
                <a:latin typeface="Times New Roman" charset="0"/>
              </a:rPr>
              <a:t>How relevant are projections related to </a:t>
            </a:r>
            <a:r>
              <a:rPr lang="en-US" dirty="0" err="1">
                <a:latin typeface="Times New Roman" charset="0"/>
              </a:rPr>
              <a:t>forcings</a:t>
            </a:r>
            <a:r>
              <a:rPr lang="en-US" dirty="0">
                <a:latin typeface="Times New Roman" charset="0"/>
              </a:rPr>
              <a:t> of the same order of magnitude of the bias?</a:t>
            </a:r>
          </a:p>
          <a:p>
            <a:pPr lvl="1"/>
            <a:r>
              <a:rPr lang="en-US" dirty="0">
                <a:latin typeface="Times New Roman" charset="0"/>
              </a:rPr>
              <a:t> In most physical sciences, one would dismiss entirely a model like this, instead of using it for O(1000) publications</a:t>
            </a:r>
          </a:p>
          <a:p>
            <a:pPr lvl="2"/>
            <a:r>
              <a:rPr lang="en-US" dirty="0">
                <a:latin typeface="Times New Roman" charset="0"/>
              </a:rPr>
              <a:t>Should we do the same?</a:t>
            </a:r>
          </a:p>
          <a:p>
            <a:r>
              <a:rPr lang="en-US" dirty="0">
                <a:latin typeface="Times New Roman" charset="0"/>
              </a:rPr>
              <a:t>Some conceptual framework is needed</a:t>
            </a:r>
          </a:p>
        </p:txBody>
      </p:sp>
      <p:sp>
        <p:nvSpPr>
          <p:cNvPr id="4" name="Slide Number Placeholder 3"/>
          <p:cNvSpPr>
            <a:spLocks noGrp="1"/>
          </p:cNvSpPr>
          <p:nvPr>
            <p:ph type="sldNum" sz="quarter" idx="12"/>
          </p:nvPr>
        </p:nvSpPr>
        <p:spPr/>
        <p:txBody>
          <a:bodyPr/>
          <a:lstStyle/>
          <a:p>
            <a:pPr>
              <a:defRPr/>
            </a:pPr>
            <a:fld id="{C9FE00F0-7496-A94D-91A0-89B8CAA9E19E}" type="slidenum">
              <a:rPr lang="en-GB" smtClean="0"/>
              <a:pPr>
                <a:defRPr/>
              </a:pPr>
              <a:t>13</a:t>
            </a:fld>
            <a:endParaRPr lang="en-GB"/>
          </a:p>
        </p:txBody>
      </p:sp>
    </p:spTree>
    <p:extLst>
      <p:ext uri="{BB962C8B-B14F-4D97-AF65-F5344CB8AC3E}">
        <p14:creationId xmlns:p14="http://schemas.microsoft.com/office/powerpoint/2010/main" val="1924887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250825" y="0"/>
            <a:ext cx="7634288" cy="1143000"/>
          </a:xfrm>
        </p:spPr>
        <p:txBody>
          <a:bodyPr/>
          <a:lstStyle/>
          <a:p>
            <a:r>
              <a:rPr lang="it-IT" sz="4000">
                <a:solidFill>
                  <a:schemeClr val="tx1"/>
                </a:solidFill>
                <a:latin typeface="Arial" charset="0"/>
              </a:rPr>
              <a:t>Scales of Motions (Smagorinsky)</a:t>
            </a:r>
          </a:p>
        </p:txBody>
      </p:sp>
      <p:pic>
        <p:nvPicPr>
          <p:cNvPr id="217091" name="Picture 3" descr="Scale"/>
          <p:cNvPicPr>
            <a:picLocks noGrp="1" noChangeAspect="1" noChangeArrowheads="1"/>
          </p:cNvPicPr>
          <p:nvPr>
            <p:ph idx="1"/>
          </p:nvPr>
        </p:nvPicPr>
        <p:blipFill>
          <a:blip r:embed="rId2" cstate="print"/>
          <a:srcRect/>
          <a:stretch>
            <a:fillRect/>
          </a:stretch>
        </p:blipFill>
        <p:spPr>
          <a:xfrm>
            <a:off x="0" y="1131888"/>
            <a:ext cx="7740650" cy="5726112"/>
          </a:xfrm>
          <a:noFill/>
          <a:ln/>
        </p:spPr>
      </p:pic>
    </p:spTree>
    <p:extLst>
      <p:ext uri="{BB962C8B-B14F-4D97-AF65-F5344CB8AC3E}">
        <p14:creationId xmlns:p14="http://schemas.microsoft.com/office/powerpoint/2010/main" val="4594715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0648"/>
            <a:ext cx="7391400" cy="1143000"/>
          </a:xfrm>
        </p:spPr>
        <p:txBody>
          <a:bodyPr/>
          <a:lstStyle/>
          <a:p>
            <a:r>
              <a:rPr lang="en-US" dirty="0" smtClean="0"/>
              <a:t>Atmospheric Motions</a:t>
            </a:r>
            <a:endParaRPr lang="en-US" dirty="0"/>
          </a:p>
        </p:txBody>
      </p:sp>
      <p:sp>
        <p:nvSpPr>
          <p:cNvPr id="3" name="Content Placeholder 2"/>
          <p:cNvSpPr>
            <a:spLocks noGrp="1"/>
          </p:cNvSpPr>
          <p:nvPr>
            <p:ph idx="1"/>
          </p:nvPr>
        </p:nvSpPr>
        <p:spPr>
          <a:xfrm>
            <a:off x="35496" y="1268760"/>
            <a:ext cx="7799784" cy="5184576"/>
          </a:xfrm>
        </p:spPr>
        <p:txBody>
          <a:bodyPr/>
          <a:lstStyle/>
          <a:p>
            <a:r>
              <a:rPr lang="en-US" dirty="0" smtClean="0"/>
              <a:t>Three contrasting approaches:</a:t>
            </a:r>
          </a:p>
          <a:p>
            <a:pPr lvl="1"/>
            <a:r>
              <a:rPr lang="en-US" dirty="0"/>
              <a:t>Those who like maps, look for </a:t>
            </a:r>
            <a:r>
              <a:rPr lang="en-US" dirty="0" smtClean="0"/>
              <a:t>features/particles</a:t>
            </a:r>
            <a:endParaRPr lang="en-US" dirty="0"/>
          </a:p>
          <a:p>
            <a:pPr lvl="1"/>
            <a:r>
              <a:rPr lang="en-US" dirty="0" smtClean="0"/>
              <a:t>Those who like regularity, look for waves</a:t>
            </a:r>
          </a:p>
          <a:p>
            <a:pPr lvl="1"/>
            <a:r>
              <a:rPr lang="en-US" dirty="0" smtClean="0"/>
              <a:t>Those </a:t>
            </a:r>
            <a:r>
              <a:rPr lang="en-US" dirty="0"/>
              <a:t>who like irreversibility, look for </a:t>
            </a:r>
            <a:r>
              <a:rPr lang="en-US" dirty="0" smtClean="0"/>
              <a:t>turbulence</a:t>
            </a:r>
          </a:p>
          <a:p>
            <a:pPr lvl="1"/>
            <a:endParaRPr lang="en-US" dirty="0"/>
          </a:p>
          <a:p>
            <a:r>
              <a:rPr lang="en-US" dirty="0" smtClean="0"/>
              <a:t>Let</a:t>
            </a:r>
            <a:r>
              <a:rPr lang="fr-FR" dirty="0" smtClean="0"/>
              <a:t>’</a:t>
            </a:r>
            <a:r>
              <a:rPr lang="en-US" dirty="0" smtClean="0"/>
              <a:t>s see schematically these 3 visions of the world</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15</a:t>
            </a:fld>
            <a:endParaRPr lang="it-IT"/>
          </a:p>
        </p:txBody>
      </p:sp>
    </p:spTree>
    <p:extLst>
      <p:ext uri="{BB962C8B-B14F-4D97-AF65-F5344CB8AC3E}">
        <p14:creationId xmlns:p14="http://schemas.microsoft.com/office/powerpoint/2010/main" val="41645969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400"/>
            <a:ext cx="7391400" cy="1143000"/>
          </a:xfrm>
        </p:spPr>
        <p:txBody>
          <a:bodyPr/>
          <a:lstStyle/>
          <a:p>
            <a:r>
              <a:rPr lang="en-US" dirty="0" smtClean="0"/>
              <a:t>Features/Particles</a:t>
            </a:r>
            <a:endParaRPr lang="en-US" dirty="0"/>
          </a:p>
        </p:txBody>
      </p:sp>
      <p:sp>
        <p:nvSpPr>
          <p:cNvPr id="3" name="Content Placeholder 2"/>
          <p:cNvSpPr>
            <a:spLocks noGrp="1"/>
          </p:cNvSpPr>
          <p:nvPr>
            <p:ph idx="1"/>
          </p:nvPr>
        </p:nvSpPr>
        <p:spPr>
          <a:xfrm>
            <a:off x="-108520" y="620688"/>
            <a:ext cx="8856984" cy="5256584"/>
          </a:xfrm>
        </p:spPr>
        <p:txBody>
          <a:bodyPr/>
          <a:lstStyle/>
          <a:p>
            <a:r>
              <a:rPr lang="en-US" dirty="0" smtClean="0"/>
              <a:t>Focus is on specific (self)</a:t>
            </a:r>
            <a:r>
              <a:rPr lang="en-US" dirty="0" err="1" smtClean="0"/>
              <a:t>organised</a:t>
            </a:r>
            <a:r>
              <a:rPr lang="en-US" dirty="0" smtClean="0"/>
              <a:t> structures </a:t>
            </a:r>
          </a:p>
          <a:p>
            <a:r>
              <a:rPr lang="en-US" dirty="0" smtClean="0"/>
              <a:t>Hurricane physics/track  </a:t>
            </a:r>
          </a:p>
        </p:txBody>
      </p:sp>
      <p:sp>
        <p:nvSpPr>
          <p:cNvPr id="4" name="Slide Number Placeholder 3"/>
          <p:cNvSpPr>
            <a:spLocks noGrp="1"/>
          </p:cNvSpPr>
          <p:nvPr>
            <p:ph type="sldNum" sz="quarter" idx="12"/>
          </p:nvPr>
        </p:nvSpPr>
        <p:spPr>
          <a:xfrm>
            <a:off x="5447928" y="6392416"/>
            <a:ext cx="1524000" cy="457200"/>
          </a:xfrm>
        </p:spPr>
        <p:txBody>
          <a:bodyPr/>
          <a:lstStyle/>
          <a:p>
            <a:fld id="{AA140358-DA58-2F45-9CC1-BF0C3A9BB047}" type="slidenum">
              <a:rPr lang="it-IT" smtClean="0"/>
              <a:pPr/>
              <a:t>16</a:t>
            </a:fld>
            <a:endParaRPr lang="it-IT"/>
          </a:p>
        </p:txBody>
      </p:sp>
      <p:pic>
        <p:nvPicPr>
          <p:cNvPr id="5" name="Picture 4"/>
          <p:cNvPicPr>
            <a:picLocks noChangeAspect="1"/>
          </p:cNvPicPr>
          <p:nvPr/>
        </p:nvPicPr>
        <p:blipFill>
          <a:blip r:embed="rId2"/>
          <a:stretch>
            <a:fillRect/>
          </a:stretch>
        </p:blipFill>
        <p:spPr>
          <a:xfrm>
            <a:off x="-36512" y="1844824"/>
            <a:ext cx="7992888" cy="4996036"/>
          </a:xfrm>
          <a:prstGeom prst="rect">
            <a:avLst/>
          </a:prstGeom>
        </p:spPr>
      </p:pic>
      <p:pic>
        <p:nvPicPr>
          <p:cNvPr id="6" name="Picture 5"/>
          <p:cNvPicPr>
            <a:picLocks noChangeAspect="1"/>
          </p:cNvPicPr>
          <p:nvPr/>
        </p:nvPicPr>
        <p:blipFill>
          <a:blip r:embed="rId3"/>
          <a:stretch>
            <a:fillRect/>
          </a:stretch>
        </p:blipFill>
        <p:spPr>
          <a:xfrm>
            <a:off x="-36512" y="1899998"/>
            <a:ext cx="8064896" cy="4979293"/>
          </a:xfrm>
          <a:prstGeom prst="rect">
            <a:avLst/>
          </a:prstGeom>
        </p:spPr>
      </p:pic>
    </p:spTree>
    <p:extLst>
      <p:ext uri="{BB962C8B-B14F-4D97-AF65-F5344CB8AC3E}">
        <p14:creationId xmlns:p14="http://schemas.microsoft.com/office/powerpoint/2010/main" val="265530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264"/>
            <a:ext cx="7884368" cy="1143000"/>
          </a:xfrm>
        </p:spPr>
        <p:txBody>
          <a:bodyPr/>
          <a:lstStyle/>
          <a:p>
            <a:r>
              <a:rPr lang="en-US" dirty="0" smtClean="0"/>
              <a:t>Atmospheric (macro) turbulence</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17</a:t>
            </a:fld>
            <a:endParaRPr lang="it-IT"/>
          </a:p>
        </p:txBody>
      </p:sp>
      <p:pic>
        <p:nvPicPr>
          <p:cNvPr id="6" name="Picture 5"/>
          <p:cNvPicPr>
            <a:picLocks noChangeAspect="1"/>
          </p:cNvPicPr>
          <p:nvPr/>
        </p:nvPicPr>
        <p:blipFill>
          <a:blip r:embed="rId2"/>
          <a:stretch>
            <a:fillRect/>
          </a:stretch>
        </p:blipFill>
        <p:spPr>
          <a:xfrm>
            <a:off x="179512" y="1563403"/>
            <a:ext cx="5639916" cy="5249973"/>
          </a:xfrm>
          <a:prstGeom prst="rect">
            <a:avLst/>
          </a:prstGeom>
        </p:spPr>
      </p:pic>
      <p:sp>
        <p:nvSpPr>
          <p:cNvPr id="7" name="Content Placeholder 6"/>
          <p:cNvSpPr>
            <a:spLocks noGrp="1"/>
          </p:cNvSpPr>
          <p:nvPr>
            <p:ph idx="1"/>
          </p:nvPr>
        </p:nvSpPr>
        <p:spPr>
          <a:xfrm>
            <a:off x="251520" y="908720"/>
            <a:ext cx="7391400" cy="4114800"/>
          </a:xfrm>
        </p:spPr>
        <p:txBody>
          <a:bodyPr/>
          <a:lstStyle/>
          <a:p>
            <a:r>
              <a:rPr lang="en-US" dirty="0" smtClean="0"/>
              <a:t>Energy, </a:t>
            </a:r>
            <a:r>
              <a:rPr lang="en-US" dirty="0" err="1" smtClean="0"/>
              <a:t>enstrophy</a:t>
            </a:r>
            <a:r>
              <a:rPr lang="en-US" dirty="0" smtClean="0"/>
              <a:t> cascades, 2D </a:t>
            </a:r>
            <a:r>
              <a:rPr lang="en-US" dirty="0" err="1" smtClean="0"/>
              <a:t>vs</a:t>
            </a:r>
            <a:r>
              <a:rPr lang="en-US" dirty="0" smtClean="0"/>
              <a:t> 3D</a:t>
            </a:r>
            <a:endParaRPr lang="en-US" dirty="0"/>
          </a:p>
        </p:txBody>
      </p:sp>
      <p:sp>
        <p:nvSpPr>
          <p:cNvPr id="8" name="TextBox 7"/>
          <p:cNvSpPr txBox="1"/>
          <p:nvPr/>
        </p:nvSpPr>
        <p:spPr>
          <a:xfrm>
            <a:off x="5863378" y="2549222"/>
            <a:ext cx="1973191" cy="2246769"/>
          </a:xfrm>
          <a:prstGeom prst="rect">
            <a:avLst/>
          </a:prstGeom>
          <a:noFill/>
        </p:spPr>
        <p:txBody>
          <a:bodyPr wrap="none" rtlCol="0">
            <a:spAutoFit/>
          </a:bodyPr>
          <a:lstStyle/>
          <a:p>
            <a:r>
              <a:rPr lang="en-US" sz="2800" b="1" u="sng" dirty="0" smtClean="0"/>
              <a:t>Note:</a:t>
            </a:r>
          </a:p>
          <a:p>
            <a:r>
              <a:rPr lang="en-US" sz="2800" b="1" u="sng" dirty="0" smtClean="0"/>
              <a:t>NOTHING </a:t>
            </a:r>
          </a:p>
          <a:p>
            <a:r>
              <a:rPr lang="en-US" sz="2800" b="1" u="sng" dirty="0"/>
              <a:t>i</a:t>
            </a:r>
            <a:r>
              <a:rPr lang="en-US" sz="2800" b="1" u="sng" dirty="0" smtClean="0"/>
              <a:t>s really 2D </a:t>
            </a:r>
          </a:p>
          <a:p>
            <a:r>
              <a:rPr lang="en-US" sz="2800" b="1" u="sng" dirty="0" smtClean="0"/>
              <a:t>in  the </a:t>
            </a:r>
          </a:p>
          <a:p>
            <a:r>
              <a:rPr lang="en-US" sz="2800" b="1" u="sng" dirty="0" smtClean="0"/>
              <a:t>atmosphere</a:t>
            </a:r>
            <a:endParaRPr lang="en-US" sz="2800" b="1" u="sng" dirty="0"/>
          </a:p>
        </p:txBody>
      </p:sp>
    </p:spTree>
    <p:extLst>
      <p:ext uri="{BB962C8B-B14F-4D97-AF65-F5344CB8AC3E}">
        <p14:creationId xmlns:p14="http://schemas.microsoft.com/office/powerpoint/2010/main" val="1508750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5416"/>
            <a:ext cx="7391400" cy="1143000"/>
          </a:xfrm>
        </p:spPr>
        <p:txBody>
          <a:bodyPr/>
          <a:lstStyle/>
          <a:p>
            <a:r>
              <a:rPr lang="en-US" dirty="0" smtClean="0"/>
              <a:t>Waves in the atmosphere</a:t>
            </a:r>
            <a:endParaRPr lang="en-US" dirty="0"/>
          </a:p>
        </p:txBody>
      </p:sp>
      <p:sp>
        <p:nvSpPr>
          <p:cNvPr id="4" name="Slide Number Placeholder 3"/>
          <p:cNvSpPr>
            <a:spLocks noGrp="1"/>
          </p:cNvSpPr>
          <p:nvPr>
            <p:ph type="sldNum" sz="quarter" idx="12"/>
          </p:nvPr>
        </p:nvSpPr>
        <p:spPr>
          <a:xfrm>
            <a:off x="6168008" y="6608440"/>
            <a:ext cx="1524000" cy="457200"/>
          </a:xfrm>
        </p:spPr>
        <p:txBody>
          <a:bodyPr/>
          <a:lstStyle/>
          <a:p>
            <a:fld id="{AA140358-DA58-2F45-9CC1-BF0C3A9BB047}" type="slidenum">
              <a:rPr lang="it-IT" smtClean="0"/>
              <a:pPr/>
              <a:t>18</a:t>
            </a:fld>
            <a:endParaRPr lang="it-IT"/>
          </a:p>
        </p:txBody>
      </p:sp>
      <p:pic>
        <p:nvPicPr>
          <p:cNvPr id="5" name="Picture 4"/>
          <p:cNvPicPr>
            <a:picLocks noChangeAspect="1"/>
          </p:cNvPicPr>
          <p:nvPr/>
        </p:nvPicPr>
        <p:blipFill>
          <a:blip r:embed="rId2"/>
          <a:stretch>
            <a:fillRect/>
          </a:stretch>
        </p:blipFill>
        <p:spPr>
          <a:xfrm>
            <a:off x="1187624" y="1340768"/>
            <a:ext cx="5373216" cy="5373216"/>
          </a:xfrm>
          <a:prstGeom prst="rect">
            <a:avLst/>
          </a:prstGeom>
        </p:spPr>
      </p:pic>
      <p:pic>
        <p:nvPicPr>
          <p:cNvPr id="7" name="Picture 6"/>
          <p:cNvPicPr>
            <a:picLocks noChangeAspect="1"/>
          </p:cNvPicPr>
          <p:nvPr/>
        </p:nvPicPr>
        <p:blipFill>
          <a:blip r:embed="rId3"/>
          <a:stretch>
            <a:fillRect/>
          </a:stretch>
        </p:blipFill>
        <p:spPr>
          <a:xfrm>
            <a:off x="1187624" y="1268760"/>
            <a:ext cx="5446340" cy="5446340"/>
          </a:xfrm>
          <a:prstGeom prst="rect">
            <a:avLst/>
          </a:prstGeom>
        </p:spPr>
      </p:pic>
      <p:sp>
        <p:nvSpPr>
          <p:cNvPr id="8" name="Content Placeholder 7"/>
          <p:cNvSpPr>
            <a:spLocks noGrp="1"/>
          </p:cNvSpPr>
          <p:nvPr>
            <p:ph idx="1"/>
          </p:nvPr>
        </p:nvSpPr>
        <p:spPr>
          <a:xfrm>
            <a:off x="251520" y="620688"/>
            <a:ext cx="7391400" cy="4114800"/>
          </a:xfrm>
        </p:spPr>
        <p:txBody>
          <a:bodyPr/>
          <a:lstStyle/>
          <a:p>
            <a:r>
              <a:rPr lang="en-US" dirty="0" smtClean="0"/>
              <a:t>Large and small scale patterns</a:t>
            </a:r>
            <a:endParaRPr lang="en-US" dirty="0"/>
          </a:p>
        </p:txBody>
      </p:sp>
    </p:spTree>
    <p:extLst>
      <p:ext uri="{BB962C8B-B14F-4D97-AF65-F5344CB8AC3E}">
        <p14:creationId xmlns:p14="http://schemas.microsoft.com/office/powerpoint/2010/main" val="23742579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3408"/>
            <a:ext cx="7391400" cy="1143000"/>
          </a:xfrm>
        </p:spPr>
        <p:txBody>
          <a:bodyPr/>
          <a:lstStyle/>
          <a:p>
            <a:r>
              <a:rPr lang="en-US" dirty="0" smtClean="0"/>
              <a:t>“Waves” in the atmosphere?</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19</a:t>
            </a:fld>
            <a:endParaRPr lang="it-IT"/>
          </a:p>
        </p:txBody>
      </p:sp>
      <p:pic>
        <p:nvPicPr>
          <p:cNvPr id="6" name="Picture 5"/>
          <p:cNvPicPr>
            <a:picLocks noChangeAspect="1"/>
          </p:cNvPicPr>
          <p:nvPr/>
        </p:nvPicPr>
        <p:blipFill>
          <a:blip r:embed="rId2"/>
          <a:stretch>
            <a:fillRect/>
          </a:stretch>
        </p:blipFill>
        <p:spPr>
          <a:xfrm>
            <a:off x="827584" y="1546918"/>
            <a:ext cx="6336704" cy="5247582"/>
          </a:xfrm>
          <a:prstGeom prst="rect">
            <a:avLst/>
          </a:prstGeom>
        </p:spPr>
      </p:pic>
      <p:sp>
        <p:nvSpPr>
          <p:cNvPr id="7" name="Content Placeholder 6"/>
          <p:cNvSpPr>
            <a:spLocks noGrp="1"/>
          </p:cNvSpPr>
          <p:nvPr>
            <p:ph idx="1"/>
          </p:nvPr>
        </p:nvSpPr>
        <p:spPr>
          <a:xfrm>
            <a:off x="228600" y="908720"/>
            <a:ext cx="7391400" cy="4114800"/>
          </a:xfrm>
        </p:spPr>
        <p:txBody>
          <a:bodyPr/>
          <a:lstStyle/>
          <a:p>
            <a:r>
              <a:rPr lang="en-US" dirty="0" smtClean="0"/>
              <a:t>Hayashi-</a:t>
            </a:r>
            <a:r>
              <a:rPr lang="en-US" dirty="0" err="1" smtClean="0"/>
              <a:t>Fraedrich</a:t>
            </a:r>
            <a:r>
              <a:rPr lang="en-US" dirty="0" smtClean="0"/>
              <a:t> decomposition</a:t>
            </a:r>
            <a:endParaRPr lang="en-US" dirty="0"/>
          </a:p>
        </p:txBody>
      </p:sp>
      <p:cxnSp>
        <p:nvCxnSpPr>
          <p:cNvPr id="9" name="Straight Arrow Connector 8"/>
          <p:cNvCxnSpPr/>
          <p:nvPr/>
        </p:nvCxnSpPr>
        <p:spPr bwMode="auto">
          <a:xfrm flipV="1">
            <a:off x="1547664" y="4581128"/>
            <a:ext cx="1800200" cy="72008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2555776" y="4581128"/>
            <a:ext cx="0" cy="936104"/>
          </a:xfrm>
          <a:prstGeom prst="straightConnector1">
            <a:avLst/>
          </a:prstGeom>
          <a:solidFill>
            <a:schemeClr val="accent1"/>
          </a:solidFill>
          <a:ln w="38100" cap="flat" cmpd="sng" algn="ctr">
            <a:solidFill>
              <a:srgbClr val="3366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1403648" y="4941168"/>
            <a:ext cx="1872208" cy="72008"/>
          </a:xfrm>
          <a:prstGeom prst="straightConnector1">
            <a:avLst/>
          </a:prstGeom>
          <a:solidFill>
            <a:schemeClr val="accent1"/>
          </a:solidFill>
          <a:ln w="38100" cap="flat" cmpd="sng" algn="ctr">
            <a:solidFill>
              <a:srgbClr val="3366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770198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9C465A-5D1D-4845-A883-85B4D3D7D74C}" type="slidenum">
              <a:rPr lang="it-IT"/>
              <a:pPr/>
              <a:t>2</a:t>
            </a:fld>
            <a:endParaRPr lang="it-IT"/>
          </a:p>
        </p:txBody>
      </p:sp>
      <p:sp>
        <p:nvSpPr>
          <p:cNvPr id="17410" name="Rectangle 2"/>
          <p:cNvSpPr>
            <a:spLocks noGrp="1" noChangeArrowheads="1"/>
          </p:cNvSpPr>
          <p:nvPr>
            <p:ph type="title"/>
          </p:nvPr>
        </p:nvSpPr>
        <p:spPr/>
        <p:txBody>
          <a:bodyPr/>
          <a:lstStyle/>
          <a:p>
            <a:r>
              <a:rPr lang="it-IT" dirty="0"/>
              <a:t>Some </a:t>
            </a:r>
            <a:r>
              <a:rPr lang="it-IT" dirty="0" err="1"/>
              <a:t>Properties</a:t>
            </a:r>
            <a:r>
              <a:rPr lang="it-IT" dirty="0"/>
              <a:t> of </a:t>
            </a:r>
            <a:br>
              <a:rPr lang="it-IT" dirty="0"/>
            </a:br>
            <a:r>
              <a:rPr lang="it-IT" dirty="0" err="1"/>
              <a:t>Complex</a:t>
            </a:r>
            <a:r>
              <a:rPr lang="it-IT" dirty="0"/>
              <a:t> Systems</a:t>
            </a:r>
            <a:endParaRPr lang="en-GB" dirty="0"/>
          </a:p>
        </p:txBody>
      </p:sp>
      <p:sp>
        <p:nvSpPr>
          <p:cNvPr id="17411" name="Rectangle 3"/>
          <p:cNvSpPr>
            <a:spLocks noGrp="1" noChangeArrowheads="1"/>
          </p:cNvSpPr>
          <p:nvPr>
            <p:ph type="body" idx="1"/>
          </p:nvPr>
        </p:nvSpPr>
        <p:spPr/>
        <p:txBody>
          <a:bodyPr/>
          <a:lstStyle/>
          <a:p>
            <a:r>
              <a:rPr lang="it-IT" sz="2800" dirty="0" err="1"/>
              <a:t>Spontaneous</a:t>
            </a:r>
            <a:r>
              <a:rPr lang="it-IT" sz="2800" dirty="0"/>
              <a:t> Pattern </a:t>
            </a:r>
            <a:r>
              <a:rPr lang="it-IT" sz="2800" dirty="0" err="1"/>
              <a:t>formation</a:t>
            </a:r>
            <a:endParaRPr lang="it-IT" sz="2800" dirty="0"/>
          </a:p>
          <a:p>
            <a:r>
              <a:rPr lang="it-IT" sz="2800" dirty="0" err="1"/>
              <a:t>Symmetry</a:t>
            </a:r>
            <a:r>
              <a:rPr lang="it-IT" sz="2800" dirty="0"/>
              <a:t> break and </a:t>
            </a:r>
            <a:r>
              <a:rPr lang="it-IT" sz="2800" dirty="0" err="1"/>
              <a:t>instabilities</a:t>
            </a:r>
            <a:endParaRPr lang="it-IT" sz="2800" dirty="0"/>
          </a:p>
          <a:p>
            <a:r>
              <a:rPr lang="it-IT" sz="2800" dirty="0" err="1"/>
              <a:t>Irreversibility</a:t>
            </a:r>
            <a:endParaRPr lang="it-IT" sz="2800" dirty="0"/>
          </a:p>
          <a:p>
            <a:r>
              <a:rPr lang="it-IT" sz="2800" dirty="0" err="1"/>
              <a:t>Entropy</a:t>
            </a:r>
            <a:r>
              <a:rPr lang="it-IT" sz="2800" dirty="0"/>
              <a:t> Production</a:t>
            </a:r>
          </a:p>
          <a:p>
            <a:r>
              <a:rPr lang="it-IT" sz="2800" dirty="0" err="1"/>
              <a:t>Variability</a:t>
            </a:r>
            <a:r>
              <a:rPr lang="it-IT" sz="2800" dirty="0"/>
              <a:t> of </a:t>
            </a:r>
            <a:r>
              <a:rPr lang="it-IT" sz="2800" dirty="0" err="1"/>
              <a:t>many</a:t>
            </a:r>
            <a:r>
              <a:rPr lang="it-IT" sz="2800" dirty="0"/>
              <a:t> </a:t>
            </a:r>
            <a:r>
              <a:rPr lang="it-IT" sz="2800" dirty="0" err="1"/>
              <a:t>spatial</a:t>
            </a:r>
            <a:r>
              <a:rPr lang="it-IT" sz="2800" dirty="0"/>
              <a:t> and </a:t>
            </a:r>
            <a:r>
              <a:rPr lang="it-IT" sz="2800" dirty="0" err="1"/>
              <a:t>temporal</a:t>
            </a:r>
            <a:r>
              <a:rPr lang="it-IT" sz="2800" dirty="0"/>
              <a:t> </a:t>
            </a:r>
            <a:r>
              <a:rPr lang="it-IT" sz="2800" dirty="0" err="1"/>
              <a:t>scales</a:t>
            </a:r>
            <a:endParaRPr lang="it-IT" sz="2800" dirty="0"/>
          </a:p>
          <a:p>
            <a:r>
              <a:rPr lang="it-IT" sz="2800" dirty="0"/>
              <a:t>Non-</a:t>
            </a:r>
            <a:r>
              <a:rPr lang="it-IT" sz="2800" dirty="0" err="1"/>
              <a:t>trivial</a:t>
            </a:r>
            <a:r>
              <a:rPr lang="it-IT" sz="2800" dirty="0"/>
              <a:t> </a:t>
            </a:r>
            <a:r>
              <a:rPr lang="it-IT" sz="2800" dirty="0" err="1"/>
              <a:t>numerical</a:t>
            </a:r>
            <a:r>
              <a:rPr lang="it-IT" sz="2800" dirty="0"/>
              <a:t> </a:t>
            </a:r>
            <a:r>
              <a:rPr lang="it-IT" sz="2800" dirty="0" err="1"/>
              <a:t>models</a:t>
            </a:r>
            <a:endParaRPr lang="it-IT" sz="2800" dirty="0"/>
          </a:p>
          <a:p>
            <a:r>
              <a:rPr lang="it-IT" sz="2800" dirty="0"/>
              <a:t>Sensitive </a:t>
            </a:r>
            <a:r>
              <a:rPr lang="it-IT" sz="2800" dirty="0" err="1"/>
              <a:t>dependence</a:t>
            </a:r>
            <a:r>
              <a:rPr lang="it-IT" sz="2800" dirty="0"/>
              <a:t> on </a:t>
            </a:r>
            <a:r>
              <a:rPr lang="it-IT" sz="2800" dirty="0" err="1"/>
              <a:t>initial</a:t>
            </a:r>
            <a:r>
              <a:rPr lang="it-IT" sz="2800" dirty="0"/>
              <a:t> </a:t>
            </a:r>
            <a:r>
              <a:rPr lang="it-IT" sz="2800" dirty="0" err="1"/>
              <a:t>conditions</a:t>
            </a:r>
            <a:endParaRPr lang="it-IT" sz="2800" dirty="0"/>
          </a:p>
          <a:p>
            <a:pPr lvl="1"/>
            <a:r>
              <a:rPr lang="it-IT" sz="2400" dirty="0" err="1"/>
              <a:t>limited</a:t>
            </a:r>
            <a:r>
              <a:rPr lang="it-IT" sz="2400" dirty="0"/>
              <a:t> </a:t>
            </a:r>
            <a:r>
              <a:rPr lang="it-IT" sz="2400" dirty="0" err="1"/>
              <a:t>predictability</a:t>
            </a:r>
            <a:r>
              <a:rPr lang="it-IT" sz="2400" dirty="0"/>
              <a:t> time</a:t>
            </a:r>
            <a:endParaRPr lang="en-GB" sz="2400" dirty="0"/>
          </a:p>
        </p:txBody>
      </p:sp>
    </p:spTree>
    <p:extLst>
      <p:ext uri="{BB962C8B-B14F-4D97-AF65-F5344CB8AC3E}">
        <p14:creationId xmlns:p14="http://schemas.microsoft.com/office/powerpoint/2010/main" val="40635584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3419872" cy="1143000"/>
          </a:xfrm>
        </p:spPr>
        <p:txBody>
          <a:bodyPr/>
          <a:lstStyle/>
          <a:p>
            <a:r>
              <a:rPr lang="en-US" dirty="0" smtClean="0"/>
              <a:t>“Waves” in GCMs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20</a:t>
            </a:fld>
            <a:endParaRPr lang="it-IT"/>
          </a:p>
        </p:txBody>
      </p:sp>
      <p:pic>
        <p:nvPicPr>
          <p:cNvPr id="6" name="Picture 5"/>
          <p:cNvPicPr>
            <a:picLocks noChangeAspect="1"/>
          </p:cNvPicPr>
          <p:nvPr/>
        </p:nvPicPr>
        <p:blipFill>
          <a:blip r:embed="rId2"/>
          <a:stretch>
            <a:fillRect/>
          </a:stretch>
        </p:blipFill>
        <p:spPr>
          <a:xfrm>
            <a:off x="3352064" y="0"/>
            <a:ext cx="4532304" cy="6858000"/>
          </a:xfrm>
          <a:prstGeom prst="rect">
            <a:avLst/>
          </a:prstGeom>
        </p:spPr>
      </p:pic>
      <p:sp>
        <p:nvSpPr>
          <p:cNvPr id="7" name="Content Placeholder 6"/>
          <p:cNvSpPr>
            <a:spLocks noGrp="1"/>
          </p:cNvSpPr>
          <p:nvPr>
            <p:ph idx="1"/>
          </p:nvPr>
        </p:nvSpPr>
        <p:spPr>
          <a:xfrm>
            <a:off x="0" y="1700808"/>
            <a:ext cx="3419872" cy="4544144"/>
          </a:xfrm>
        </p:spPr>
        <p:txBody>
          <a:bodyPr/>
          <a:lstStyle/>
          <a:p>
            <a:r>
              <a:rPr lang="en-US" dirty="0" smtClean="0"/>
              <a:t>GCMs differ in representation of large scale atmospheric processes</a:t>
            </a:r>
          </a:p>
          <a:p>
            <a:r>
              <a:rPr lang="en-US" dirty="0" smtClean="0"/>
              <a:t>Just Kinematics?</a:t>
            </a:r>
          </a:p>
          <a:p>
            <a:r>
              <a:rPr lang="en-US" dirty="0" smtClean="0"/>
              <a:t>What we see are only unstable waves and their effects</a:t>
            </a:r>
          </a:p>
          <a:p>
            <a:endParaRPr lang="en-US" dirty="0"/>
          </a:p>
        </p:txBody>
      </p:sp>
    </p:spTree>
    <p:extLst>
      <p:ext uri="{BB962C8B-B14F-4D97-AF65-F5344CB8AC3E}">
        <p14:creationId xmlns:p14="http://schemas.microsoft.com/office/powerpoint/2010/main" val="27243022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485775"/>
            <a:ext cx="3203575" cy="1143000"/>
          </a:xfrm>
        </p:spPr>
        <p:txBody>
          <a:bodyPr/>
          <a:lstStyle/>
          <a:p>
            <a:r>
              <a:rPr lang="it-IT" dirty="0" smtClean="0"/>
              <a:t>Full-</a:t>
            </a:r>
            <a:r>
              <a:rPr lang="it-IT" dirty="0" err="1" smtClean="0"/>
              <a:t>blown</a:t>
            </a:r>
            <a:r>
              <a:rPr lang="it-IT" dirty="0" smtClean="0"/>
              <a:t> </a:t>
            </a:r>
            <a:r>
              <a:rPr lang="it-IT" dirty="0" err="1" smtClean="0"/>
              <a:t>Climate</a:t>
            </a:r>
            <a:r>
              <a:rPr lang="it-IT" dirty="0" smtClean="0"/>
              <a:t> Model</a:t>
            </a:r>
            <a:endParaRPr lang="it-IT" dirty="0">
              <a:solidFill>
                <a:schemeClr val="tx1"/>
              </a:solidFill>
              <a:latin typeface="Arial" charset="0"/>
            </a:endParaRPr>
          </a:p>
        </p:txBody>
      </p:sp>
      <p:pic>
        <p:nvPicPr>
          <p:cNvPr id="136195" name="Picture 3" descr="3dgcm"/>
          <p:cNvPicPr>
            <a:picLocks noChangeAspect="1" noChangeArrowheads="1"/>
          </p:cNvPicPr>
          <p:nvPr/>
        </p:nvPicPr>
        <p:blipFill>
          <a:blip r:embed="rId2" cstate="print"/>
          <a:srcRect/>
          <a:stretch>
            <a:fillRect/>
          </a:stretch>
        </p:blipFill>
        <p:spPr bwMode="auto">
          <a:xfrm>
            <a:off x="3336925" y="-14288"/>
            <a:ext cx="5807075" cy="5314951"/>
          </a:xfrm>
          <a:prstGeom prst="rect">
            <a:avLst/>
          </a:prstGeom>
          <a:noFill/>
        </p:spPr>
      </p:pic>
      <p:pic>
        <p:nvPicPr>
          <p:cNvPr id="136196" name="Picture 4" descr="_scalediag">
            <a:hlinkClick r:id="rId3"/>
          </p:cNvPr>
          <p:cNvPicPr>
            <a:picLocks noChangeAspect="1" noChangeArrowheads="1"/>
          </p:cNvPicPr>
          <p:nvPr/>
        </p:nvPicPr>
        <p:blipFill>
          <a:blip r:embed="rId4" cstate="print"/>
          <a:srcRect/>
          <a:stretch>
            <a:fillRect/>
          </a:stretch>
        </p:blipFill>
        <p:spPr bwMode="auto">
          <a:xfrm>
            <a:off x="0" y="2349500"/>
            <a:ext cx="3333750" cy="4508500"/>
          </a:xfrm>
          <a:prstGeom prst="rect">
            <a:avLst/>
          </a:prstGeom>
          <a:noFill/>
        </p:spPr>
      </p:pic>
      <p:sp>
        <p:nvSpPr>
          <p:cNvPr id="136197" name="Rectangle 5"/>
          <p:cNvSpPr>
            <a:spLocks noChangeArrowheads="1"/>
          </p:cNvSpPr>
          <p:nvPr/>
        </p:nvSpPr>
        <p:spPr bwMode="auto">
          <a:xfrm>
            <a:off x="3168650" y="5526088"/>
            <a:ext cx="4572000" cy="1143000"/>
          </a:xfrm>
          <a:prstGeom prst="rect">
            <a:avLst/>
          </a:prstGeom>
          <a:noFill/>
          <a:ln w="9525">
            <a:noFill/>
            <a:miter lim="800000"/>
            <a:headEnd/>
            <a:tailEnd/>
          </a:ln>
          <a:effectLst/>
        </p:spPr>
        <p:txBody>
          <a:bodyPr anchor="ctr"/>
          <a:lstStyle/>
          <a:p>
            <a:pPr algn="ctr"/>
            <a:r>
              <a:rPr lang="it-IT" dirty="0" err="1" smtClean="0">
                <a:latin typeface="Arial" charset="0"/>
              </a:rPr>
              <a:t>Since</a:t>
            </a:r>
            <a:r>
              <a:rPr lang="it-IT" dirty="0" smtClean="0">
                <a:latin typeface="Arial" charset="0"/>
              </a:rPr>
              <a:t> the ‘40s, some of </a:t>
            </a:r>
            <a:r>
              <a:rPr lang="it-IT" dirty="0" err="1" smtClean="0">
                <a:latin typeface="Arial" charset="0"/>
              </a:rPr>
              <a:t>largest</a:t>
            </a:r>
            <a:r>
              <a:rPr lang="it-IT" dirty="0" smtClean="0">
                <a:latin typeface="Arial" charset="0"/>
              </a:rPr>
              <a:t> </a:t>
            </a:r>
            <a:r>
              <a:rPr lang="it-IT" dirty="0" err="1">
                <a:latin typeface="Arial" charset="0"/>
              </a:rPr>
              <a:t>computers</a:t>
            </a:r>
            <a:r>
              <a:rPr lang="it-IT" dirty="0">
                <a:latin typeface="Arial" charset="0"/>
              </a:rPr>
              <a:t> </a:t>
            </a:r>
            <a:r>
              <a:rPr lang="it-IT" dirty="0" smtClean="0">
                <a:latin typeface="Arial" charset="0"/>
              </a:rPr>
              <a:t>are </a:t>
            </a:r>
            <a:r>
              <a:rPr lang="it-IT" dirty="0">
                <a:latin typeface="Arial" charset="0"/>
              </a:rPr>
              <a:t>devoted to climate modelling</a:t>
            </a:r>
          </a:p>
        </p:txBody>
      </p:sp>
    </p:spTree>
    <p:extLst>
      <p:ext uri="{BB962C8B-B14F-4D97-AF65-F5344CB8AC3E}">
        <p14:creationId xmlns:p14="http://schemas.microsoft.com/office/powerpoint/2010/main" val="29257298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169F515-2E45-264C-AA64-AFC0237AE989}" type="slidenum">
              <a:rPr lang="it-IT"/>
              <a:pPr/>
              <a:t>22</a:t>
            </a:fld>
            <a:endParaRPr lang="it-IT"/>
          </a:p>
        </p:txBody>
      </p:sp>
      <p:sp>
        <p:nvSpPr>
          <p:cNvPr id="18434" name="Rectangle 2"/>
          <p:cNvSpPr>
            <a:spLocks noGrp="1" noChangeArrowheads="1"/>
          </p:cNvSpPr>
          <p:nvPr>
            <p:ph type="title"/>
          </p:nvPr>
        </p:nvSpPr>
        <p:spPr>
          <a:xfrm>
            <a:off x="228600" y="-152400"/>
            <a:ext cx="7391400" cy="990600"/>
          </a:xfrm>
        </p:spPr>
        <p:txBody>
          <a:bodyPr/>
          <a:lstStyle/>
          <a:p>
            <a:r>
              <a:rPr lang="it-IT"/>
              <a:t>Plurality of Models</a:t>
            </a:r>
          </a:p>
        </p:txBody>
      </p:sp>
      <p:sp>
        <p:nvSpPr>
          <p:cNvPr id="18435" name="Rectangle 3"/>
          <p:cNvSpPr>
            <a:spLocks noGrp="1" noChangeArrowheads="1"/>
          </p:cNvSpPr>
          <p:nvPr>
            <p:ph type="body" idx="1"/>
          </p:nvPr>
        </p:nvSpPr>
        <p:spPr>
          <a:xfrm>
            <a:off x="0" y="762000"/>
            <a:ext cx="7848600" cy="6096000"/>
          </a:xfrm>
        </p:spPr>
        <p:txBody>
          <a:bodyPr/>
          <a:lstStyle/>
          <a:p>
            <a:r>
              <a:rPr lang="it-IT" sz="2800" dirty="0"/>
              <a:t>In </a:t>
            </a:r>
            <a:r>
              <a:rPr lang="it-IT" sz="2800" dirty="0" err="1"/>
              <a:t>Climate</a:t>
            </a:r>
            <a:r>
              <a:rPr lang="it-IT" sz="2800" dirty="0"/>
              <a:t> Science, </a:t>
            </a:r>
            <a:r>
              <a:rPr lang="it-IT" sz="2800" dirty="0" err="1"/>
              <a:t>not</a:t>
            </a:r>
            <a:r>
              <a:rPr lang="it-IT" sz="2800" dirty="0"/>
              <a:t> </a:t>
            </a:r>
            <a:r>
              <a:rPr lang="it-IT" sz="2800" dirty="0" err="1"/>
              <a:t>only</a:t>
            </a:r>
            <a:r>
              <a:rPr lang="it-IT" sz="2800" dirty="0"/>
              <a:t> full-</a:t>
            </a:r>
            <a:r>
              <a:rPr lang="it-IT" sz="2800" dirty="0" err="1"/>
              <a:t>blown</a:t>
            </a:r>
            <a:r>
              <a:rPr lang="it-IT" sz="2800" dirty="0"/>
              <a:t> </a:t>
            </a:r>
            <a:r>
              <a:rPr lang="it-IT" sz="2800" dirty="0" err="1"/>
              <a:t>models</a:t>
            </a:r>
            <a:r>
              <a:rPr lang="it-IT" sz="2800" dirty="0"/>
              <a:t> (</a:t>
            </a:r>
            <a:r>
              <a:rPr lang="it-IT" sz="2800" dirty="0" err="1"/>
              <a:t>most</a:t>
            </a:r>
            <a:r>
              <a:rPr lang="it-IT" sz="2800" dirty="0"/>
              <a:t> accurate </a:t>
            </a:r>
            <a:r>
              <a:rPr lang="it-IT" sz="2800" dirty="0" err="1"/>
              <a:t>representation</a:t>
            </a:r>
            <a:r>
              <a:rPr lang="it-IT" sz="2800" dirty="0"/>
              <a:t> of the </a:t>
            </a:r>
            <a:r>
              <a:rPr lang="it-IT" sz="2800" dirty="0" err="1"/>
              <a:t>largest</a:t>
            </a:r>
            <a:r>
              <a:rPr lang="it-IT" sz="2800" dirty="0"/>
              <a:t> </a:t>
            </a:r>
            <a:r>
              <a:rPr lang="it-IT" sz="2800" dirty="0" err="1"/>
              <a:t>number</a:t>
            </a:r>
            <a:r>
              <a:rPr lang="it-IT" sz="2800" dirty="0"/>
              <a:t> of </a:t>
            </a:r>
            <a:r>
              <a:rPr lang="it-IT" sz="2800" dirty="0" err="1"/>
              <a:t>processes</a:t>
            </a:r>
            <a:r>
              <a:rPr lang="it-IT" sz="2800" dirty="0"/>
              <a:t>) are </a:t>
            </a:r>
            <a:r>
              <a:rPr lang="it-IT" sz="2800" dirty="0" err="1"/>
              <a:t>used</a:t>
            </a:r>
            <a:endParaRPr lang="it-IT" sz="2800" dirty="0"/>
          </a:p>
          <a:p>
            <a:r>
              <a:rPr lang="it-IT" sz="2800" dirty="0" err="1"/>
              <a:t>Simpler</a:t>
            </a:r>
            <a:r>
              <a:rPr lang="it-IT" sz="2800" dirty="0"/>
              <a:t> </a:t>
            </a:r>
            <a:r>
              <a:rPr lang="it-IT" sz="2800" dirty="0" err="1"/>
              <a:t>models</a:t>
            </a:r>
            <a:r>
              <a:rPr lang="it-IT" sz="2800" dirty="0"/>
              <a:t> are </a:t>
            </a:r>
            <a:r>
              <a:rPr lang="it-IT" sz="2800" dirty="0" err="1"/>
              <a:t>used</a:t>
            </a:r>
            <a:r>
              <a:rPr lang="it-IT" sz="2800" dirty="0"/>
              <a:t> to </a:t>
            </a:r>
            <a:r>
              <a:rPr lang="it-IT" sz="2800" dirty="0" err="1"/>
              <a:t>try</a:t>
            </a:r>
            <a:r>
              <a:rPr lang="it-IT" sz="2800" dirty="0"/>
              <a:t> to </a:t>
            </a:r>
            <a:r>
              <a:rPr lang="it-IT" sz="2800" dirty="0" err="1"/>
              <a:t>capture</a:t>
            </a:r>
            <a:r>
              <a:rPr lang="it-IT" sz="2800" dirty="0"/>
              <a:t> the </a:t>
            </a:r>
            <a:r>
              <a:rPr lang="it-IT" sz="2800" dirty="0" err="1"/>
              <a:t>structural</a:t>
            </a:r>
            <a:r>
              <a:rPr lang="it-IT" sz="2800" dirty="0"/>
              <a:t> </a:t>
            </a:r>
            <a:r>
              <a:rPr lang="it-IT" sz="2800" dirty="0" err="1"/>
              <a:t>properties</a:t>
            </a:r>
            <a:r>
              <a:rPr lang="it-IT" sz="2800" dirty="0"/>
              <a:t> of the CS</a:t>
            </a:r>
          </a:p>
          <a:p>
            <a:pPr lvl="1"/>
            <a:r>
              <a:rPr lang="it-IT" sz="2400" dirty="0" err="1" smtClean="0"/>
              <a:t>Less</a:t>
            </a:r>
            <a:r>
              <a:rPr lang="it-IT" sz="2400" dirty="0" smtClean="0"/>
              <a:t> </a:t>
            </a:r>
            <a:r>
              <a:rPr lang="it-IT" sz="2400" dirty="0" err="1"/>
              <a:t>expensive</a:t>
            </a:r>
            <a:r>
              <a:rPr lang="it-IT" sz="2400" dirty="0"/>
              <a:t> </a:t>
            </a:r>
            <a:r>
              <a:rPr lang="it-IT" sz="2400" dirty="0" smtClean="0"/>
              <a:t>, more </a:t>
            </a:r>
            <a:r>
              <a:rPr lang="it-IT" sz="2400" dirty="0" err="1"/>
              <a:t>flexible</a:t>
            </a:r>
            <a:r>
              <a:rPr lang="it-IT" sz="2400" dirty="0"/>
              <a:t> </a:t>
            </a:r>
            <a:r>
              <a:rPr lang="it-IT" sz="2400" dirty="0" smtClean="0"/>
              <a:t>– </a:t>
            </a:r>
            <a:r>
              <a:rPr lang="it-IT" sz="2400" dirty="0" err="1" smtClean="0"/>
              <a:t>parametric</a:t>
            </a:r>
            <a:r>
              <a:rPr lang="it-IT" sz="2400" dirty="0" smtClean="0"/>
              <a:t> </a:t>
            </a:r>
            <a:r>
              <a:rPr lang="it-IT" sz="2400" dirty="0" err="1"/>
              <a:t>exploration</a:t>
            </a:r>
            <a:endParaRPr lang="it-IT" sz="2400" dirty="0"/>
          </a:p>
          <a:p>
            <a:r>
              <a:rPr lang="it-IT" sz="2800" dirty="0" err="1"/>
              <a:t>CMs</a:t>
            </a:r>
            <a:r>
              <a:rPr lang="it-IT" sz="2800" dirty="0"/>
              <a:t> </a:t>
            </a:r>
            <a:r>
              <a:rPr lang="it-IT" sz="2800" dirty="0" err="1"/>
              <a:t>uncertainties</a:t>
            </a:r>
            <a:r>
              <a:rPr lang="it-IT" sz="2800" dirty="0"/>
              <a:t> are </a:t>
            </a:r>
            <a:r>
              <a:rPr lang="it-IT" sz="2800" dirty="0" err="1"/>
              <a:t>addressed</a:t>
            </a:r>
            <a:r>
              <a:rPr lang="it-IT" sz="2800" dirty="0"/>
              <a:t> by </a:t>
            </a:r>
            <a:r>
              <a:rPr lang="it-IT" sz="2800" dirty="0" err="1"/>
              <a:t>comparing</a:t>
            </a:r>
            <a:endParaRPr lang="it-IT" sz="2800" dirty="0"/>
          </a:p>
          <a:p>
            <a:pPr lvl="1"/>
            <a:r>
              <a:rPr lang="it-IT" sz="2400" dirty="0" err="1"/>
              <a:t>CMs</a:t>
            </a:r>
            <a:r>
              <a:rPr lang="it-IT" sz="2400" dirty="0"/>
              <a:t> of </a:t>
            </a:r>
            <a:r>
              <a:rPr lang="it-IT" sz="2400" dirty="0" err="1"/>
              <a:t>similar</a:t>
            </a:r>
            <a:r>
              <a:rPr lang="it-IT" sz="2400" dirty="0">
                <a:cs typeface="Times New Roman" charset="0"/>
                <a:sym typeface="Mathematica1" charset="0"/>
              </a:rPr>
              <a:t> </a:t>
            </a:r>
            <a:r>
              <a:rPr lang="it-IT" sz="2400" dirty="0" err="1"/>
              <a:t>complexity</a:t>
            </a:r>
            <a:r>
              <a:rPr lang="it-IT" sz="2400" dirty="0"/>
              <a:t> (</a:t>
            </a:r>
            <a:r>
              <a:rPr lang="it-IT" sz="2400" dirty="0" err="1"/>
              <a:t>horizontal</a:t>
            </a:r>
            <a:r>
              <a:rPr lang="it-IT" sz="2400" dirty="0"/>
              <a:t>)</a:t>
            </a:r>
          </a:p>
          <a:p>
            <a:pPr lvl="1"/>
            <a:r>
              <a:rPr lang="it-IT" sz="2400" dirty="0" err="1"/>
              <a:t>CMs</a:t>
            </a:r>
            <a:r>
              <a:rPr lang="it-IT" sz="2400" dirty="0"/>
              <a:t> </a:t>
            </a:r>
            <a:r>
              <a:rPr lang="it-IT" sz="2400" dirty="0" err="1"/>
              <a:t>along</a:t>
            </a:r>
            <a:r>
              <a:rPr lang="it-IT" sz="2400" dirty="0"/>
              <a:t> a </a:t>
            </a:r>
            <a:r>
              <a:rPr lang="it-IT" sz="2400" dirty="0" err="1"/>
              <a:t>hierarchical</a:t>
            </a:r>
            <a:r>
              <a:rPr lang="it-IT" sz="2400" dirty="0"/>
              <a:t> </a:t>
            </a:r>
            <a:r>
              <a:rPr lang="it-IT" sz="2400" dirty="0" err="1"/>
              <a:t>ladder</a:t>
            </a:r>
            <a:r>
              <a:rPr lang="it-IT" sz="2400" dirty="0"/>
              <a:t> (</a:t>
            </a:r>
            <a:r>
              <a:rPr lang="it-IT" sz="2400" dirty="0" err="1"/>
              <a:t>vertical</a:t>
            </a:r>
            <a:r>
              <a:rPr lang="it-IT" sz="2400" dirty="0"/>
              <a:t>)</a:t>
            </a:r>
          </a:p>
          <a:p>
            <a:r>
              <a:rPr lang="it-IT" sz="2800" dirty="0"/>
              <a:t>The </a:t>
            </a:r>
            <a:r>
              <a:rPr lang="it-IT" sz="2800" dirty="0" err="1"/>
              <a:t>most</a:t>
            </a:r>
            <a:r>
              <a:rPr lang="it-IT" sz="2800" dirty="0"/>
              <a:t> </a:t>
            </a:r>
            <a:r>
              <a:rPr lang="it-IT" sz="2800" dirty="0" err="1"/>
              <a:t>powerful</a:t>
            </a:r>
            <a:r>
              <a:rPr lang="it-IT" sz="2800" dirty="0"/>
              <a:t> </a:t>
            </a:r>
            <a:r>
              <a:rPr lang="it-IT" sz="2800" dirty="0" err="1"/>
              <a:t>tool</a:t>
            </a:r>
            <a:r>
              <a:rPr lang="it-IT" sz="2800" dirty="0"/>
              <a:t> </a:t>
            </a:r>
            <a:r>
              <a:rPr lang="it-IT" sz="2800" dirty="0" err="1"/>
              <a:t>is</a:t>
            </a:r>
            <a:r>
              <a:rPr lang="it-IT" sz="2800" dirty="0"/>
              <a:t> </a:t>
            </a:r>
            <a:r>
              <a:rPr lang="it-IT" sz="2800" dirty="0" err="1"/>
              <a:t>not</a:t>
            </a:r>
            <a:r>
              <a:rPr lang="it-IT" sz="2800" dirty="0"/>
              <a:t> the </a:t>
            </a:r>
            <a:r>
              <a:rPr lang="it-IT" sz="2800" dirty="0" err="1"/>
              <a:t>most</a:t>
            </a:r>
            <a:r>
              <a:rPr lang="it-IT" sz="2800" dirty="0"/>
              <a:t> appropriate for </a:t>
            </a:r>
            <a:r>
              <a:rPr lang="it-IT" sz="2800" dirty="0" err="1"/>
              <a:t>all</a:t>
            </a:r>
            <a:r>
              <a:rPr lang="it-IT" sz="2800" dirty="0"/>
              <a:t> </a:t>
            </a:r>
            <a:r>
              <a:rPr lang="it-IT" sz="2800" dirty="0" err="1"/>
              <a:t>problems</a:t>
            </a:r>
            <a:r>
              <a:rPr lang="it-IT" sz="2800" dirty="0"/>
              <a:t>, </a:t>
            </a:r>
            <a:r>
              <a:rPr lang="it-IT" sz="2800" dirty="0" err="1"/>
              <a:t>addressing</a:t>
            </a:r>
            <a:r>
              <a:rPr lang="it-IT" sz="2800" dirty="0"/>
              <a:t> the big </a:t>
            </a:r>
            <a:r>
              <a:rPr lang="it-IT" sz="2800" dirty="0" err="1"/>
              <a:t>picture</a:t>
            </a:r>
            <a:r>
              <a:rPr lang="it-IT" sz="2800" dirty="0"/>
              <a:t> </a:t>
            </a:r>
            <a:r>
              <a:rPr lang="it-IT" sz="2800" dirty="0" err="1"/>
              <a:t>requires</a:t>
            </a:r>
            <a:r>
              <a:rPr lang="it-IT" sz="2800" dirty="0"/>
              <a:t> a </a:t>
            </a:r>
            <a:r>
              <a:rPr lang="it-IT" sz="2800" dirty="0" err="1"/>
              <a:t>variety</a:t>
            </a:r>
            <a:r>
              <a:rPr lang="it-IT" sz="2800" dirty="0"/>
              <a:t> of </a:t>
            </a:r>
            <a:r>
              <a:rPr lang="it-IT" sz="2800" dirty="0" err="1" smtClean="0"/>
              <a:t>instruments</a:t>
            </a:r>
            <a:endParaRPr lang="it-IT" sz="2800" dirty="0" smtClean="0"/>
          </a:p>
          <a:p>
            <a:r>
              <a:rPr lang="it-IT" sz="2800" dirty="0" err="1" smtClean="0"/>
              <a:t>All</a:t>
            </a:r>
            <a:r>
              <a:rPr lang="it-IT" sz="2800" dirty="0" smtClean="0"/>
              <a:t> </a:t>
            </a:r>
            <a:r>
              <a:rPr lang="it-IT" sz="2800" dirty="0" err="1" smtClean="0"/>
              <a:t>models</a:t>
            </a:r>
            <a:r>
              <a:rPr lang="it-IT" sz="2800" dirty="0" smtClean="0"/>
              <a:t> are “</a:t>
            </a:r>
            <a:r>
              <a:rPr lang="it-IT" sz="2800" dirty="0" err="1" smtClean="0"/>
              <a:t>wrong</a:t>
            </a:r>
            <a:r>
              <a:rPr lang="it-IT" sz="2800" dirty="0" smtClean="0"/>
              <a:t>”! (</a:t>
            </a:r>
            <a:r>
              <a:rPr lang="it-IT" sz="2800" dirty="0" err="1" smtClean="0"/>
              <a:t>but</a:t>
            </a:r>
            <a:r>
              <a:rPr lang="it-IT" sz="2800" dirty="0" smtClean="0"/>
              <a:t> </a:t>
            </a:r>
            <a:r>
              <a:rPr lang="it-IT" sz="2800" dirty="0" err="1" smtClean="0"/>
              <a:t>we</a:t>
            </a:r>
            <a:r>
              <a:rPr lang="it-IT" sz="2800" dirty="0" smtClean="0"/>
              <a:t> are </a:t>
            </a:r>
            <a:r>
              <a:rPr lang="it-IT" sz="2800" dirty="0" err="1" smtClean="0"/>
              <a:t>not</a:t>
            </a:r>
            <a:r>
              <a:rPr lang="it-IT" sz="2800" dirty="0" smtClean="0"/>
              <a:t> </a:t>
            </a:r>
            <a:r>
              <a:rPr lang="it-IT" sz="2800" dirty="0" err="1" smtClean="0"/>
              <a:t>blind</a:t>
            </a:r>
            <a:r>
              <a:rPr lang="it-IT" sz="2800" dirty="0" smtClean="0"/>
              <a:t>!)</a:t>
            </a:r>
            <a:endParaRPr lang="it-IT" sz="28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8130"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6248400"/>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1" name="Picture 3"/>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6122988"/>
            <a:ext cx="15319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56713"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5151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279BD98-66A2-ED4B-ACA7-E756B0CFD737}" type="slidenum">
              <a:rPr lang="it-IT"/>
              <a:pPr>
                <a:defRPr/>
              </a:pPr>
              <a:t>24</a:t>
            </a:fld>
            <a:endParaRPr lang="it-IT"/>
          </a:p>
        </p:txBody>
      </p:sp>
      <p:sp>
        <p:nvSpPr>
          <p:cNvPr id="38914" name="Rectangle 2"/>
          <p:cNvSpPr>
            <a:spLocks noGrp="1" noChangeArrowheads="1"/>
          </p:cNvSpPr>
          <p:nvPr>
            <p:ph type="title"/>
          </p:nvPr>
        </p:nvSpPr>
        <p:spPr>
          <a:xfrm>
            <a:off x="228600" y="-171450"/>
            <a:ext cx="7391400" cy="1066800"/>
          </a:xfrm>
        </p:spPr>
        <p:txBody>
          <a:bodyPr/>
          <a:lstStyle/>
          <a:p>
            <a:r>
              <a:rPr lang="it-IT">
                <a:latin typeface="Times New Roman" charset="0"/>
              </a:rPr>
              <a:t>Looking for the big picture</a:t>
            </a:r>
          </a:p>
        </p:txBody>
      </p:sp>
      <p:sp>
        <p:nvSpPr>
          <p:cNvPr id="38915" name="Rectangle 3"/>
          <p:cNvSpPr>
            <a:spLocks noGrp="1" noChangeArrowheads="1"/>
          </p:cNvSpPr>
          <p:nvPr>
            <p:ph type="body" idx="1"/>
          </p:nvPr>
        </p:nvSpPr>
        <p:spPr>
          <a:xfrm>
            <a:off x="0" y="765175"/>
            <a:ext cx="7848600" cy="4114800"/>
          </a:xfrm>
        </p:spPr>
        <p:txBody>
          <a:bodyPr/>
          <a:lstStyle/>
          <a:p>
            <a:pPr algn="just">
              <a:lnSpc>
                <a:spcPct val="90000"/>
              </a:lnSpc>
            </a:pPr>
            <a:r>
              <a:rPr lang="en-US" sz="2800" dirty="0">
                <a:solidFill>
                  <a:srgbClr val="000000"/>
                </a:solidFill>
                <a:latin typeface="Times New Roman" charset="0"/>
                <a:cs typeface="Times New Roman" charset="0"/>
              </a:rPr>
              <a:t>Global structural properties (Saltzman 2002).</a:t>
            </a:r>
          </a:p>
          <a:p>
            <a:pPr algn="just">
              <a:lnSpc>
                <a:spcPct val="90000"/>
              </a:lnSpc>
            </a:pPr>
            <a:r>
              <a:rPr lang="en-US" sz="2800" dirty="0">
                <a:solidFill>
                  <a:srgbClr val="000000"/>
                </a:solidFill>
                <a:latin typeface="Times New Roman" charset="0"/>
                <a:cs typeface="Times New Roman" charset="0"/>
              </a:rPr>
              <a:t>Deterministic &amp; stochastic dynamical systems</a:t>
            </a:r>
          </a:p>
          <a:p>
            <a:pPr lvl="1" algn="just">
              <a:lnSpc>
                <a:spcPct val="90000"/>
              </a:lnSpc>
            </a:pPr>
            <a:r>
              <a:rPr lang="en-US" sz="2400" dirty="0">
                <a:solidFill>
                  <a:srgbClr val="000000"/>
                </a:solidFill>
                <a:latin typeface="Times New Roman" charset="0"/>
                <a:cs typeface="Times New Roman" charset="0"/>
              </a:rPr>
              <a:t>Example: stability of the </a:t>
            </a:r>
            <a:r>
              <a:rPr lang="en-US" sz="2400" dirty="0" err="1">
                <a:solidFill>
                  <a:srgbClr val="000000"/>
                </a:solidFill>
                <a:latin typeface="Times New Roman" charset="0"/>
                <a:cs typeface="Times New Roman" charset="0"/>
              </a:rPr>
              <a:t>thermohaline</a:t>
            </a:r>
            <a:r>
              <a:rPr lang="en-US" sz="2400" dirty="0">
                <a:solidFill>
                  <a:srgbClr val="000000"/>
                </a:solidFill>
                <a:latin typeface="Times New Roman" charset="0"/>
                <a:cs typeface="Times New Roman" charset="0"/>
              </a:rPr>
              <a:t> circulation </a:t>
            </a:r>
          </a:p>
          <a:p>
            <a:pPr lvl="1" algn="just">
              <a:lnSpc>
                <a:spcPct val="90000"/>
              </a:lnSpc>
            </a:pPr>
            <a:r>
              <a:rPr lang="en-US" sz="2400" dirty="0">
                <a:solidFill>
                  <a:srgbClr val="000000"/>
                </a:solidFill>
                <a:latin typeface="Times New Roman" charset="0"/>
                <a:cs typeface="Times New Roman" charset="0"/>
              </a:rPr>
              <a:t>Stochastic forcing: ad hoc “</a:t>
            </a:r>
            <a:r>
              <a:rPr lang="en-US" altLang="ja-JP" sz="2400" dirty="0">
                <a:solidFill>
                  <a:srgbClr val="000000"/>
                </a:solidFill>
                <a:latin typeface="Times New Roman" charset="0"/>
                <a:cs typeface="Times New Roman" charset="0"/>
              </a:rPr>
              <a:t>closure theory</a:t>
            </a:r>
            <a:r>
              <a:rPr lang="en-US" sz="2400" dirty="0">
                <a:solidFill>
                  <a:srgbClr val="000000"/>
                </a:solidFill>
                <a:latin typeface="Times New Roman" charset="0"/>
                <a:cs typeface="Times New Roman" charset="0"/>
              </a:rPr>
              <a:t>”</a:t>
            </a:r>
            <a:r>
              <a:rPr lang="en-US" altLang="ja-JP" sz="2400" dirty="0">
                <a:solidFill>
                  <a:srgbClr val="000000"/>
                </a:solidFill>
                <a:latin typeface="Times New Roman" charset="0"/>
                <a:cs typeface="Times New Roman" charset="0"/>
              </a:rPr>
              <a:t> for noise</a:t>
            </a:r>
            <a:endParaRPr lang="it-IT" altLang="ja-JP" sz="2400" dirty="0">
              <a:solidFill>
                <a:srgbClr val="000000"/>
              </a:solidFill>
              <a:latin typeface="Times New Roman" charset="0"/>
              <a:cs typeface="Times New Roman" charset="0"/>
            </a:endParaRPr>
          </a:p>
          <a:p>
            <a:pPr algn="just">
              <a:lnSpc>
                <a:spcPct val="90000"/>
              </a:lnSpc>
            </a:pPr>
            <a:r>
              <a:rPr lang="en-US" sz="2800" dirty="0">
                <a:solidFill>
                  <a:srgbClr val="000000"/>
                </a:solidFill>
                <a:latin typeface="Times New Roman" charset="0"/>
                <a:cs typeface="Times New Roman" charset="0"/>
              </a:rPr>
              <a:t>Stat </a:t>
            </a:r>
            <a:r>
              <a:rPr lang="en-US" sz="2800" dirty="0" err="1">
                <a:solidFill>
                  <a:srgbClr val="000000"/>
                </a:solidFill>
                <a:latin typeface="Times New Roman" charset="0"/>
                <a:cs typeface="Times New Roman" charset="0"/>
              </a:rPr>
              <a:t>Mech</a:t>
            </a:r>
            <a:r>
              <a:rPr lang="en-US" sz="2800" dirty="0">
                <a:solidFill>
                  <a:srgbClr val="000000"/>
                </a:solidFill>
                <a:latin typeface="Times New Roman" charset="0"/>
                <a:cs typeface="Times New Roman" charset="0"/>
              </a:rPr>
              <a:t> &amp; Thermodynamic perspective</a:t>
            </a:r>
          </a:p>
          <a:p>
            <a:pPr lvl="1" algn="just">
              <a:lnSpc>
                <a:spcPct val="90000"/>
              </a:lnSpc>
            </a:pPr>
            <a:r>
              <a:rPr lang="en-US" sz="2400" dirty="0">
                <a:solidFill>
                  <a:srgbClr val="000000"/>
                </a:solidFill>
                <a:latin typeface="Times New Roman" charset="0"/>
              </a:rPr>
              <a:t>Planets are non-equilibrium </a:t>
            </a:r>
            <a:r>
              <a:rPr lang="en-US" sz="2400" dirty="0" err="1">
                <a:solidFill>
                  <a:srgbClr val="000000"/>
                </a:solidFill>
                <a:latin typeface="Times New Roman" charset="0"/>
              </a:rPr>
              <a:t>thermodynamical</a:t>
            </a:r>
            <a:r>
              <a:rPr lang="en-US" sz="2400" dirty="0">
                <a:solidFill>
                  <a:srgbClr val="000000"/>
                </a:solidFill>
                <a:latin typeface="Times New Roman" charset="0"/>
              </a:rPr>
              <a:t> systems</a:t>
            </a:r>
          </a:p>
          <a:p>
            <a:pPr lvl="1" algn="just">
              <a:lnSpc>
                <a:spcPct val="90000"/>
              </a:lnSpc>
            </a:pPr>
            <a:r>
              <a:rPr lang="en-US" sz="2400" dirty="0">
                <a:solidFill>
                  <a:srgbClr val="000000"/>
                </a:solidFill>
                <a:latin typeface="Times New Roman" charset="0"/>
              </a:rPr>
              <a:t>Thermodynamics: large scale properties of the climate system; definition of robust metrics for GCMs, data</a:t>
            </a:r>
          </a:p>
          <a:p>
            <a:pPr lvl="1" algn="just">
              <a:lnSpc>
                <a:spcPct val="90000"/>
              </a:lnSpc>
            </a:pPr>
            <a:r>
              <a:rPr lang="en-US" sz="2400" dirty="0">
                <a:solidFill>
                  <a:srgbClr val="000000"/>
                </a:solidFill>
                <a:latin typeface="Times New Roman" charset="0"/>
              </a:rPr>
              <a:t>Stat </a:t>
            </a:r>
            <a:r>
              <a:rPr lang="en-US" sz="2400" dirty="0" err="1">
                <a:solidFill>
                  <a:srgbClr val="000000"/>
                </a:solidFill>
                <a:latin typeface="Times New Roman" charset="0"/>
              </a:rPr>
              <a:t>Mech</a:t>
            </a:r>
            <a:r>
              <a:rPr lang="en-US" sz="2400" dirty="0">
                <a:solidFill>
                  <a:srgbClr val="000000"/>
                </a:solidFill>
                <a:latin typeface="Times New Roman" charset="0"/>
              </a:rPr>
              <a:t> for Climate response to perturbations</a:t>
            </a:r>
            <a:endParaRPr lang="it-IT" sz="2400" dirty="0">
              <a:solidFill>
                <a:srgbClr val="000000"/>
              </a:solidFill>
              <a:latin typeface="Times New Roman" charset="0"/>
              <a:cs typeface="Times New Roman" charset="0"/>
            </a:endParaRPr>
          </a:p>
        </p:txBody>
      </p:sp>
      <p:sp>
        <p:nvSpPr>
          <p:cNvPr id="38916" name="Slide Number Placeholder 5"/>
          <p:cNvSpPr txBox="1">
            <a:spLocks/>
          </p:cNvSpPr>
          <p:nvPr/>
        </p:nvSpPr>
        <p:spPr bwMode="auto">
          <a:xfrm>
            <a:off x="6096000" y="6248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4AD28C1-2FC4-F143-98D6-60413F555CA2}" type="slidenum">
              <a:rPr lang="en-GB" sz="1400"/>
              <a:pPr algn="r" eaLnBrk="1" hangingPunct="1"/>
              <a:t>24</a:t>
            </a:fld>
            <a:endParaRPr lang="en-GB" sz="1400"/>
          </a:p>
        </p:txBody>
      </p:sp>
      <p:pic>
        <p:nvPicPr>
          <p:cNvPr id="38917" name="Content Placeholder 3" descr="geom.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825" y="4564063"/>
            <a:ext cx="74803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7"/>
          <p:cNvSpPr txBox="1">
            <a:spLocks noChangeArrowheads="1"/>
          </p:cNvSpPr>
          <p:nvPr/>
        </p:nvSpPr>
        <p:spPr bwMode="auto">
          <a:xfrm>
            <a:off x="1116013" y="6156325"/>
            <a:ext cx="6578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t>EQ                                          NON EQ</a:t>
            </a:r>
          </a:p>
        </p:txBody>
      </p:sp>
    </p:spTree>
    <p:extLst>
      <p:ext uri="{BB962C8B-B14F-4D97-AF65-F5344CB8AC3E}">
        <p14:creationId xmlns:p14="http://schemas.microsoft.com/office/powerpoint/2010/main" val="35508089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80975" y="44450"/>
            <a:ext cx="8281988" cy="1143000"/>
          </a:xfrm>
        </p:spPr>
        <p:txBody>
          <a:bodyPr/>
          <a:lstStyle/>
          <a:p>
            <a:r>
              <a:rPr lang="en-US" sz="4200">
                <a:latin typeface="Times New Roman" charset="0"/>
                <a:ea typeface="ヒラギノ角ゴ Pro W3" charset="0"/>
                <a:cs typeface="ヒラギノ角ゴ Pro W3" charset="0"/>
              </a:rPr>
              <a:t>Disequilibrium in the Earth system</a:t>
            </a:r>
          </a:p>
        </p:txBody>
      </p:sp>
      <p:pic>
        <p:nvPicPr>
          <p:cNvPr id="39938" name="Content Placeholder 3" descr="geom6.jpg"/>
          <p:cNvPicPr>
            <a:picLocks noGrp="1" noChangeAspect="1"/>
          </p:cNvPicPr>
          <p:nvPr>
            <p:ph idx="1"/>
          </p:nvPr>
        </p:nvPicPr>
        <p:blipFill>
          <a:blip r:embed="rId2" cstate="print">
            <a:extLst>
              <a:ext uri="{28A0092B-C50C-407E-A947-70E740481C1C}">
                <a14:useLocalDpi xmlns:a14="http://schemas.microsoft.com/office/drawing/2010/main"/>
              </a:ext>
            </a:extLst>
          </a:blip>
          <a:srcRect l="-39063" r="-39063"/>
          <a:stretch>
            <a:fillRect/>
          </a:stretch>
        </p:blipFill>
        <p:spPr>
          <a:xfrm>
            <a:off x="250825" y="1125538"/>
            <a:ext cx="9759950" cy="5399087"/>
          </a:xfrm>
        </p:spPr>
      </p:pic>
      <p:sp>
        <p:nvSpPr>
          <p:cNvPr id="39939" name="TextBox 4"/>
          <p:cNvSpPr txBox="1">
            <a:spLocks noChangeArrowheads="1"/>
          </p:cNvSpPr>
          <p:nvPr/>
        </p:nvSpPr>
        <p:spPr bwMode="auto">
          <a:xfrm>
            <a:off x="838200" y="6426200"/>
            <a:ext cx="173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ea typeface="ヒラギノ角ゴ Pro W3" charset="0"/>
                <a:cs typeface="ヒラギノ角ゴ Pro W3" charset="0"/>
              </a:rPr>
              <a:t>(Kleidon, 2011)</a:t>
            </a:r>
          </a:p>
        </p:txBody>
      </p:sp>
      <p:sp>
        <p:nvSpPr>
          <p:cNvPr id="6" name="Rectangle 5"/>
          <p:cNvSpPr/>
          <p:nvPr/>
        </p:nvSpPr>
        <p:spPr>
          <a:xfrm>
            <a:off x="2339975" y="1125538"/>
            <a:ext cx="5545138" cy="179863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1" name="TextBox 6"/>
          <p:cNvSpPr txBox="1">
            <a:spLocks noChangeArrowheads="1"/>
          </p:cNvSpPr>
          <p:nvPr/>
        </p:nvSpPr>
        <p:spPr bwMode="auto">
          <a:xfrm>
            <a:off x="3708400" y="1196975"/>
            <a:ext cx="115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ea typeface="ヒラギノ角ゴ Pro W3" charset="0"/>
                <a:cs typeface="ヒラギノ角ゴ Pro W3" charset="0"/>
              </a:rPr>
              <a:t>climate</a:t>
            </a:r>
          </a:p>
        </p:txBody>
      </p:sp>
      <p:pic>
        <p:nvPicPr>
          <p:cNvPr id="2" name="Picture 1" descr="lif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2997200"/>
            <a:ext cx="9350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43" name="Curved Connector 3"/>
          <p:cNvCxnSpPr>
            <a:cxnSpLocks noChangeShapeType="1"/>
          </p:cNvCxnSpPr>
          <p:nvPr/>
        </p:nvCxnSpPr>
        <p:spPr bwMode="auto">
          <a:xfrm>
            <a:off x="1187450" y="1557338"/>
            <a:ext cx="1851025" cy="1201737"/>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cxnSp>
        <p:nvCxnSpPr>
          <p:cNvPr id="11" name="Curved Connector 10"/>
          <p:cNvCxnSpPr>
            <a:endCxn id="2" idx="1"/>
          </p:cNvCxnSpPr>
          <p:nvPr/>
        </p:nvCxnSpPr>
        <p:spPr bwMode="auto">
          <a:xfrm rot="16200000" flipH="1">
            <a:off x="2720181" y="1535907"/>
            <a:ext cx="2046287" cy="1657350"/>
          </a:xfrm>
          <a:prstGeom prst="curvedConnector2">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3" name="Curved Connector 12"/>
          <p:cNvCxnSpPr/>
          <p:nvPr/>
        </p:nvCxnSpPr>
        <p:spPr bwMode="auto">
          <a:xfrm rot="5400000">
            <a:off x="5075238" y="3068637"/>
            <a:ext cx="433388" cy="144463"/>
          </a:xfrm>
          <a:prstGeom prst="curvedConnector3">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6" name="Curved Connector 15"/>
          <p:cNvCxnSpPr/>
          <p:nvPr/>
        </p:nvCxnSpPr>
        <p:spPr bwMode="auto">
          <a:xfrm rot="5400000" flipH="1" flipV="1">
            <a:off x="4968082" y="3609181"/>
            <a:ext cx="431800" cy="360363"/>
          </a:xfrm>
          <a:prstGeom prst="curvedConnector3">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39947" name="TextBox 2"/>
          <p:cNvSpPr txBox="1">
            <a:spLocks noChangeArrowheads="1"/>
          </p:cNvSpPr>
          <p:nvPr/>
        </p:nvSpPr>
        <p:spPr bwMode="auto">
          <a:xfrm>
            <a:off x="179388" y="3500438"/>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t>Multiscale</a:t>
            </a:r>
          </a:p>
          <a:p>
            <a:pPr eaLnBrk="1" hangingPunct="1"/>
            <a:endParaRPr lang="en-US"/>
          </a:p>
        </p:txBody>
      </p:sp>
    </p:spTree>
    <p:extLst>
      <p:ext uri="{BB962C8B-B14F-4D97-AF65-F5344CB8AC3E}">
        <p14:creationId xmlns:p14="http://schemas.microsoft.com/office/powerpoint/2010/main" val="2865178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CEEA45-61A9-8140-A3C3-4A4594C4CF58}" type="slidenum">
              <a:rPr lang="it-IT"/>
              <a:pPr/>
              <a:t>26</a:t>
            </a:fld>
            <a:endParaRPr lang="it-IT"/>
          </a:p>
        </p:txBody>
      </p:sp>
      <p:sp>
        <p:nvSpPr>
          <p:cNvPr id="12290" name="Rectangle 2"/>
          <p:cNvSpPr>
            <a:spLocks noGrp="1" noChangeArrowheads="1"/>
          </p:cNvSpPr>
          <p:nvPr>
            <p:ph type="title"/>
          </p:nvPr>
        </p:nvSpPr>
        <p:spPr>
          <a:xfrm>
            <a:off x="228600" y="125760"/>
            <a:ext cx="7391400" cy="1143000"/>
          </a:xfrm>
        </p:spPr>
        <p:txBody>
          <a:bodyPr/>
          <a:lstStyle/>
          <a:p>
            <a:r>
              <a:rPr lang="it-IT"/>
              <a:t>Thermodynamics of the CS</a:t>
            </a:r>
          </a:p>
        </p:txBody>
      </p:sp>
      <p:sp>
        <p:nvSpPr>
          <p:cNvPr id="12291" name="Rectangle 3"/>
          <p:cNvSpPr>
            <a:spLocks noGrp="1" noChangeArrowheads="1"/>
          </p:cNvSpPr>
          <p:nvPr>
            <p:ph type="body" idx="1"/>
          </p:nvPr>
        </p:nvSpPr>
        <p:spPr>
          <a:xfrm>
            <a:off x="228600" y="1340768"/>
            <a:ext cx="7391400" cy="4267200"/>
          </a:xfrm>
        </p:spPr>
        <p:txBody>
          <a:bodyPr/>
          <a:lstStyle/>
          <a:p>
            <a:pPr algn="just">
              <a:lnSpc>
                <a:spcPct val="90000"/>
              </a:lnSpc>
            </a:pPr>
            <a:r>
              <a:rPr lang="en-US" sz="2800" dirty="0">
                <a:solidFill>
                  <a:srgbClr val="000000"/>
                </a:solidFill>
                <a:cs typeface="Times New Roman" charset="0"/>
              </a:rPr>
              <a:t>The CS generates entropy (irreversibility), produces kinetic energy with efficiency </a:t>
            </a:r>
            <a:r>
              <a:rPr lang="en-US" sz="2800" dirty="0" err="1" smtClean="0">
                <a:solidFill>
                  <a:srgbClr val="000000"/>
                </a:solidFill>
                <a:cs typeface="Times New Roman" charset="0"/>
              </a:rPr>
              <a:t>η</a:t>
            </a:r>
            <a:r>
              <a:rPr lang="en-US" sz="2800" dirty="0" smtClean="0">
                <a:solidFill>
                  <a:srgbClr val="000000"/>
                </a:solidFill>
                <a:cs typeface="Times New Roman" charset="0"/>
                <a:sym typeface="Mathematica1" charset="0"/>
              </a:rPr>
              <a:t> </a:t>
            </a:r>
            <a:r>
              <a:rPr lang="en-US" sz="2800" dirty="0">
                <a:solidFill>
                  <a:srgbClr val="000000"/>
                </a:solidFill>
                <a:cs typeface="Times New Roman" charset="0"/>
              </a:rPr>
              <a:t>(engine), and keeps a steady state by balancing fluxes with surroundings (Ozawa et al., 2003)</a:t>
            </a:r>
          </a:p>
          <a:p>
            <a:pPr algn="just">
              <a:lnSpc>
                <a:spcPct val="90000"/>
              </a:lnSpc>
            </a:pPr>
            <a:r>
              <a:rPr lang="en-US" sz="2800" dirty="0">
                <a:solidFill>
                  <a:srgbClr val="000000"/>
                </a:solidFill>
                <a:cs typeface="Times New Roman" charset="0"/>
              </a:rPr>
              <a:t>Fluid motions result from mechanical work, and re-equilibrate the energy balance.</a:t>
            </a:r>
            <a:endParaRPr lang="it-IT" sz="2800" dirty="0">
              <a:solidFill>
                <a:srgbClr val="000000"/>
              </a:solidFill>
              <a:cs typeface="Times New Roman" charset="0"/>
            </a:endParaRPr>
          </a:p>
          <a:p>
            <a:pPr>
              <a:lnSpc>
                <a:spcPct val="90000"/>
              </a:lnSpc>
            </a:pPr>
            <a:r>
              <a:rPr lang="it-IT" sz="2800" dirty="0" err="1">
                <a:solidFill>
                  <a:srgbClr val="000000"/>
                </a:solidFill>
              </a:rPr>
              <a:t>We</a:t>
            </a:r>
            <a:r>
              <a:rPr lang="it-IT" sz="2800" dirty="0">
                <a:solidFill>
                  <a:srgbClr val="000000"/>
                </a:solidFill>
              </a:rPr>
              <a:t> </a:t>
            </a:r>
            <a:r>
              <a:rPr lang="it-IT" sz="2800" dirty="0" err="1">
                <a:solidFill>
                  <a:srgbClr val="000000"/>
                </a:solidFill>
              </a:rPr>
              <a:t>have</a:t>
            </a:r>
            <a:r>
              <a:rPr lang="it-IT" sz="2800" dirty="0">
                <a:solidFill>
                  <a:srgbClr val="000000"/>
                </a:solidFill>
              </a:rPr>
              <a:t> a </a:t>
            </a:r>
            <a:r>
              <a:rPr lang="it-IT" sz="2800" dirty="0" err="1">
                <a:solidFill>
                  <a:srgbClr val="000000"/>
                </a:solidFill>
              </a:rPr>
              <a:t>unifying</a:t>
            </a:r>
            <a:r>
              <a:rPr lang="it-IT" sz="2800" dirty="0">
                <a:solidFill>
                  <a:srgbClr val="000000"/>
                </a:solidFill>
              </a:rPr>
              <a:t> </a:t>
            </a:r>
            <a:r>
              <a:rPr lang="it-IT" sz="2800" dirty="0" err="1">
                <a:solidFill>
                  <a:srgbClr val="000000"/>
                </a:solidFill>
              </a:rPr>
              <a:t>picture</a:t>
            </a:r>
            <a:r>
              <a:rPr lang="it-IT" sz="2800" dirty="0">
                <a:solidFill>
                  <a:srgbClr val="000000"/>
                </a:solidFill>
              </a:rPr>
              <a:t> </a:t>
            </a:r>
            <a:r>
              <a:rPr lang="it-IT" sz="2800" dirty="0" err="1">
                <a:solidFill>
                  <a:srgbClr val="000000"/>
                </a:solidFill>
              </a:rPr>
              <a:t>connecting</a:t>
            </a:r>
            <a:r>
              <a:rPr lang="it-IT" sz="2800" dirty="0">
                <a:solidFill>
                  <a:srgbClr val="000000"/>
                </a:solidFill>
              </a:rPr>
              <a:t> the Energy </a:t>
            </a:r>
            <a:r>
              <a:rPr lang="it-IT" sz="2800" dirty="0" err="1">
                <a:solidFill>
                  <a:srgbClr val="000000"/>
                </a:solidFill>
              </a:rPr>
              <a:t>cycle</a:t>
            </a:r>
            <a:r>
              <a:rPr lang="it-IT" sz="2800" dirty="0">
                <a:solidFill>
                  <a:srgbClr val="000000"/>
                </a:solidFill>
              </a:rPr>
              <a:t> to the MEPP (L. 2009);</a:t>
            </a:r>
          </a:p>
          <a:p>
            <a:pPr>
              <a:lnSpc>
                <a:spcPct val="90000"/>
              </a:lnSpc>
            </a:pPr>
            <a:r>
              <a:rPr lang="it-IT" sz="2800" dirty="0" err="1">
                <a:solidFill>
                  <a:srgbClr val="000000"/>
                </a:solidFill>
              </a:rPr>
              <a:t>This</a:t>
            </a:r>
            <a:r>
              <a:rPr lang="it-IT" sz="2800" dirty="0">
                <a:solidFill>
                  <a:srgbClr val="000000"/>
                </a:solidFill>
              </a:rPr>
              <a:t> </a:t>
            </a:r>
            <a:r>
              <a:rPr lang="it-IT" sz="2800" dirty="0" err="1">
                <a:solidFill>
                  <a:srgbClr val="000000"/>
                </a:solidFill>
              </a:rPr>
              <a:t>approach</a:t>
            </a:r>
            <a:r>
              <a:rPr lang="it-IT" sz="2800" dirty="0">
                <a:solidFill>
                  <a:srgbClr val="000000"/>
                </a:solidFill>
              </a:rPr>
              <a:t> </a:t>
            </a:r>
            <a:r>
              <a:rPr lang="it-IT" sz="2800" dirty="0" err="1">
                <a:solidFill>
                  <a:srgbClr val="000000"/>
                </a:solidFill>
              </a:rPr>
              <a:t>helps</a:t>
            </a:r>
            <a:r>
              <a:rPr lang="it-IT" sz="2800" dirty="0">
                <a:solidFill>
                  <a:srgbClr val="000000"/>
                </a:solidFill>
              </a:rPr>
              <a:t> for </a:t>
            </a:r>
            <a:r>
              <a:rPr lang="it-IT" sz="2800" dirty="0" err="1" smtClean="0">
                <a:solidFill>
                  <a:srgbClr val="000000"/>
                </a:solidFill>
              </a:rPr>
              <a:t>understanding</a:t>
            </a:r>
            <a:r>
              <a:rPr lang="it-IT" sz="2800" dirty="0" smtClean="0">
                <a:solidFill>
                  <a:srgbClr val="000000"/>
                </a:solidFill>
              </a:rPr>
              <a:t> </a:t>
            </a:r>
            <a:r>
              <a:rPr lang="it-IT" sz="2800" dirty="0" err="1" smtClean="0">
                <a:solidFill>
                  <a:srgbClr val="000000"/>
                </a:solidFill>
              </a:rPr>
              <a:t>many</a:t>
            </a:r>
            <a:r>
              <a:rPr lang="it-IT" sz="2800" dirty="0" smtClean="0">
                <a:solidFill>
                  <a:srgbClr val="000000"/>
                </a:solidFill>
              </a:rPr>
              <a:t> </a:t>
            </a:r>
            <a:r>
              <a:rPr lang="it-IT" sz="2800" dirty="0" err="1" smtClean="0">
                <a:solidFill>
                  <a:srgbClr val="000000"/>
                </a:solidFill>
              </a:rPr>
              <a:t>processes</a:t>
            </a:r>
            <a:r>
              <a:rPr lang="it-IT" sz="2800" dirty="0" smtClean="0">
                <a:solidFill>
                  <a:srgbClr val="000000"/>
                </a:solidFill>
              </a:rPr>
              <a:t> (</a:t>
            </a:r>
            <a:r>
              <a:rPr lang="it-IT" sz="2800" dirty="0">
                <a:solidFill>
                  <a:srgbClr val="000000"/>
                </a:solidFill>
              </a:rPr>
              <a:t>L et al., </a:t>
            </a:r>
            <a:r>
              <a:rPr lang="it-IT" sz="2800" dirty="0" smtClean="0">
                <a:solidFill>
                  <a:srgbClr val="000000"/>
                </a:solidFill>
              </a:rPr>
              <a:t>2010; Boschi et al. 2012)</a:t>
            </a:r>
            <a:r>
              <a:rPr lang="it-IT" sz="2800" dirty="0">
                <a:solidFill>
                  <a:srgbClr val="000000"/>
                </a:solidFill>
              </a:rPr>
              <a:t>:</a:t>
            </a:r>
          </a:p>
          <a:p>
            <a:pPr lvl="1">
              <a:lnSpc>
                <a:spcPct val="90000"/>
              </a:lnSpc>
            </a:pPr>
            <a:r>
              <a:rPr lang="it-IT" sz="2400" dirty="0" err="1">
                <a:solidFill>
                  <a:srgbClr val="000000"/>
                </a:solidFill>
              </a:rPr>
              <a:t>Understanding</a:t>
            </a:r>
            <a:r>
              <a:rPr lang="it-IT" sz="2400" dirty="0">
                <a:solidFill>
                  <a:srgbClr val="000000"/>
                </a:solidFill>
              </a:rPr>
              <a:t> </a:t>
            </a:r>
            <a:r>
              <a:rPr lang="it-IT" sz="2400" dirty="0" err="1">
                <a:solidFill>
                  <a:srgbClr val="000000"/>
                </a:solidFill>
              </a:rPr>
              <a:t>mechanisms</a:t>
            </a:r>
            <a:r>
              <a:rPr lang="it-IT" sz="2400" dirty="0">
                <a:solidFill>
                  <a:srgbClr val="000000"/>
                </a:solidFill>
              </a:rPr>
              <a:t> for </a:t>
            </a:r>
            <a:r>
              <a:rPr lang="it-IT" sz="2400" dirty="0" err="1">
                <a:solidFill>
                  <a:srgbClr val="000000"/>
                </a:solidFill>
              </a:rPr>
              <a:t>climate</a:t>
            </a:r>
            <a:r>
              <a:rPr lang="it-IT" sz="2400" dirty="0">
                <a:solidFill>
                  <a:srgbClr val="000000"/>
                </a:solidFill>
              </a:rPr>
              <a:t> </a:t>
            </a:r>
            <a:r>
              <a:rPr lang="it-IT" sz="2400" dirty="0" err="1">
                <a:solidFill>
                  <a:srgbClr val="000000"/>
                </a:solidFill>
              </a:rPr>
              <a:t>transitions</a:t>
            </a:r>
            <a:r>
              <a:rPr lang="it-IT" sz="2400" dirty="0">
                <a:solidFill>
                  <a:srgbClr val="000000"/>
                </a:solidFill>
              </a:rPr>
              <a:t>;</a:t>
            </a:r>
          </a:p>
          <a:p>
            <a:pPr lvl="1">
              <a:lnSpc>
                <a:spcPct val="90000"/>
              </a:lnSpc>
            </a:pPr>
            <a:r>
              <a:rPr lang="it-IT" sz="2400" dirty="0" err="1">
                <a:solidFill>
                  <a:srgbClr val="000000"/>
                </a:solidFill>
              </a:rPr>
              <a:t>Defining</a:t>
            </a:r>
            <a:r>
              <a:rPr lang="it-IT" sz="2400" dirty="0">
                <a:solidFill>
                  <a:srgbClr val="000000"/>
                </a:solidFill>
              </a:rPr>
              <a:t> </a:t>
            </a:r>
            <a:r>
              <a:rPr lang="it-IT" sz="2400" dirty="0" err="1">
                <a:solidFill>
                  <a:srgbClr val="000000"/>
                </a:solidFill>
              </a:rPr>
              <a:t>generalised</a:t>
            </a:r>
            <a:r>
              <a:rPr lang="it-IT" sz="2400" dirty="0">
                <a:solidFill>
                  <a:srgbClr val="000000"/>
                </a:solidFill>
              </a:rPr>
              <a:t> </a:t>
            </a:r>
            <a:r>
              <a:rPr lang="it-IT" sz="2400" dirty="0" err="1">
                <a:solidFill>
                  <a:srgbClr val="000000"/>
                </a:solidFill>
              </a:rPr>
              <a:t>sensitivities</a:t>
            </a:r>
            <a:r>
              <a:rPr lang="it-IT" sz="2400" dirty="0">
                <a:solidFill>
                  <a:srgbClr val="000000"/>
                </a:solidFill>
              </a:rPr>
              <a:t> </a:t>
            </a:r>
          </a:p>
          <a:p>
            <a:pPr lvl="1">
              <a:lnSpc>
                <a:spcPct val="90000"/>
              </a:lnSpc>
            </a:pPr>
            <a:r>
              <a:rPr lang="it-IT" sz="2400" dirty="0" err="1">
                <a:solidFill>
                  <a:srgbClr val="000000"/>
                </a:solidFill>
              </a:rPr>
              <a:t>Proposing</a:t>
            </a:r>
            <a:r>
              <a:rPr lang="it-IT" sz="2400" dirty="0">
                <a:solidFill>
                  <a:srgbClr val="000000"/>
                </a:solidFill>
              </a:rPr>
              <a:t> </a:t>
            </a:r>
            <a:r>
              <a:rPr lang="it-IT" sz="2400" dirty="0" err="1">
                <a:solidFill>
                  <a:srgbClr val="000000"/>
                </a:solidFill>
              </a:rPr>
              <a:t>parameterisations</a:t>
            </a:r>
            <a:endParaRPr lang="it-IT"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5"/>
          <p:cNvSpPr>
            <a:spLocks noGrp="1"/>
          </p:cNvSpPr>
          <p:nvPr>
            <p:ph type="sldNum" sz="quarter" idx="12"/>
          </p:nvPr>
        </p:nvSpPr>
        <p:spPr>
          <a:noFill/>
        </p:spPr>
        <p:txBody>
          <a:bodyPr/>
          <a:lstStyle/>
          <a:p>
            <a:fld id="{C48B151F-6F09-4640-A888-3EB8DBC0AB8F}" type="slidenum">
              <a:rPr lang="en-GB" smtClean="0"/>
              <a:pPr/>
              <a:t>27</a:t>
            </a:fld>
            <a:endParaRPr lang="en-GB" smtClean="0"/>
          </a:p>
        </p:txBody>
      </p:sp>
      <p:sp>
        <p:nvSpPr>
          <p:cNvPr id="1029" name="Rectangle 2"/>
          <p:cNvSpPr>
            <a:spLocks noGrp="1" noChangeArrowheads="1"/>
          </p:cNvSpPr>
          <p:nvPr>
            <p:ph type="title"/>
          </p:nvPr>
        </p:nvSpPr>
        <p:spPr>
          <a:xfrm>
            <a:off x="228600" y="-100013"/>
            <a:ext cx="7391400" cy="1143001"/>
          </a:xfrm>
        </p:spPr>
        <p:txBody>
          <a:bodyPr/>
          <a:lstStyle/>
          <a:p>
            <a:pPr eaLnBrk="1" hangingPunct="1"/>
            <a:r>
              <a:rPr lang="it-IT" smtClean="0"/>
              <a:t>Energy Budget</a:t>
            </a:r>
          </a:p>
        </p:txBody>
      </p:sp>
      <p:sp>
        <p:nvSpPr>
          <p:cNvPr id="14339" name="Rectangle 3"/>
          <p:cNvSpPr>
            <a:spLocks noGrp="1" noChangeArrowheads="1"/>
          </p:cNvSpPr>
          <p:nvPr>
            <p:ph type="body" idx="1"/>
          </p:nvPr>
        </p:nvSpPr>
        <p:spPr>
          <a:xfrm>
            <a:off x="250825" y="908050"/>
            <a:ext cx="7696200" cy="5762625"/>
          </a:xfrm>
        </p:spPr>
        <p:txBody>
          <a:bodyPr/>
          <a:lstStyle/>
          <a:p>
            <a:pPr algn="just" eaLnBrk="1" hangingPunct="1"/>
            <a:r>
              <a:rPr lang="en-US" smtClean="0">
                <a:solidFill>
                  <a:srgbClr val="000000"/>
                </a:solidFill>
                <a:cs typeface="Times New Roman" pitchFamily="18" charset="0"/>
              </a:rPr>
              <a:t>Total energy of the climatic system:</a:t>
            </a:r>
          </a:p>
          <a:p>
            <a:pPr algn="just" eaLnBrk="1" hangingPunct="1"/>
            <a:endParaRPr lang="en-US" smtClean="0">
              <a:solidFill>
                <a:srgbClr val="000000"/>
              </a:solidFill>
              <a:cs typeface="Times New Roman" pitchFamily="18" charset="0"/>
            </a:endParaRPr>
          </a:p>
          <a:p>
            <a:pPr lvl="2" algn="just" eaLnBrk="1" hangingPunct="1"/>
            <a:endParaRPr lang="en-GB" smtClean="0">
              <a:solidFill>
                <a:srgbClr val="000000"/>
              </a:solidFill>
              <a:cs typeface="Times New Roman" pitchFamily="18" charset="0"/>
            </a:endParaRPr>
          </a:p>
          <a:p>
            <a:pPr algn="just" eaLnBrk="1" hangingPunct="1">
              <a:buFont typeface="Wingdings" pitchFamily="2" charset="2"/>
              <a:buNone/>
            </a:pPr>
            <a:r>
              <a:rPr lang="en-US" smtClean="0">
                <a:solidFill>
                  <a:srgbClr val="000000"/>
                </a:solidFill>
                <a:cs typeface="Times New Roman" pitchFamily="18" charset="0"/>
              </a:rPr>
              <a:t> </a:t>
            </a:r>
            <a:endParaRPr lang="en-GB" smtClean="0">
              <a:solidFill>
                <a:srgbClr val="000000"/>
              </a:solidFill>
              <a:cs typeface="Times New Roman" pitchFamily="18" charset="0"/>
            </a:endParaRPr>
          </a:p>
          <a:p>
            <a:pPr algn="just" eaLnBrk="1" hangingPunct="1"/>
            <a:endParaRPr lang="en-US" sz="1600" smtClean="0">
              <a:solidFill>
                <a:srgbClr val="000000"/>
              </a:solidFill>
              <a:cs typeface="Times New Roman" pitchFamily="18" charset="0"/>
            </a:endParaRPr>
          </a:p>
          <a:p>
            <a:pPr algn="just" eaLnBrk="1" hangingPunct="1"/>
            <a:r>
              <a:rPr lang="en-US" b="1" smtClean="0">
                <a:solidFill>
                  <a:srgbClr val="000000"/>
                </a:solidFill>
                <a:cs typeface="Times New Roman" pitchFamily="18" charset="0"/>
              </a:rPr>
              <a:t>ρ</a:t>
            </a:r>
            <a:r>
              <a:rPr lang="en-GB" smtClean="0">
                <a:solidFill>
                  <a:srgbClr val="000000"/>
                </a:solidFill>
                <a:cs typeface="Times New Roman" pitchFamily="18" charset="0"/>
              </a:rPr>
              <a:t> is the local density</a:t>
            </a:r>
          </a:p>
          <a:p>
            <a:pPr algn="just" eaLnBrk="1" hangingPunct="1"/>
            <a:r>
              <a:rPr lang="it-IT" b="1" smtClean="0">
                <a:solidFill>
                  <a:srgbClr val="000000"/>
                </a:solidFill>
                <a:cs typeface="Times New Roman" pitchFamily="18" charset="0"/>
              </a:rPr>
              <a:t>e</a:t>
            </a:r>
            <a:r>
              <a:rPr lang="en-GB" smtClean="0">
                <a:solidFill>
                  <a:srgbClr val="000000"/>
                </a:solidFill>
                <a:cs typeface="Times New Roman" pitchFamily="18" charset="0"/>
              </a:rPr>
              <a:t> is the total energy per unit mass</a:t>
            </a:r>
          </a:p>
          <a:p>
            <a:pPr algn="just" eaLnBrk="1" hangingPunct="1"/>
            <a:r>
              <a:rPr lang="en-GB" smtClean="0">
                <a:solidFill>
                  <a:srgbClr val="000000"/>
                </a:solidFill>
                <a:cs typeface="Times New Roman" pitchFamily="18" charset="0"/>
              </a:rPr>
              <a:t> </a:t>
            </a:r>
            <a:r>
              <a:rPr lang="it-IT" b="1" smtClean="0">
                <a:solidFill>
                  <a:srgbClr val="000000"/>
                </a:solidFill>
                <a:cs typeface="Times New Roman" pitchFamily="18" charset="0"/>
              </a:rPr>
              <a:t>u</a:t>
            </a:r>
            <a:r>
              <a:rPr lang="en-GB" smtClean="0">
                <a:solidFill>
                  <a:srgbClr val="000000"/>
                </a:solidFill>
                <a:cs typeface="Times New Roman" pitchFamily="18" charset="0"/>
              </a:rPr>
              <a:t>,</a:t>
            </a:r>
            <a:r>
              <a:rPr lang="it-IT" smtClean="0">
                <a:solidFill>
                  <a:srgbClr val="000000"/>
                </a:solidFill>
                <a:cs typeface="Times New Roman" pitchFamily="18" charset="0"/>
              </a:rPr>
              <a:t> </a:t>
            </a:r>
            <a:r>
              <a:rPr lang="it-IT" b="1" smtClean="0">
                <a:solidFill>
                  <a:srgbClr val="000000"/>
                </a:solidFill>
                <a:cs typeface="Times New Roman" pitchFamily="18" charset="0"/>
                <a:sym typeface="Symbol" pitchFamily="18" charset="2"/>
              </a:rPr>
              <a:t></a:t>
            </a:r>
            <a:r>
              <a:rPr lang="it-IT" smtClean="0">
                <a:solidFill>
                  <a:srgbClr val="000000"/>
                </a:solidFill>
                <a:cs typeface="Times New Roman" pitchFamily="18" charset="0"/>
              </a:rPr>
              <a:t> </a:t>
            </a:r>
            <a:r>
              <a:rPr lang="en-GB" smtClean="0">
                <a:solidFill>
                  <a:srgbClr val="000000"/>
                </a:solidFill>
                <a:cs typeface="Times New Roman" pitchFamily="18" charset="0"/>
              </a:rPr>
              <a:t>and </a:t>
            </a:r>
            <a:r>
              <a:rPr lang="it-IT" b="1" smtClean="0">
                <a:solidFill>
                  <a:srgbClr val="000000"/>
                </a:solidFill>
                <a:cs typeface="Times New Roman" pitchFamily="18" charset="0"/>
              </a:rPr>
              <a:t>k</a:t>
            </a:r>
            <a:r>
              <a:rPr lang="it-IT" smtClean="0">
                <a:solidFill>
                  <a:srgbClr val="000000"/>
                </a:solidFill>
                <a:cs typeface="Times New Roman" pitchFamily="18" charset="0"/>
              </a:rPr>
              <a:t> </a:t>
            </a:r>
            <a:r>
              <a:rPr lang="en-GB" smtClean="0">
                <a:solidFill>
                  <a:srgbClr val="000000"/>
                </a:solidFill>
                <a:cs typeface="Times New Roman" pitchFamily="18" charset="0"/>
              </a:rPr>
              <a:t>indicate the </a:t>
            </a:r>
            <a:r>
              <a:rPr lang="en-GB" b="1" smtClean="0">
                <a:solidFill>
                  <a:srgbClr val="000000"/>
                </a:solidFill>
                <a:cs typeface="Times New Roman" pitchFamily="18" charset="0"/>
              </a:rPr>
              <a:t>internal</a:t>
            </a:r>
            <a:r>
              <a:rPr lang="it-IT" b="1" smtClean="0">
                <a:solidFill>
                  <a:srgbClr val="000000"/>
                </a:solidFill>
                <a:cs typeface="Times New Roman" pitchFamily="18" charset="0"/>
              </a:rPr>
              <a:t>,</a:t>
            </a:r>
            <a:r>
              <a:rPr lang="en-GB" b="1" smtClean="0">
                <a:solidFill>
                  <a:srgbClr val="000000"/>
                </a:solidFill>
                <a:cs typeface="Times New Roman" pitchFamily="18" charset="0"/>
              </a:rPr>
              <a:t> potential and kinetic energy</a:t>
            </a:r>
            <a:r>
              <a:rPr lang="en-GB" smtClean="0">
                <a:solidFill>
                  <a:srgbClr val="000000"/>
                </a:solidFill>
                <a:cs typeface="Times New Roman" pitchFamily="18" charset="0"/>
              </a:rPr>
              <a:t> components</a:t>
            </a:r>
            <a:endParaRPr lang="it-IT" smtClean="0">
              <a:solidFill>
                <a:srgbClr val="000000"/>
              </a:solidFill>
              <a:cs typeface="Times New Roman" pitchFamily="18" charset="0"/>
            </a:endParaRPr>
          </a:p>
          <a:p>
            <a:pPr algn="just" eaLnBrk="1" hangingPunct="1"/>
            <a:endParaRPr lang="it-IT" sz="1600" smtClean="0">
              <a:solidFill>
                <a:srgbClr val="000000"/>
              </a:solidFill>
            </a:endParaRPr>
          </a:p>
          <a:p>
            <a:pPr algn="just" eaLnBrk="1" hangingPunct="1"/>
            <a:r>
              <a:rPr lang="it-IT" smtClean="0">
                <a:solidFill>
                  <a:srgbClr val="000000"/>
                </a:solidFill>
              </a:rPr>
              <a:t>Energy budget</a:t>
            </a:r>
            <a:r>
              <a:rPr lang="en-GB" smtClean="0">
                <a:solidFill>
                  <a:srgbClr val="000000"/>
                </a:solidFill>
              </a:rPr>
              <a:t> </a:t>
            </a:r>
          </a:p>
        </p:txBody>
      </p:sp>
      <p:sp>
        <p:nvSpPr>
          <p:cNvPr id="1031" name="Rectangle 5"/>
          <p:cNvSpPr>
            <a:spLocks noChangeArrowheads="1"/>
          </p:cNvSpPr>
          <p:nvPr/>
        </p:nvSpPr>
        <p:spPr bwMode="auto">
          <a:xfrm>
            <a:off x="3824288" y="3243263"/>
            <a:ext cx="9144000" cy="0"/>
          </a:xfrm>
          <a:prstGeom prst="rect">
            <a:avLst/>
          </a:prstGeom>
          <a:noFill/>
          <a:ln w="9525">
            <a:noFill/>
            <a:miter lim="800000"/>
            <a:headEnd/>
            <a:tailEnd/>
          </a:ln>
        </p:spPr>
        <p:txBody>
          <a:bodyPr>
            <a:spAutoFit/>
          </a:bodyPr>
          <a:lstStyle/>
          <a:p>
            <a:endParaRPr lang="en-US"/>
          </a:p>
        </p:txBody>
      </p:sp>
      <p:graphicFrame>
        <p:nvGraphicFramePr>
          <p:cNvPr id="14340" name="Object 4"/>
          <p:cNvGraphicFramePr>
            <a:graphicFrameLocks noChangeAspect="1"/>
          </p:cNvGraphicFramePr>
          <p:nvPr/>
        </p:nvGraphicFramePr>
        <p:xfrm>
          <a:off x="323850" y="1668463"/>
          <a:ext cx="7172325" cy="1616075"/>
        </p:xfrm>
        <a:graphic>
          <a:graphicData uri="http://schemas.openxmlformats.org/presentationml/2006/ole">
            <mc:AlternateContent xmlns:mc="http://schemas.openxmlformats.org/markup-compatibility/2006">
              <mc:Choice xmlns:v="urn:schemas-microsoft-com:vml" Requires="v">
                <p:oleObj spid="_x0000_s1073" name="Equation" r:id="rId3" imgW="3301920" imgH="736560" progId="Equation.3">
                  <p:embed/>
                </p:oleObj>
              </mc:Choice>
              <mc:Fallback>
                <p:oleObj name="Equation" r:id="rId3" imgW="3301920" imgH="736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668463"/>
                        <a:ext cx="7172325"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Rectangle 7"/>
          <p:cNvSpPr>
            <a:spLocks noChangeArrowheads="1"/>
          </p:cNvSpPr>
          <p:nvPr/>
        </p:nvSpPr>
        <p:spPr bwMode="auto">
          <a:xfrm>
            <a:off x="3919538" y="3314700"/>
            <a:ext cx="9144000" cy="0"/>
          </a:xfrm>
          <a:prstGeom prst="rect">
            <a:avLst/>
          </a:prstGeom>
          <a:noFill/>
          <a:ln w="9525">
            <a:noFill/>
            <a:miter lim="800000"/>
            <a:headEnd/>
            <a:tailEnd/>
          </a:ln>
        </p:spPr>
        <p:txBody>
          <a:bodyPr>
            <a:spAutoFit/>
          </a:bodyPr>
          <a:lstStyle/>
          <a:p>
            <a:endParaRPr lang="en-US"/>
          </a:p>
        </p:txBody>
      </p:sp>
      <p:graphicFrame>
        <p:nvGraphicFramePr>
          <p:cNvPr id="14342" name="Object 6"/>
          <p:cNvGraphicFramePr>
            <a:graphicFrameLocks noChangeAspect="1"/>
          </p:cNvGraphicFramePr>
          <p:nvPr/>
        </p:nvGraphicFramePr>
        <p:xfrm>
          <a:off x="3635375" y="5995988"/>
          <a:ext cx="3025775" cy="528637"/>
        </p:xfrm>
        <a:graphic>
          <a:graphicData uri="http://schemas.openxmlformats.org/presentationml/2006/ole">
            <mc:AlternateContent xmlns:mc="http://schemas.openxmlformats.org/markup-compatibility/2006">
              <mc:Choice xmlns:v="urn:schemas-microsoft-com:vml" Requires="v">
                <p:oleObj spid="_x0000_s1074" name="Equation" r:id="rId5" imgW="1308100" imgH="228600" progId="Equation.3">
                  <p:embed/>
                </p:oleObj>
              </mc:Choice>
              <mc:Fallback>
                <p:oleObj name="Equation" r:id="rId5" imgW="13081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995988"/>
                        <a:ext cx="3025775"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9948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ox(in)">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box(in)">
                                      <p:cBhvr>
                                        <p:cTn id="12" dur="500"/>
                                        <p:tgtEl>
                                          <p:spTgt spid="14340"/>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339">
                                            <p:txEl>
                                              <p:pRg st="5" end="5"/>
                                            </p:txEl>
                                          </p:spTgt>
                                        </p:tgtEl>
                                        <p:attrNameLst>
                                          <p:attrName>style.visibility</p:attrName>
                                        </p:attrNameLst>
                                      </p:cBhvr>
                                      <p:to>
                                        <p:strVal val="visible"/>
                                      </p:to>
                                    </p:set>
                                    <p:animEffect transition="in" filter="box(in)">
                                      <p:cBhvr>
                                        <p:cTn id="16" dur="1000"/>
                                        <p:tgtEl>
                                          <p:spTgt spid="14339">
                                            <p:txEl>
                                              <p:pRg st="5" end="5"/>
                                            </p:txEl>
                                          </p:spTgt>
                                        </p:tgtEl>
                                      </p:cBhvr>
                                    </p:animEffect>
                                  </p:childTnLst>
                                </p:cTn>
                              </p:par>
                            </p:childTnLst>
                          </p:cTn>
                        </p:par>
                        <p:par>
                          <p:cTn id="17" fill="hold">
                            <p:stCondLst>
                              <p:cond delay="1500"/>
                            </p:stCondLst>
                            <p:childTnLst>
                              <p:par>
                                <p:cTn id="18" presetID="4" presetClass="entr" presetSubtype="16" fill="hold" nodeType="afterEffect">
                                  <p:stCondLst>
                                    <p:cond delay="0"/>
                                  </p:stCondLst>
                                  <p:childTnLst>
                                    <p:set>
                                      <p:cBhvr>
                                        <p:cTn id="19" dur="1" fill="hold">
                                          <p:stCondLst>
                                            <p:cond delay="0"/>
                                          </p:stCondLst>
                                        </p:cTn>
                                        <p:tgtEl>
                                          <p:spTgt spid="14339">
                                            <p:txEl>
                                              <p:pRg st="6" end="6"/>
                                            </p:txEl>
                                          </p:spTgt>
                                        </p:tgtEl>
                                        <p:attrNameLst>
                                          <p:attrName>style.visibility</p:attrName>
                                        </p:attrNameLst>
                                      </p:cBhvr>
                                      <p:to>
                                        <p:strVal val="visible"/>
                                      </p:to>
                                    </p:set>
                                    <p:animEffect transition="in" filter="box(in)">
                                      <p:cBhvr>
                                        <p:cTn id="20" dur="1000"/>
                                        <p:tgtEl>
                                          <p:spTgt spid="14339">
                                            <p:txEl>
                                              <p:pRg st="6" end="6"/>
                                            </p:txEl>
                                          </p:spTgt>
                                        </p:tgtEl>
                                      </p:cBhvr>
                                    </p:animEffect>
                                  </p:childTnLst>
                                </p:cTn>
                              </p:par>
                            </p:childTnLst>
                          </p:cTn>
                        </p:par>
                        <p:par>
                          <p:cTn id="21" fill="hold">
                            <p:stCondLst>
                              <p:cond delay="2500"/>
                            </p:stCondLst>
                            <p:childTnLst>
                              <p:par>
                                <p:cTn id="22" presetID="4" presetClass="entr" presetSubtype="16" fill="hold" nodeType="afterEffect">
                                  <p:stCondLst>
                                    <p:cond delay="0"/>
                                  </p:stCondLst>
                                  <p:childTnLst>
                                    <p:set>
                                      <p:cBhvr>
                                        <p:cTn id="23" dur="1" fill="hold">
                                          <p:stCondLst>
                                            <p:cond delay="0"/>
                                          </p:stCondLst>
                                        </p:cTn>
                                        <p:tgtEl>
                                          <p:spTgt spid="14339">
                                            <p:txEl>
                                              <p:pRg st="7" end="7"/>
                                            </p:txEl>
                                          </p:spTgt>
                                        </p:tgtEl>
                                        <p:attrNameLst>
                                          <p:attrName>style.visibility</p:attrName>
                                        </p:attrNameLst>
                                      </p:cBhvr>
                                      <p:to>
                                        <p:strVal val="visible"/>
                                      </p:to>
                                    </p:set>
                                    <p:animEffect transition="in" filter="box(in)">
                                      <p:cBhvr>
                                        <p:cTn id="24" dur="1000"/>
                                        <p:tgtEl>
                                          <p:spTgt spid="14339">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4339">
                                            <p:txEl>
                                              <p:pRg st="9" end="9"/>
                                            </p:txEl>
                                          </p:spTgt>
                                        </p:tgtEl>
                                        <p:attrNameLst>
                                          <p:attrName>style.visibility</p:attrName>
                                        </p:attrNameLst>
                                      </p:cBhvr>
                                      <p:to>
                                        <p:strVal val="visible"/>
                                      </p:to>
                                    </p:set>
                                    <p:animEffect transition="in" filter="box(in)">
                                      <p:cBhvr>
                                        <p:cTn id="29" dur="500"/>
                                        <p:tgtEl>
                                          <p:spTgt spid="14339">
                                            <p:txEl>
                                              <p:pRg st="9" end="9"/>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4342"/>
                                        </p:tgtEl>
                                        <p:attrNameLst>
                                          <p:attrName>style.visibility</p:attrName>
                                        </p:attrNameLst>
                                      </p:cBhvr>
                                      <p:to>
                                        <p:strVal val="visible"/>
                                      </p:to>
                                    </p:set>
                                    <p:animEffect transition="in" filter="box(in)">
                                      <p:cBhvr>
                                        <p:cTn id="3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Slide Number Placeholder 5"/>
          <p:cNvSpPr>
            <a:spLocks noGrp="1"/>
          </p:cNvSpPr>
          <p:nvPr>
            <p:ph type="sldNum" sz="quarter" idx="12"/>
          </p:nvPr>
        </p:nvSpPr>
        <p:spPr>
          <a:noFill/>
        </p:spPr>
        <p:txBody>
          <a:bodyPr/>
          <a:lstStyle/>
          <a:p>
            <a:fld id="{0F99D2E5-5588-4582-A89A-65302F6C61B6}" type="slidenum">
              <a:rPr lang="en-GB" smtClean="0"/>
              <a:pPr/>
              <a:t>28</a:t>
            </a:fld>
            <a:endParaRPr lang="en-GB" smtClean="0"/>
          </a:p>
        </p:txBody>
      </p:sp>
      <p:sp>
        <p:nvSpPr>
          <p:cNvPr id="2056" name="Rectangle 2"/>
          <p:cNvSpPr>
            <a:spLocks noGrp="1" noChangeArrowheads="1"/>
          </p:cNvSpPr>
          <p:nvPr>
            <p:ph type="title"/>
          </p:nvPr>
        </p:nvSpPr>
        <p:spPr>
          <a:xfrm>
            <a:off x="228600" y="381000"/>
            <a:ext cx="7391400" cy="1143000"/>
          </a:xfrm>
        </p:spPr>
        <p:txBody>
          <a:bodyPr/>
          <a:lstStyle/>
          <a:p>
            <a:pPr eaLnBrk="1" hangingPunct="1"/>
            <a:r>
              <a:rPr lang="it-IT" smtClean="0"/>
              <a:t>Detailed Balances</a:t>
            </a:r>
          </a:p>
        </p:txBody>
      </p:sp>
      <p:sp>
        <p:nvSpPr>
          <p:cNvPr id="17411" name="Rectangle 3"/>
          <p:cNvSpPr>
            <a:spLocks noGrp="1" noChangeArrowheads="1"/>
          </p:cNvSpPr>
          <p:nvPr>
            <p:ph type="body" idx="1"/>
          </p:nvPr>
        </p:nvSpPr>
        <p:spPr>
          <a:xfrm>
            <a:off x="228600" y="1447800"/>
            <a:ext cx="7391400" cy="4648200"/>
          </a:xfrm>
        </p:spPr>
        <p:txBody>
          <a:bodyPr/>
          <a:lstStyle/>
          <a:p>
            <a:pPr eaLnBrk="1" hangingPunct="1"/>
            <a:r>
              <a:rPr lang="it-IT" dirty="0" err="1" smtClean="0">
                <a:solidFill>
                  <a:srgbClr val="000000"/>
                </a:solidFill>
              </a:rPr>
              <a:t>Kinetic</a:t>
            </a:r>
            <a:r>
              <a:rPr lang="it-IT" dirty="0" smtClean="0">
                <a:solidFill>
                  <a:srgbClr val="000000"/>
                </a:solidFill>
              </a:rPr>
              <a:t> </a:t>
            </a:r>
            <a:r>
              <a:rPr lang="it-IT" dirty="0" err="1" smtClean="0">
                <a:solidFill>
                  <a:srgbClr val="000000"/>
                </a:solidFill>
              </a:rPr>
              <a:t>energy</a:t>
            </a:r>
            <a:r>
              <a:rPr lang="it-IT" dirty="0" smtClean="0">
                <a:solidFill>
                  <a:srgbClr val="000000"/>
                </a:solidFill>
              </a:rPr>
              <a:t> budget</a:t>
            </a:r>
          </a:p>
          <a:p>
            <a:pPr eaLnBrk="1" hangingPunct="1"/>
            <a:endParaRPr lang="it-IT" dirty="0" smtClean="0">
              <a:solidFill>
                <a:srgbClr val="000000"/>
              </a:solidFill>
            </a:endParaRPr>
          </a:p>
          <a:p>
            <a:pPr lvl="3" eaLnBrk="1" hangingPunct="1"/>
            <a:endParaRPr lang="it-IT" dirty="0" smtClean="0">
              <a:solidFill>
                <a:srgbClr val="000000"/>
              </a:solidFill>
            </a:endParaRPr>
          </a:p>
          <a:p>
            <a:pPr eaLnBrk="1" hangingPunct="1"/>
            <a:r>
              <a:rPr lang="it-IT" dirty="0" err="1" smtClean="0">
                <a:solidFill>
                  <a:srgbClr val="000000"/>
                </a:solidFill>
              </a:rPr>
              <a:t>Potential</a:t>
            </a:r>
            <a:r>
              <a:rPr lang="it-IT" dirty="0" smtClean="0">
                <a:solidFill>
                  <a:srgbClr val="000000"/>
                </a:solidFill>
              </a:rPr>
              <a:t> Energy budget</a:t>
            </a:r>
          </a:p>
          <a:p>
            <a:pPr eaLnBrk="1" hangingPunct="1"/>
            <a:endParaRPr lang="it-IT" dirty="0" smtClean="0">
              <a:solidFill>
                <a:srgbClr val="000000"/>
              </a:solidFill>
            </a:endParaRPr>
          </a:p>
          <a:p>
            <a:pPr lvl="4" eaLnBrk="1" hangingPunct="1"/>
            <a:endParaRPr lang="it-IT" dirty="0" smtClean="0">
              <a:solidFill>
                <a:srgbClr val="000000"/>
              </a:solidFill>
            </a:endParaRPr>
          </a:p>
          <a:p>
            <a:pPr eaLnBrk="1" hangingPunct="1"/>
            <a:r>
              <a:rPr lang="it-IT" dirty="0" smtClean="0">
                <a:solidFill>
                  <a:srgbClr val="000000"/>
                </a:solidFill>
              </a:rPr>
              <a:t>Total Energy Budget</a:t>
            </a:r>
            <a:endParaRPr lang="en-GB" dirty="0" smtClean="0">
              <a:solidFill>
                <a:srgbClr val="000000"/>
              </a:solidFill>
            </a:endParaRPr>
          </a:p>
        </p:txBody>
      </p:sp>
      <p:sp>
        <p:nvSpPr>
          <p:cNvPr id="2058" name="Rectangle 5"/>
          <p:cNvSpPr>
            <a:spLocks noChangeArrowheads="1"/>
          </p:cNvSpPr>
          <p:nvPr/>
        </p:nvSpPr>
        <p:spPr bwMode="auto">
          <a:xfrm>
            <a:off x="3219450" y="3243263"/>
            <a:ext cx="9144000" cy="0"/>
          </a:xfrm>
          <a:prstGeom prst="rect">
            <a:avLst/>
          </a:prstGeom>
          <a:noFill/>
          <a:ln w="9525">
            <a:noFill/>
            <a:miter lim="800000"/>
            <a:headEnd/>
            <a:tailEnd/>
          </a:ln>
        </p:spPr>
        <p:txBody>
          <a:bodyPr>
            <a:spAutoFit/>
          </a:bodyPr>
          <a:lstStyle/>
          <a:p>
            <a:endParaRPr lang="en-US"/>
          </a:p>
        </p:txBody>
      </p:sp>
      <p:graphicFrame>
        <p:nvGraphicFramePr>
          <p:cNvPr id="17412" name="Object 4"/>
          <p:cNvGraphicFramePr>
            <a:graphicFrameLocks noChangeAspect="1"/>
          </p:cNvGraphicFramePr>
          <p:nvPr/>
        </p:nvGraphicFramePr>
        <p:xfrm>
          <a:off x="1087438" y="2133600"/>
          <a:ext cx="4554537" cy="736600"/>
        </p:xfrm>
        <a:graphic>
          <a:graphicData uri="http://schemas.openxmlformats.org/presentationml/2006/ole">
            <mc:AlternateContent xmlns:mc="http://schemas.openxmlformats.org/markup-compatibility/2006">
              <mc:Choice xmlns:v="urn:schemas-microsoft-com:vml" Requires="v">
                <p:oleObj spid="_x0000_s54378" name="Equation" r:id="rId3" imgW="2298600" imgH="368280" progId="Equation.3">
                  <p:embed/>
                </p:oleObj>
              </mc:Choice>
              <mc:Fallback>
                <p:oleObj name="Equation" r:id="rId3" imgW="229860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2133600"/>
                        <a:ext cx="4554537"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9" name="Rectangle 7"/>
          <p:cNvSpPr>
            <a:spLocks noChangeArrowheads="1"/>
          </p:cNvSpPr>
          <p:nvPr/>
        </p:nvSpPr>
        <p:spPr bwMode="auto">
          <a:xfrm>
            <a:off x="3943350" y="3243263"/>
            <a:ext cx="9144000" cy="0"/>
          </a:xfrm>
          <a:prstGeom prst="rect">
            <a:avLst/>
          </a:prstGeom>
          <a:noFill/>
          <a:ln w="9525">
            <a:noFill/>
            <a:miter lim="800000"/>
            <a:headEnd/>
            <a:tailEnd/>
          </a:ln>
        </p:spPr>
        <p:txBody>
          <a:bodyPr>
            <a:spAutoFit/>
          </a:bodyPr>
          <a:lstStyle/>
          <a:p>
            <a:endParaRPr lang="en-US"/>
          </a:p>
        </p:txBody>
      </p:sp>
      <p:graphicFrame>
        <p:nvGraphicFramePr>
          <p:cNvPr id="17414" name="Object 6"/>
          <p:cNvGraphicFramePr>
            <a:graphicFrameLocks noChangeAspect="1"/>
          </p:cNvGraphicFramePr>
          <p:nvPr/>
        </p:nvGraphicFramePr>
        <p:xfrm>
          <a:off x="785813" y="3581400"/>
          <a:ext cx="2436812" cy="735013"/>
        </p:xfrm>
        <a:graphic>
          <a:graphicData uri="http://schemas.openxmlformats.org/presentationml/2006/ole">
            <mc:AlternateContent xmlns:mc="http://schemas.openxmlformats.org/markup-compatibility/2006">
              <mc:Choice xmlns:v="urn:schemas-microsoft-com:vml" Requires="v">
                <p:oleObj spid="_x0000_s54379" name="Equation" r:id="rId5" imgW="1231560" imgH="368280" progId="Equation.3">
                  <p:embed/>
                </p:oleObj>
              </mc:Choice>
              <mc:Fallback>
                <p:oleObj name="Equation" r:id="rId5" imgW="123156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3581400"/>
                        <a:ext cx="2436812" cy="73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Rectangle 9"/>
          <p:cNvSpPr>
            <a:spLocks noChangeArrowheads="1"/>
          </p:cNvSpPr>
          <p:nvPr/>
        </p:nvSpPr>
        <p:spPr bwMode="auto">
          <a:xfrm>
            <a:off x="3948113" y="3309938"/>
            <a:ext cx="9144000" cy="0"/>
          </a:xfrm>
          <a:prstGeom prst="rect">
            <a:avLst/>
          </a:prstGeom>
          <a:noFill/>
          <a:ln w="9525">
            <a:noFill/>
            <a:miter lim="800000"/>
            <a:headEnd/>
            <a:tailEnd/>
          </a:ln>
        </p:spPr>
        <p:txBody>
          <a:bodyPr>
            <a:spAutoFit/>
          </a:bodyPr>
          <a:lstStyle/>
          <a:p>
            <a:endParaRPr lang="en-US"/>
          </a:p>
        </p:txBody>
      </p:sp>
      <p:graphicFrame>
        <p:nvGraphicFramePr>
          <p:cNvPr id="17416" name="Object 8"/>
          <p:cNvGraphicFramePr>
            <a:graphicFrameLocks noChangeAspect="1"/>
          </p:cNvGraphicFramePr>
          <p:nvPr/>
        </p:nvGraphicFramePr>
        <p:xfrm>
          <a:off x="4419600" y="3581400"/>
          <a:ext cx="2438400" cy="481013"/>
        </p:xfrm>
        <a:graphic>
          <a:graphicData uri="http://schemas.openxmlformats.org/presentationml/2006/ole">
            <mc:AlternateContent xmlns:mc="http://schemas.openxmlformats.org/markup-compatibility/2006">
              <mc:Choice xmlns:v="urn:schemas-microsoft-com:vml" Requires="v">
                <p:oleObj spid="_x0000_s54380" name="Equation" r:id="rId7" imgW="1206360" imgH="241200" progId="Equation.3">
                  <p:embed/>
                </p:oleObj>
              </mc:Choice>
              <mc:Fallback>
                <p:oleObj name="Equation" r:id="rId7" imgW="120636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581400"/>
                        <a:ext cx="2438400" cy="48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1" name="Rectangle 11"/>
          <p:cNvSpPr>
            <a:spLocks noChangeArrowheads="1"/>
          </p:cNvSpPr>
          <p:nvPr/>
        </p:nvSpPr>
        <p:spPr bwMode="auto">
          <a:xfrm>
            <a:off x="3524250" y="3238500"/>
            <a:ext cx="9144000" cy="0"/>
          </a:xfrm>
          <a:prstGeom prst="rect">
            <a:avLst/>
          </a:prstGeom>
          <a:noFill/>
          <a:ln w="9525">
            <a:noFill/>
            <a:miter lim="800000"/>
            <a:headEnd/>
            <a:tailEnd/>
          </a:ln>
        </p:spPr>
        <p:txBody>
          <a:bodyPr>
            <a:spAutoFit/>
          </a:bodyPr>
          <a:lstStyle/>
          <a:p>
            <a:endParaRPr lang="en-US"/>
          </a:p>
        </p:txBody>
      </p:sp>
      <p:graphicFrame>
        <p:nvGraphicFramePr>
          <p:cNvPr id="17418" name="Object 10"/>
          <p:cNvGraphicFramePr>
            <a:graphicFrameLocks noChangeAspect="1"/>
          </p:cNvGraphicFramePr>
          <p:nvPr/>
        </p:nvGraphicFramePr>
        <p:xfrm>
          <a:off x="762000" y="5181600"/>
          <a:ext cx="4189413" cy="762000"/>
        </p:xfrm>
        <a:graphic>
          <a:graphicData uri="http://schemas.openxmlformats.org/presentationml/2006/ole">
            <mc:AlternateContent xmlns:mc="http://schemas.openxmlformats.org/markup-compatibility/2006">
              <mc:Choice xmlns:v="urn:schemas-microsoft-com:vml" Requires="v">
                <p:oleObj spid="_x0000_s54381" r:id="rId9" imgW="2095500" imgH="381000" progId="Equation.3">
                  <p:embed/>
                </p:oleObj>
              </mc:Choice>
              <mc:Fallback>
                <p:oleObj r:id="rId9" imgW="2095500" imgH="38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181600"/>
                        <a:ext cx="418941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2" name="Rectangle 13"/>
          <p:cNvSpPr>
            <a:spLocks noChangeArrowheads="1"/>
          </p:cNvSpPr>
          <p:nvPr/>
        </p:nvSpPr>
        <p:spPr bwMode="auto">
          <a:xfrm>
            <a:off x="4152900" y="3314700"/>
            <a:ext cx="9144000" cy="0"/>
          </a:xfrm>
          <a:prstGeom prst="rect">
            <a:avLst/>
          </a:prstGeom>
          <a:noFill/>
          <a:ln w="9525">
            <a:noFill/>
            <a:miter lim="800000"/>
            <a:headEnd/>
            <a:tailEnd/>
          </a:ln>
        </p:spPr>
        <p:txBody>
          <a:bodyPr>
            <a:spAutoFit/>
          </a:bodyPr>
          <a:lstStyle/>
          <a:p>
            <a:endParaRPr lang="en-US"/>
          </a:p>
        </p:txBody>
      </p:sp>
      <p:graphicFrame>
        <p:nvGraphicFramePr>
          <p:cNvPr id="17420" name="Object 12"/>
          <p:cNvGraphicFramePr>
            <a:graphicFrameLocks noChangeAspect="1"/>
          </p:cNvGraphicFramePr>
          <p:nvPr/>
        </p:nvGraphicFramePr>
        <p:xfrm>
          <a:off x="5880100" y="1473200"/>
          <a:ext cx="1651000" cy="406400"/>
        </p:xfrm>
        <a:graphic>
          <a:graphicData uri="http://schemas.openxmlformats.org/presentationml/2006/ole">
            <mc:AlternateContent xmlns:mc="http://schemas.openxmlformats.org/markup-compatibility/2006">
              <mc:Choice xmlns:v="urn:schemas-microsoft-com:vml" Requires="v">
                <p:oleObj spid="_x0000_s54382" name="Equation" r:id="rId11" imgW="825480" imgH="203040" progId="Equation.3">
                  <p:embed/>
                </p:oleObj>
              </mc:Choice>
              <mc:Fallback>
                <p:oleObj name="Equation" r:id="rId11" imgW="82548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0100" y="1473200"/>
                        <a:ext cx="165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22" name="Oval 14"/>
          <p:cNvSpPr>
            <a:spLocks noChangeArrowheads="1"/>
          </p:cNvSpPr>
          <p:nvPr/>
        </p:nvSpPr>
        <p:spPr bwMode="auto">
          <a:xfrm>
            <a:off x="5715000" y="1219200"/>
            <a:ext cx="2057400" cy="990600"/>
          </a:xfrm>
          <a:prstGeom prst="ellipse">
            <a:avLst/>
          </a:prstGeom>
          <a:noFill/>
          <a:ln w="31750">
            <a:solidFill>
              <a:srgbClr val="FF0000"/>
            </a:solidFill>
            <a:round/>
            <a:headEnd/>
            <a:tailEnd/>
          </a:ln>
        </p:spPr>
        <p:txBody>
          <a:bodyPr wrap="none" anchor="ctr"/>
          <a:lstStyle/>
          <a:p>
            <a:endParaRPr lang="en-US"/>
          </a:p>
        </p:txBody>
      </p:sp>
      <p:sp>
        <p:nvSpPr>
          <p:cNvPr id="17423" name="Text Box 15"/>
          <p:cNvSpPr txBox="1">
            <a:spLocks noChangeArrowheads="1"/>
          </p:cNvSpPr>
          <p:nvPr/>
        </p:nvSpPr>
        <p:spPr bwMode="auto">
          <a:xfrm>
            <a:off x="6172200" y="685800"/>
            <a:ext cx="1116013" cy="457200"/>
          </a:xfrm>
          <a:prstGeom prst="rect">
            <a:avLst/>
          </a:prstGeom>
          <a:noFill/>
          <a:ln w="9525">
            <a:noFill/>
            <a:miter lim="800000"/>
            <a:headEnd/>
            <a:tailEnd/>
          </a:ln>
        </p:spPr>
        <p:txBody>
          <a:bodyPr wrap="none">
            <a:spAutoFit/>
          </a:bodyPr>
          <a:lstStyle/>
          <a:p>
            <a:r>
              <a:rPr lang="it-IT">
                <a:solidFill>
                  <a:srgbClr val="FF5050"/>
                </a:solidFill>
              </a:rPr>
              <a:t>WORK</a:t>
            </a:r>
            <a:endParaRPr lang="en-GB">
              <a:solidFill>
                <a:srgbClr val="FF5050"/>
              </a:solidFill>
            </a:endParaRPr>
          </a:p>
        </p:txBody>
      </p:sp>
      <p:sp>
        <p:nvSpPr>
          <p:cNvPr id="17424" name="Text Box 16"/>
          <p:cNvSpPr txBox="1">
            <a:spLocks noChangeArrowheads="1"/>
          </p:cNvSpPr>
          <p:nvPr/>
        </p:nvSpPr>
        <p:spPr bwMode="auto">
          <a:xfrm>
            <a:off x="4500563" y="6172200"/>
            <a:ext cx="2100262" cy="461963"/>
          </a:xfrm>
          <a:prstGeom prst="rect">
            <a:avLst/>
          </a:prstGeom>
          <a:noFill/>
          <a:ln w="9525">
            <a:noFill/>
            <a:miter lim="800000"/>
            <a:headEnd/>
            <a:tailEnd/>
          </a:ln>
        </p:spPr>
        <p:txBody>
          <a:bodyPr wrap="none">
            <a:spAutoFit/>
          </a:bodyPr>
          <a:lstStyle/>
          <a:p>
            <a:r>
              <a:rPr lang="it-IT">
                <a:solidFill>
                  <a:srgbClr val="FF5050"/>
                </a:solidFill>
              </a:rPr>
              <a:t>DISSIPATION </a:t>
            </a:r>
            <a:endParaRPr lang="en-GB">
              <a:solidFill>
                <a:srgbClr val="FF5050"/>
              </a:solidFill>
            </a:endParaRPr>
          </a:p>
        </p:txBody>
      </p:sp>
      <p:sp>
        <p:nvSpPr>
          <p:cNvPr id="17425" name="Rectangle 17"/>
          <p:cNvSpPr>
            <a:spLocks noChangeArrowheads="1"/>
          </p:cNvSpPr>
          <p:nvPr/>
        </p:nvSpPr>
        <p:spPr bwMode="auto">
          <a:xfrm>
            <a:off x="5943600" y="5562600"/>
            <a:ext cx="1336675" cy="457200"/>
          </a:xfrm>
          <a:prstGeom prst="rect">
            <a:avLst/>
          </a:prstGeom>
          <a:noFill/>
          <a:ln w="9525">
            <a:noFill/>
            <a:miter lim="800000"/>
            <a:headEnd/>
            <a:tailEnd/>
          </a:ln>
        </p:spPr>
        <p:txBody>
          <a:bodyPr wrap="none">
            <a:spAutoFit/>
          </a:bodyPr>
          <a:lstStyle/>
          <a:p>
            <a:r>
              <a:rPr lang="it-IT">
                <a:solidFill>
                  <a:srgbClr val="FF5050"/>
                </a:solidFill>
              </a:rPr>
              <a:t>FLUXES</a:t>
            </a:r>
            <a:endParaRPr lang="en-GB">
              <a:solidFill>
                <a:srgbClr val="FF5050"/>
              </a:solidFill>
            </a:endParaRPr>
          </a:p>
        </p:txBody>
      </p:sp>
      <p:sp>
        <p:nvSpPr>
          <p:cNvPr id="17426" name="Line 18"/>
          <p:cNvSpPr>
            <a:spLocks noChangeShapeType="1"/>
          </p:cNvSpPr>
          <p:nvPr/>
        </p:nvSpPr>
        <p:spPr bwMode="auto">
          <a:xfrm flipV="1">
            <a:off x="5562600" y="4038600"/>
            <a:ext cx="0" cy="2133600"/>
          </a:xfrm>
          <a:prstGeom prst="line">
            <a:avLst/>
          </a:prstGeom>
          <a:noFill/>
          <a:ln w="31750">
            <a:solidFill>
              <a:srgbClr val="FF5050"/>
            </a:solidFill>
            <a:round/>
            <a:headEnd/>
            <a:tailEnd type="triangle" w="med" len="med"/>
          </a:ln>
        </p:spPr>
        <p:txBody>
          <a:bodyPr wrap="none"/>
          <a:lstStyle/>
          <a:p>
            <a:endParaRPr lang="en-GB"/>
          </a:p>
        </p:txBody>
      </p:sp>
      <p:sp>
        <p:nvSpPr>
          <p:cNvPr id="17427" name="Line 19"/>
          <p:cNvSpPr>
            <a:spLocks noChangeShapeType="1"/>
          </p:cNvSpPr>
          <p:nvPr/>
        </p:nvSpPr>
        <p:spPr bwMode="auto">
          <a:xfrm flipV="1">
            <a:off x="6629400" y="4038600"/>
            <a:ext cx="0" cy="1447800"/>
          </a:xfrm>
          <a:prstGeom prst="line">
            <a:avLst/>
          </a:prstGeom>
          <a:noFill/>
          <a:ln w="31750">
            <a:solidFill>
              <a:srgbClr val="FF5050"/>
            </a:solidFill>
            <a:round/>
            <a:headEnd/>
            <a:tailEnd type="triangle" w="med" len="med"/>
          </a:ln>
        </p:spPr>
        <p:txBody>
          <a:bodyPr wrap="none"/>
          <a:lstStyle/>
          <a:p>
            <a:endParaRPr lang="en-GB"/>
          </a:p>
        </p:txBody>
      </p:sp>
    </p:spTree>
    <p:extLst>
      <p:ext uri="{BB962C8B-B14F-4D97-AF65-F5344CB8AC3E}">
        <p14:creationId xmlns:p14="http://schemas.microsoft.com/office/powerpoint/2010/main" val="194954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ox(in)">
                                      <p:cBhvr>
                                        <p:cTn id="7" dur="500"/>
                                        <p:tgtEl>
                                          <p:spTgt spid="1741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ox(in)">
                                      <p:cBhvr>
                                        <p:cTn id="10" dur="500"/>
                                        <p:tgtEl>
                                          <p:spTgt spid="17412"/>
                                        </p:tgtEl>
                                      </p:cBhvr>
                                    </p:animEffect>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17422"/>
                                        </p:tgtEl>
                                        <p:attrNameLst>
                                          <p:attrName>style.visibility</p:attrName>
                                        </p:attrNameLst>
                                      </p:cBhvr>
                                      <p:to>
                                        <p:strVal val="visible"/>
                                      </p:to>
                                    </p:set>
                                    <p:animEffect transition="in" filter="box(in)">
                                      <p:cBhvr>
                                        <p:cTn id="14" dur="500"/>
                                        <p:tgtEl>
                                          <p:spTgt spid="17422"/>
                                        </p:tgtEl>
                                      </p:cBhvr>
                                    </p:animEffect>
                                  </p:childTnLst>
                                </p:cTn>
                              </p:par>
                            </p:childTnLst>
                          </p:cTn>
                        </p:par>
                        <p:par>
                          <p:cTn id="15" fill="hold">
                            <p:stCondLst>
                              <p:cond delay="1000"/>
                            </p:stCondLst>
                            <p:childTnLst>
                              <p:par>
                                <p:cTn id="16" presetID="4" presetClass="entr" presetSubtype="16" fill="hold" nodeType="afterEffect">
                                  <p:stCondLst>
                                    <p:cond delay="0"/>
                                  </p:stCondLst>
                                  <p:childTnLst>
                                    <p:set>
                                      <p:cBhvr>
                                        <p:cTn id="17" dur="1" fill="hold">
                                          <p:stCondLst>
                                            <p:cond delay="0"/>
                                          </p:stCondLst>
                                        </p:cTn>
                                        <p:tgtEl>
                                          <p:spTgt spid="17420"/>
                                        </p:tgtEl>
                                        <p:attrNameLst>
                                          <p:attrName>style.visibility</p:attrName>
                                        </p:attrNameLst>
                                      </p:cBhvr>
                                      <p:to>
                                        <p:strVal val="visible"/>
                                      </p:to>
                                    </p:set>
                                    <p:animEffect transition="in" filter="box(in)">
                                      <p:cBhvr>
                                        <p:cTn id="18" dur="500"/>
                                        <p:tgtEl>
                                          <p:spTgt spid="17420"/>
                                        </p:tgtEl>
                                      </p:cBhvr>
                                    </p:animEffect>
                                  </p:childTnLst>
                                </p:cTn>
                              </p:par>
                            </p:childTnLst>
                          </p:cTn>
                        </p:par>
                        <p:par>
                          <p:cTn id="19" fill="hold">
                            <p:stCondLst>
                              <p:cond delay="1500"/>
                            </p:stCondLst>
                            <p:childTnLst>
                              <p:par>
                                <p:cTn id="20" presetID="4" presetClass="entr" presetSubtype="16" fill="hold" grpId="0" nodeType="afterEffect">
                                  <p:stCondLst>
                                    <p:cond delay="0"/>
                                  </p:stCondLst>
                                  <p:childTnLst>
                                    <p:set>
                                      <p:cBhvr>
                                        <p:cTn id="21" dur="1" fill="hold">
                                          <p:stCondLst>
                                            <p:cond delay="0"/>
                                          </p:stCondLst>
                                        </p:cTn>
                                        <p:tgtEl>
                                          <p:spTgt spid="17423"/>
                                        </p:tgtEl>
                                        <p:attrNameLst>
                                          <p:attrName>style.visibility</p:attrName>
                                        </p:attrNameLst>
                                      </p:cBhvr>
                                      <p:to>
                                        <p:strVal val="visible"/>
                                      </p:to>
                                    </p:set>
                                    <p:animEffect transition="in" filter="box(in)">
                                      <p:cBhvr>
                                        <p:cTn id="22" dur="500"/>
                                        <p:tgtEl>
                                          <p:spTgt spid="1742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box(in)">
                                      <p:cBhvr>
                                        <p:cTn id="27" dur="500"/>
                                        <p:tgtEl>
                                          <p:spTgt spid="17411">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7414"/>
                                        </p:tgtEl>
                                        <p:attrNameLst>
                                          <p:attrName>style.visibility</p:attrName>
                                        </p:attrNameLst>
                                      </p:cBhvr>
                                      <p:to>
                                        <p:strVal val="visible"/>
                                      </p:to>
                                    </p:set>
                                    <p:animEffect transition="in" filter="box(in)">
                                      <p:cBhvr>
                                        <p:cTn id="30" dur="500"/>
                                        <p:tgtEl>
                                          <p:spTgt spid="17414"/>
                                        </p:tgtEl>
                                      </p:cBhvr>
                                    </p:animEffect>
                                  </p:childTnLst>
                                </p:cTn>
                              </p:par>
                            </p:childTnLst>
                          </p:cTn>
                        </p:par>
                        <p:par>
                          <p:cTn id="31" fill="hold">
                            <p:stCondLst>
                              <p:cond delay="500"/>
                            </p:stCondLst>
                            <p:childTnLst>
                              <p:par>
                                <p:cTn id="32" presetID="4" presetClass="entr" presetSubtype="16" fill="hold" nodeType="afterEffect">
                                  <p:stCondLst>
                                    <p:cond delay="0"/>
                                  </p:stCondLst>
                                  <p:childTnLst>
                                    <p:set>
                                      <p:cBhvr>
                                        <p:cTn id="33" dur="1" fill="hold">
                                          <p:stCondLst>
                                            <p:cond delay="0"/>
                                          </p:stCondLst>
                                        </p:cTn>
                                        <p:tgtEl>
                                          <p:spTgt spid="17416"/>
                                        </p:tgtEl>
                                        <p:attrNameLst>
                                          <p:attrName>style.visibility</p:attrName>
                                        </p:attrNameLst>
                                      </p:cBhvr>
                                      <p:to>
                                        <p:strVal val="visible"/>
                                      </p:to>
                                    </p:set>
                                    <p:animEffect transition="in" filter="box(in)">
                                      <p:cBhvr>
                                        <p:cTn id="34" dur="500"/>
                                        <p:tgtEl>
                                          <p:spTgt spid="17416"/>
                                        </p:tgtEl>
                                      </p:cBhvr>
                                    </p:animEffect>
                                  </p:childTnLst>
                                </p:cTn>
                              </p:par>
                            </p:childTnLst>
                          </p:cTn>
                        </p:par>
                        <p:par>
                          <p:cTn id="35" fill="hold">
                            <p:stCondLst>
                              <p:cond delay="1000"/>
                            </p:stCondLst>
                            <p:childTnLst>
                              <p:par>
                                <p:cTn id="36" presetID="4" presetClass="entr" presetSubtype="16" fill="hold" grpId="0" nodeType="afterEffect">
                                  <p:stCondLst>
                                    <p:cond delay="0"/>
                                  </p:stCondLst>
                                  <p:childTnLst>
                                    <p:set>
                                      <p:cBhvr>
                                        <p:cTn id="37" dur="1" fill="hold">
                                          <p:stCondLst>
                                            <p:cond delay="0"/>
                                          </p:stCondLst>
                                        </p:cTn>
                                        <p:tgtEl>
                                          <p:spTgt spid="17426"/>
                                        </p:tgtEl>
                                        <p:attrNameLst>
                                          <p:attrName>style.visibility</p:attrName>
                                        </p:attrNameLst>
                                      </p:cBhvr>
                                      <p:to>
                                        <p:strVal val="visible"/>
                                      </p:to>
                                    </p:set>
                                    <p:animEffect transition="in" filter="box(in)">
                                      <p:cBhvr>
                                        <p:cTn id="38" dur="500"/>
                                        <p:tgtEl>
                                          <p:spTgt spid="17426"/>
                                        </p:tgtEl>
                                      </p:cBhvr>
                                    </p:animEffect>
                                  </p:childTnLst>
                                </p:cTn>
                              </p:par>
                            </p:childTnLst>
                          </p:cTn>
                        </p:par>
                        <p:par>
                          <p:cTn id="39" fill="hold">
                            <p:stCondLst>
                              <p:cond delay="1500"/>
                            </p:stCondLst>
                            <p:childTnLst>
                              <p:par>
                                <p:cTn id="40" presetID="4" presetClass="entr" presetSubtype="16" fill="hold" grpId="0" nodeType="afterEffect">
                                  <p:stCondLst>
                                    <p:cond delay="0"/>
                                  </p:stCondLst>
                                  <p:childTnLst>
                                    <p:set>
                                      <p:cBhvr>
                                        <p:cTn id="41" dur="1" fill="hold">
                                          <p:stCondLst>
                                            <p:cond delay="0"/>
                                          </p:stCondLst>
                                        </p:cTn>
                                        <p:tgtEl>
                                          <p:spTgt spid="17427"/>
                                        </p:tgtEl>
                                        <p:attrNameLst>
                                          <p:attrName>style.visibility</p:attrName>
                                        </p:attrNameLst>
                                      </p:cBhvr>
                                      <p:to>
                                        <p:strVal val="visible"/>
                                      </p:to>
                                    </p:set>
                                    <p:animEffect transition="in" filter="box(in)">
                                      <p:cBhvr>
                                        <p:cTn id="42" dur="500"/>
                                        <p:tgtEl>
                                          <p:spTgt spid="17427"/>
                                        </p:tgtEl>
                                      </p:cBhvr>
                                    </p:animEffect>
                                  </p:childTnLst>
                                </p:cTn>
                              </p:par>
                            </p:childTnLst>
                          </p:cTn>
                        </p:par>
                        <p:par>
                          <p:cTn id="43" fill="hold">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17425"/>
                                        </p:tgtEl>
                                        <p:attrNameLst>
                                          <p:attrName>style.visibility</p:attrName>
                                        </p:attrNameLst>
                                      </p:cBhvr>
                                      <p:to>
                                        <p:strVal val="visible"/>
                                      </p:to>
                                    </p:set>
                                    <p:animEffect transition="in" filter="box(in)">
                                      <p:cBhvr>
                                        <p:cTn id="46" dur="500"/>
                                        <p:tgtEl>
                                          <p:spTgt spid="17425"/>
                                        </p:tgtEl>
                                      </p:cBhvr>
                                    </p:animEffect>
                                  </p:childTnLst>
                                </p:cTn>
                              </p:par>
                            </p:childTnLst>
                          </p:cTn>
                        </p:par>
                        <p:par>
                          <p:cTn id="47" fill="hold">
                            <p:stCondLst>
                              <p:cond delay="2500"/>
                            </p:stCondLst>
                            <p:childTnLst>
                              <p:par>
                                <p:cTn id="48" presetID="4" presetClass="entr" presetSubtype="16" fill="hold" grpId="0" nodeType="afterEffect">
                                  <p:stCondLst>
                                    <p:cond delay="0"/>
                                  </p:stCondLst>
                                  <p:childTnLst>
                                    <p:set>
                                      <p:cBhvr>
                                        <p:cTn id="49" dur="1" fill="hold">
                                          <p:stCondLst>
                                            <p:cond delay="0"/>
                                          </p:stCondLst>
                                        </p:cTn>
                                        <p:tgtEl>
                                          <p:spTgt spid="17424"/>
                                        </p:tgtEl>
                                        <p:attrNameLst>
                                          <p:attrName>style.visibility</p:attrName>
                                        </p:attrNameLst>
                                      </p:cBhvr>
                                      <p:to>
                                        <p:strVal val="visible"/>
                                      </p:to>
                                    </p:set>
                                    <p:animEffect transition="in" filter="box(in)">
                                      <p:cBhvr>
                                        <p:cTn id="50" dur="500"/>
                                        <p:tgtEl>
                                          <p:spTgt spid="1742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7411">
                                            <p:txEl>
                                              <p:pRg st="6" end="6"/>
                                            </p:txEl>
                                          </p:spTgt>
                                        </p:tgtEl>
                                        <p:attrNameLst>
                                          <p:attrName>style.visibility</p:attrName>
                                        </p:attrNameLst>
                                      </p:cBhvr>
                                      <p:to>
                                        <p:strVal val="visible"/>
                                      </p:to>
                                    </p:set>
                                    <p:animEffect transition="in" filter="blinds(horizontal)">
                                      <p:cBhvr>
                                        <p:cTn id="55" dur="500"/>
                                        <p:tgtEl>
                                          <p:spTgt spid="17411">
                                            <p:txEl>
                                              <p:pRg st="6" end="6"/>
                                            </p:txEl>
                                          </p:spTgt>
                                        </p:tgtEl>
                                      </p:cBhvr>
                                    </p:animEffect>
                                  </p:childTnLst>
                                </p:cTn>
                              </p:par>
                              <p:par>
                                <p:cTn id="56" presetID="4" presetClass="entr" presetSubtype="16" fill="hold" nodeType="withEffect">
                                  <p:stCondLst>
                                    <p:cond delay="0"/>
                                  </p:stCondLst>
                                  <p:childTnLst>
                                    <p:set>
                                      <p:cBhvr>
                                        <p:cTn id="57" dur="1" fill="hold">
                                          <p:stCondLst>
                                            <p:cond delay="0"/>
                                          </p:stCondLst>
                                        </p:cTn>
                                        <p:tgtEl>
                                          <p:spTgt spid="17418"/>
                                        </p:tgtEl>
                                        <p:attrNameLst>
                                          <p:attrName>style.visibility</p:attrName>
                                        </p:attrNameLst>
                                      </p:cBhvr>
                                      <p:to>
                                        <p:strVal val="visible"/>
                                      </p:to>
                                    </p:set>
                                    <p:animEffect transition="in" filter="box(in)">
                                      <p:cBhvr>
                                        <p:cTn id="58"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2" grpId="0" animBg="1"/>
      <p:bldP spid="17423" grpId="0"/>
      <p:bldP spid="17424" grpId="0"/>
      <p:bldP spid="17425" grpId="0"/>
      <p:bldP spid="17426" grpId="0" animBg="1"/>
      <p:bldP spid="174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Slide Number Placeholder 5"/>
          <p:cNvSpPr>
            <a:spLocks noGrp="1"/>
          </p:cNvSpPr>
          <p:nvPr>
            <p:ph type="sldNum" sz="quarter" idx="12"/>
          </p:nvPr>
        </p:nvSpPr>
        <p:spPr>
          <a:noFill/>
        </p:spPr>
        <p:txBody>
          <a:bodyPr/>
          <a:lstStyle/>
          <a:p>
            <a:fld id="{68C4209D-01E3-4A6A-9984-E89B2788D775}" type="slidenum">
              <a:rPr lang="en-GB" smtClean="0"/>
              <a:pPr/>
              <a:t>29</a:t>
            </a:fld>
            <a:endParaRPr lang="en-GB" smtClean="0"/>
          </a:p>
        </p:txBody>
      </p:sp>
      <p:sp>
        <p:nvSpPr>
          <p:cNvPr id="3081" name="Rectangle 2"/>
          <p:cNvSpPr>
            <a:spLocks noGrp="1" noChangeArrowheads="1"/>
          </p:cNvSpPr>
          <p:nvPr>
            <p:ph type="title"/>
          </p:nvPr>
        </p:nvSpPr>
        <p:spPr>
          <a:xfrm>
            <a:off x="0" y="0"/>
            <a:ext cx="7848600" cy="1143000"/>
          </a:xfrm>
        </p:spPr>
        <p:txBody>
          <a:bodyPr/>
          <a:lstStyle/>
          <a:p>
            <a:pPr eaLnBrk="1" hangingPunct="1"/>
            <a:r>
              <a:rPr lang="it-IT" smtClean="0"/>
              <a:t>Johnson’s idea (2000)</a:t>
            </a:r>
          </a:p>
        </p:txBody>
      </p:sp>
      <p:sp>
        <p:nvSpPr>
          <p:cNvPr id="18435" name="Rectangle 3"/>
          <p:cNvSpPr>
            <a:spLocks noGrp="1" noChangeArrowheads="1"/>
          </p:cNvSpPr>
          <p:nvPr>
            <p:ph type="body" idx="1"/>
          </p:nvPr>
        </p:nvSpPr>
        <p:spPr>
          <a:xfrm>
            <a:off x="0" y="1447800"/>
            <a:ext cx="7848600" cy="5410200"/>
          </a:xfrm>
        </p:spPr>
        <p:txBody>
          <a:bodyPr/>
          <a:lstStyle/>
          <a:p>
            <a:pPr eaLnBrk="1" hangingPunct="1"/>
            <a:r>
              <a:rPr lang="it-IT" smtClean="0">
                <a:solidFill>
                  <a:srgbClr val="000000"/>
                </a:solidFill>
              </a:rPr>
              <a:t>Partitioning the Domain</a:t>
            </a:r>
          </a:p>
          <a:p>
            <a:pPr eaLnBrk="1" hangingPunct="1"/>
            <a:endParaRPr lang="it-IT" smtClean="0">
              <a:solidFill>
                <a:srgbClr val="000000"/>
              </a:solidFill>
            </a:endParaRPr>
          </a:p>
          <a:p>
            <a:pPr eaLnBrk="1" hangingPunct="1"/>
            <a:endParaRPr lang="it-IT" smtClean="0">
              <a:solidFill>
                <a:srgbClr val="000000"/>
              </a:solidFill>
            </a:endParaRPr>
          </a:p>
          <a:p>
            <a:pPr eaLnBrk="1" hangingPunct="1"/>
            <a:endParaRPr lang="it-IT" smtClean="0">
              <a:solidFill>
                <a:srgbClr val="000000"/>
              </a:solidFill>
            </a:endParaRPr>
          </a:p>
          <a:p>
            <a:pPr eaLnBrk="1" hangingPunct="1"/>
            <a:r>
              <a:rPr lang="it-IT" smtClean="0">
                <a:solidFill>
                  <a:srgbClr val="000000"/>
                </a:solidFill>
              </a:rPr>
              <a:t>Better than it </a:t>
            </a:r>
          </a:p>
          <a:p>
            <a:pPr eaLnBrk="1" hangingPunct="1">
              <a:buFont typeface="Wingdings" pitchFamily="2" charset="2"/>
              <a:buNone/>
            </a:pPr>
            <a:r>
              <a:rPr lang="it-IT" smtClean="0">
                <a:solidFill>
                  <a:srgbClr val="000000"/>
                </a:solidFill>
              </a:rPr>
              <a:t>   seems!</a:t>
            </a:r>
            <a:endParaRPr lang="en-GB" smtClean="0">
              <a:solidFill>
                <a:srgbClr val="000000"/>
              </a:solidFill>
            </a:endParaRPr>
          </a:p>
        </p:txBody>
      </p:sp>
      <p:sp>
        <p:nvSpPr>
          <p:cNvPr id="3083" name="Rectangle 5"/>
          <p:cNvSpPr>
            <a:spLocks noChangeArrowheads="1"/>
          </p:cNvSpPr>
          <p:nvPr/>
        </p:nvSpPr>
        <p:spPr bwMode="auto">
          <a:xfrm>
            <a:off x="3186113" y="3238500"/>
            <a:ext cx="9144000" cy="0"/>
          </a:xfrm>
          <a:prstGeom prst="rect">
            <a:avLst/>
          </a:prstGeom>
          <a:noFill/>
          <a:ln w="9525">
            <a:noFill/>
            <a:miter lim="800000"/>
            <a:headEnd/>
            <a:tailEnd/>
          </a:ln>
        </p:spPr>
        <p:txBody>
          <a:bodyPr>
            <a:spAutoFit/>
          </a:bodyPr>
          <a:lstStyle/>
          <a:p>
            <a:endParaRPr lang="en-US"/>
          </a:p>
        </p:txBody>
      </p:sp>
      <p:graphicFrame>
        <p:nvGraphicFramePr>
          <p:cNvPr id="18436" name="Object 4"/>
          <p:cNvGraphicFramePr>
            <a:graphicFrameLocks noChangeAspect="1"/>
          </p:cNvGraphicFramePr>
          <p:nvPr/>
        </p:nvGraphicFramePr>
        <p:xfrm>
          <a:off x="609600" y="2286000"/>
          <a:ext cx="5389563" cy="762000"/>
        </p:xfrm>
        <a:graphic>
          <a:graphicData uri="http://schemas.openxmlformats.org/presentationml/2006/ole">
            <mc:AlternateContent xmlns:mc="http://schemas.openxmlformats.org/markup-compatibility/2006">
              <mc:Choice xmlns:v="urn:schemas-microsoft-com:vml" Requires="v">
                <p:oleObj spid="_x0000_s55421" name="Equation" r:id="rId3" imgW="2692080" imgH="380880" progId="Equation.3">
                  <p:embed/>
                </p:oleObj>
              </mc:Choice>
              <mc:Fallback>
                <p:oleObj name="Equation" r:id="rId3" imgW="2692080" imgH="380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0"/>
                        <a:ext cx="538956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9" name="Rectangle 7"/>
          <p:cNvSpPr>
            <a:spLocks noChangeArrowheads="1"/>
          </p:cNvSpPr>
          <p:nvPr/>
        </p:nvSpPr>
        <p:spPr bwMode="auto">
          <a:xfrm>
            <a:off x="3124200" y="3505200"/>
            <a:ext cx="2590800" cy="2667000"/>
          </a:xfrm>
          <a:prstGeom prst="rect">
            <a:avLst/>
          </a:prstGeom>
          <a:solidFill>
            <a:srgbClr val="FF0000">
              <a:alpha val="50195"/>
            </a:srgbClr>
          </a:solidFill>
          <a:ln w="38100">
            <a:solidFill>
              <a:srgbClr val="FF0000"/>
            </a:solidFill>
            <a:miter lim="800000"/>
            <a:headEnd/>
            <a:tailEnd/>
          </a:ln>
        </p:spPr>
        <p:txBody>
          <a:bodyPr wrap="none" anchor="ctr"/>
          <a:lstStyle/>
          <a:p>
            <a:endParaRPr lang="en-US"/>
          </a:p>
        </p:txBody>
      </p:sp>
      <p:sp>
        <p:nvSpPr>
          <p:cNvPr id="18440" name="Rectangle 8"/>
          <p:cNvSpPr>
            <a:spLocks noChangeArrowheads="1"/>
          </p:cNvSpPr>
          <p:nvPr/>
        </p:nvSpPr>
        <p:spPr bwMode="auto">
          <a:xfrm>
            <a:off x="5715000" y="3505200"/>
            <a:ext cx="1905000" cy="2667000"/>
          </a:xfrm>
          <a:prstGeom prst="rect">
            <a:avLst/>
          </a:prstGeom>
          <a:solidFill>
            <a:srgbClr val="0000FF">
              <a:alpha val="50195"/>
            </a:srgbClr>
          </a:solidFill>
          <a:ln w="38100">
            <a:solidFill>
              <a:srgbClr val="0000FF"/>
            </a:solidFill>
            <a:miter lim="800000"/>
            <a:headEnd/>
            <a:tailEnd/>
          </a:ln>
        </p:spPr>
        <p:txBody>
          <a:bodyPr wrap="none" anchor="ctr"/>
          <a:lstStyle/>
          <a:p>
            <a:endParaRPr lang="en-US"/>
          </a:p>
        </p:txBody>
      </p:sp>
      <p:graphicFrame>
        <p:nvGraphicFramePr>
          <p:cNvPr id="18441" name="Object 9"/>
          <p:cNvGraphicFramePr>
            <a:graphicFrameLocks noChangeAspect="1"/>
          </p:cNvGraphicFramePr>
          <p:nvPr/>
        </p:nvGraphicFramePr>
        <p:xfrm>
          <a:off x="3760788" y="4038600"/>
          <a:ext cx="762000" cy="457200"/>
        </p:xfrm>
        <a:graphic>
          <a:graphicData uri="http://schemas.openxmlformats.org/presentationml/2006/ole">
            <mc:AlternateContent xmlns:mc="http://schemas.openxmlformats.org/markup-compatibility/2006">
              <mc:Choice xmlns:v="urn:schemas-microsoft-com:vml" Requires="v">
                <p:oleObj spid="_x0000_s55422" name="Equation" r:id="rId5" imgW="380880" imgH="228600" progId="Equation.3">
                  <p:embed/>
                </p:oleObj>
              </mc:Choice>
              <mc:Fallback>
                <p:oleObj name="Equation" r:id="rId5" imgW="380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0788" y="4038600"/>
                        <a:ext cx="762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2" name="Object 10"/>
          <p:cNvGraphicFramePr>
            <a:graphicFrameLocks noChangeAspect="1"/>
          </p:cNvGraphicFramePr>
          <p:nvPr/>
        </p:nvGraphicFramePr>
        <p:xfrm>
          <a:off x="6324600" y="3962400"/>
          <a:ext cx="762000" cy="457200"/>
        </p:xfrm>
        <a:graphic>
          <a:graphicData uri="http://schemas.openxmlformats.org/presentationml/2006/ole">
            <mc:AlternateContent xmlns:mc="http://schemas.openxmlformats.org/markup-compatibility/2006">
              <mc:Choice xmlns:v="urn:schemas-microsoft-com:vml" Requires="v">
                <p:oleObj spid="_x0000_s55423" name="Equation" r:id="rId7" imgW="380880" imgH="228600" progId="Equation.3">
                  <p:embed/>
                </p:oleObj>
              </mc:Choice>
              <mc:Fallback>
                <p:oleObj name="Equation" r:id="rId7" imgW="380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3962400"/>
                        <a:ext cx="762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3" name="Object 11"/>
          <p:cNvGraphicFramePr>
            <a:graphicFrameLocks noChangeAspect="1"/>
          </p:cNvGraphicFramePr>
          <p:nvPr/>
        </p:nvGraphicFramePr>
        <p:xfrm>
          <a:off x="6400800" y="6172200"/>
          <a:ext cx="457200" cy="381000"/>
        </p:xfrm>
        <a:graphic>
          <a:graphicData uri="http://schemas.openxmlformats.org/presentationml/2006/ole">
            <mc:AlternateContent xmlns:mc="http://schemas.openxmlformats.org/markup-compatibility/2006">
              <mc:Choice xmlns:v="urn:schemas-microsoft-com:vml" Requires="v">
                <p:oleObj spid="_x0000_s55424" name="Equation" r:id="rId9" imgW="228600" imgH="190440" progId="Equation.3">
                  <p:embed/>
                </p:oleObj>
              </mc:Choice>
              <mc:Fallback>
                <p:oleObj name="Equation" r:id="rId9" imgW="228600" imgH="1904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172200"/>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44" name="Object 12"/>
          <p:cNvGraphicFramePr>
            <a:graphicFrameLocks noChangeAspect="1"/>
          </p:cNvGraphicFramePr>
          <p:nvPr/>
        </p:nvGraphicFramePr>
        <p:xfrm>
          <a:off x="3962400" y="6172200"/>
          <a:ext cx="457200" cy="381000"/>
        </p:xfrm>
        <a:graphic>
          <a:graphicData uri="http://schemas.openxmlformats.org/presentationml/2006/ole">
            <mc:AlternateContent xmlns:mc="http://schemas.openxmlformats.org/markup-compatibility/2006">
              <mc:Choice xmlns:v="urn:schemas-microsoft-com:vml" Requires="v">
                <p:oleObj spid="_x0000_s55425" name="Equation" r:id="rId11" imgW="228600" imgH="190440" progId="Equation.3">
                  <p:embed/>
                </p:oleObj>
              </mc:Choice>
              <mc:Fallback>
                <p:oleObj name="Equation" r:id="rId11" imgW="228600" imgH="1904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6172200"/>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5" name="Rectangle 13"/>
          <p:cNvSpPr>
            <a:spLocks noChangeArrowheads="1"/>
          </p:cNvSpPr>
          <p:nvPr/>
        </p:nvSpPr>
        <p:spPr bwMode="auto">
          <a:xfrm>
            <a:off x="3048000" y="3429000"/>
            <a:ext cx="4648200" cy="2819400"/>
          </a:xfrm>
          <a:prstGeom prst="rect">
            <a:avLst/>
          </a:prstGeom>
          <a:noFill/>
          <a:ln w="38100">
            <a:solidFill>
              <a:srgbClr val="000000"/>
            </a:solidFill>
            <a:miter lim="800000"/>
            <a:headEnd/>
            <a:tailEnd/>
          </a:ln>
        </p:spPr>
        <p:txBody>
          <a:bodyPr wrap="none" anchor="ctr"/>
          <a:lstStyle/>
          <a:p>
            <a:endParaRPr lang="en-US"/>
          </a:p>
        </p:txBody>
      </p:sp>
      <p:graphicFrame>
        <p:nvGraphicFramePr>
          <p:cNvPr id="18446" name="Object 14"/>
          <p:cNvGraphicFramePr>
            <a:graphicFrameLocks noChangeAspect="1"/>
          </p:cNvGraphicFramePr>
          <p:nvPr/>
        </p:nvGraphicFramePr>
        <p:xfrm>
          <a:off x="5549900" y="6350000"/>
          <a:ext cx="330200" cy="330200"/>
        </p:xfrm>
        <a:graphic>
          <a:graphicData uri="http://schemas.openxmlformats.org/presentationml/2006/ole">
            <mc:AlternateContent xmlns:mc="http://schemas.openxmlformats.org/markup-compatibility/2006">
              <mc:Choice xmlns:v="urn:schemas-microsoft-com:vml" Requires="v">
                <p:oleObj spid="_x0000_s55426" name="Equation" r:id="rId13" imgW="164880" imgH="164880" progId="Equation.3">
                  <p:embed/>
                </p:oleObj>
              </mc:Choice>
              <mc:Fallback>
                <p:oleObj name="Equation" r:id="rId13" imgW="164880" imgH="1648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9900" y="6350000"/>
                        <a:ext cx="3302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15331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ox(in)">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45"/>
                                        </p:tgtEl>
                                        <p:attrNameLst>
                                          <p:attrName>style.visibility</p:attrName>
                                        </p:attrNameLst>
                                      </p:cBhvr>
                                      <p:to>
                                        <p:strVal val="visible"/>
                                      </p:to>
                                    </p:set>
                                    <p:animEffect transition="in" filter="box(in)">
                                      <p:cBhvr>
                                        <p:cTn id="12" dur="500"/>
                                        <p:tgtEl>
                                          <p:spTgt spid="18445"/>
                                        </p:tgtEl>
                                      </p:cBhvr>
                                    </p:animEffect>
                                  </p:childTnLst>
                                </p:cTn>
                              </p:par>
                              <p:par>
                                <p:cTn id="13" presetID="4" presetClass="entr" presetSubtype="16" fill="hold" nodeType="withEffect">
                                  <p:stCondLst>
                                    <p:cond delay="0"/>
                                  </p:stCondLst>
                                  <p:childTnLst>
                                    <p:set>
                                      <p:cBhvr>
                                        <p:cTn id="14" dur="1" fill="hold">
                                          <p:stCondLst>
                                            <p:cond delay="0"/>
                                          </p:stCondLst>
                                        </p:cTn>
                                        <p:tgtEl>
                                          <p:spTgt spid="18446"/>
                                        </p:tgtEl>
                                        <p:attrNameLst>
                                          <p:attrName>style.visibility</p:attrName>
                                        </p:attrNameLst>
                                      </p:cBhvr>
                                      <p:to>
                                        <p:strVal val="visible"/>
                                      </p:to>
                                    </p:set>
                                    <p:animEffect transition="in" filter="box(in)">
                                      <p:cBhvr>
                                        <p:cTn id="15" dur="500"/>
                                        <p:tgtEl>
                                          <p:spTgt spid="1844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8439"/>
                                        </p:tgtEl>
                                        <p:attrNameLst>
                                          <p:attrName>style.visibility</p:attrName>
                                        </p:attrNameLst>
                                      </p:cBhvr>
                                      <p:to>
                                        <p:strVal val="visible"/>
                                      </p:to>
                                    </p:set>
                                    <p:animEffect transition="in" filter="box(in)">
                                      <p:cBhvr>
                                        <p:cTn id="20" dur="500"/>
                                        <p:tgtEl>
                                          <p:spTgt spid="18439"/>
                                        </p:tgtEl>
                                      </p:cBhvr>
                                    </p:animEffect>
                                  </p:childTnLst>
                                </p:cTn>
                              </p:par>
                              <p:par>
                                <p:cTn id="21" presetID="4" presetClass="entr" presetSubtype="16" fill="hold" nodeType="withEffect">
                                  <p:stCondLst>
                                    <p:cond delay="0"/>
                                  </p:stCondLst>
                                  <p:childTnLst>
                                    <p:set>
                                      <p:cBhvr>
                                        <p:cTn id="22" dur="1" fill="hold">
                                          <p:stCondLst>
                                            <p:cond delay="0"/>
                                          </p:stCondLst>
                                        </p:cTn>
                                        <p:tgtEl>
                                          <p:spTgt spid="18441"/>
                                        </p:tgtEl>
                                        <p:attrNameLst>
                                          <p:attrName>style.visibility</p:attrName>
                                        </p:attrNameLst>
                                      </p:cBhvr>
                                      <p:to>
                                        <p:strVal val="visible"/>
                                      </p:to>
                                    </p:set>
                                    <p:animEffect transition="in" filter="box(in)">
                                      <p:cBhvr>
                                        <p:cTn id="23" dur="500"/>
                                        <p:tgtEl>
                                          <p:spTgt spid="18441"/>
                                        </p:tgtEl>
                                      </p:cBhvr>
                                    </p:animEffect>
                                  </p:childTnLst>
                                </p:cTn>
                              </p:par>
                              <p:par>
                                <p:cTn id="24" presetID="4" presetClass="entr" presetSubtype="16" fill="hold" nodeType="withEffect">
                                  <p:stCondLst>
                                    <p:cond delay="0"/>
                                  </p:stCondLst>
                                  <p:childTnLst>
                                    <p:set>
                                      <p:cBhvr>
                                        <p:cTn id="25" dur="1" fill="hold">
                                          <p:stCondLst>
                                            <p:cond delay="0"/>
                                          </p:stCondLst>
                                        </p:cTn>
                                        <p:tgtEl>
                                          <p:spTgt spid="18444"/>
                                        </p:tgtEl>
                                        <p:attrNameLst>
                                          <p:attrName>style.visibility</p:attrName>
                                        </p:attrNameLst>
                                      </p:cBhvr>
                                      <p:to>
                                        <p:strVal val="visible"/>
                                      </p:to>
                                    </p:set>
                                    <p:animEffect transition="in" filter="box(in)">
                                      <p:cBhvr>
                                        <p:cTn id="26" dur="500"/>
                                        <p:tgtEl>
                                          <p:spTgt spid="1844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8442"/>
                                        </p:tgtEl>
                                        <p:attrNameLst>
                                          <p:attrName>style.visibility</p:attrName>
                                        </p:attrNameLst>
                                      </p:cBhvr>
                                      <p:to>
                                        <p:strVal val="visible"/>
                                      </p:to>
                                    </p:set>
                                    <p:animEffect transition="in" filter="box(in)">
                                      <p:cBhvr>
                                        <p:cTn id="31" dur="500"/>
                                        <p:tgtEl>
                                          <p:spTgt spid="1844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8440"/>
                                        </p:tgtEl>
                                        <p:attrNameLst>
                                          <p:attrName>style.visibility</p:attrName>
                                        </p:attrNameLst>
                                      </p:cBhvr>
                                      <p:to>
                                        <p:strVal val="visible"/>
                                      </p:to>
                                    </p:set>
                                    <p:animEffect transition="in" filter="box(in)">
                                      <p:cBhvr>
                                        <p:cTn id="34" dur="500"/>
                                        <p:tgtEl>
                                          <p:spTgt spid="18440"/>
                                        </p:tgtEl>
                                      </p:cBhvr>
                                    </p:animEffect>
                                  </p:childTnLst>
                                </p:cTn>
                              </p:par>
                              <p:par>
                                <p:cTn id="35" presetID="4" presetClass="entr" presetSubtype="16" fill="hold" nodeType="withEffect">
                                  <p:stCondLst>
                                    <p:cond delay="0"/>
                                  </p:stCondLst>
                                  <p:childTnLst>
                                    <p:set>
                                      <p:cBhvr>
                                        <p:cTn id="36" dur="1" fill="hold">
                                          <p:stCondLst>
                                            <p:cond delay="0"/>
                                          </p:stCondLst>
                                        </p:cTn>
                                        <p:tgtEl>
                                          <p:spTgt spid="18443"/>
                                        </p:tgtEl>
                                        <p:attrNameLst>
                                          <p:attrName>style.visibility</p:attrName>
                                        </p:attrNameLst>
                                      </p:cBhvr>
                                      <p:to>
                                        <p:strVal val="visible"/>
                                      </p:to>
                                    </p:set>
                                    <p:animEffect transition="in" filter="box(in)">
                                      <p:cBhvr>
                                        <p:cTn id="37" dur="500"/>
                                        <p:tgtEl>
                                          <p:spTgt spid="1844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box(in)">
                                      <p:cBhvr>
                                        <p:cTn id="42" dur="500"/>
                                        <p:tgtEl>
                                          <p:spTgt spid="18436"/>
                                        </p:tgtEl>
                                      </p:cBhvr>
                                    </p:animEffect>
                                  </p:childTnLst>
                                </p:cTn>
                              </p:par>
                            </p:childTnLst>
                          </p:cTn>
                        </p:par>
                        <p:par>
                          <p:cTn id="43" fill="hold">
                            <p:stCondLst>
                              <p:cond delay="500"/>
                            </p:stCondLst>
                            <p:childTnLst>
                              <p:par>
                                <p:cTn id="44" presetID="4" presetClass="entr" presetSubtype="16" fill="hold" nodeType="afterEffect">
                                  <p:stCondLst>
                                    <p:cond delay="0"/>
                                  </p:stCondLst>
                                  <p:childTnLst>
                                    <p:set>
                                      <p:cBhvr>
                                        <p:cTn id="45" dur="1" fill="hold">
                                          <p:stCondLst>
                                            <p:cond delay="0"/>
                                          </p:stCondLst>
                                        </p:cTn>
                                        <p:tgtEl>
                                          <p:spTgt spid="18435">
                                            <p:txEl>
                                              <p:pRg st="4" end="4"/>
                                            </p:txEl>
                                          </p:spTgt>
                                        </p:tgtEl>
                                        <p:attrNameLst>
                                          <p:attrName>style.visibility</p:attrName>
                                        </p:attrNameLst>
                                      </p:cBhvr>
                                      <p:to>
                                        <p:strVal val="visible"/>
                                      </p:to>
                                    </p:set>
                                    <p:animEffect transition="in" filter="box(in)">
                                      <p:cBhvr>
                                        <p:cTn id="46" dur="500"/>
                                        <p:tgtEl>
                                          <p:spTgt spid="18435">
                                            <p:txEl>
                                              <p:pRg st="4" end="4"/>
                                            </p:txEl>
                                          </p:spTgt>
                                        </p:tgtEl>
                                      </p:cBhvr>
                                    </p:animEffect>
                                  </p:childTnLst>
                                </p:cTn>
                              </p:par>
                              <p:par>
                                <p:cTn id="47" presetID="4" presetClass="entr" presetSubtype="16" fill="hold" nodeType="withEffect">
                                  <p:stCondLst>
                                    <p:cond delay="0"/>
                                  </p:stCondLst>
                                  <p:childTnLst>
                                    <p:set>
                                      <p:cBhvr>
                                        <p:cTn id="48" dur="1" fill="hold">
                                          <p:stCondLst>
                                            <p:cond delay="0"/>
                                          </p:stCondLst>
                                        </p:cTn>
                                        <p:tgtEl>
                                          <p:spTgt spid="18435">
                                            <p:txEl>
                                              <p:pRg st="5" end="5"/>
                                            </p:txEl>
                                          </p:spTgt>
                                        </p:tgtEl>
                                        <p:attrNameLst>
                                          <p:attrName>style.visibility</p:attrName>
                                        </p:attrNameLst>
                                      </p:cBhvr>
                                      <p:to>
                                        <p:strVal val="visible"/>
                                      </p:to>
                                    </p:set>
                                    <p:animEffect transition="in" filter="box(in)">
                                      <p:cBhvr>
                                        <p:cTn id="49"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0" grpId="0" animBg="1"/>
      <p:bldP spid="184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13B4494-99DA-7648-BE89-4C925FE08B3F}" type="slidenum">
              <a:rPr lang="it-IT"/>
              <a:pPr/>
              <a:t>3</a:t>
            </a:fld>
            <a:endParaRPr lang="it-IT"/>
          </a:p>
        </p:txBody>
      </p:sp>
      <p:sp>
        <p:nvSpPr>
          <p:cNvPr id="15362" name="Rectangle 1026"/>
          <p:cNvSpPr>
            <a:spLocks noGrp="1" noChangeArrowheads="1"/>
          </p:cNvSpPr>
          <p:nvPr>
            <p:ph type="title"/>
          </p:nvPr>
        </p:nvSpPr>
        <p:spPr>
          <a:xfrm>
            <a:off x="228600" y="0"/>
            <a:ext cx="7391400" cy="1143000"/>
          </a:xfrm>
        </p:spPr>
        <p:txBody>
          <a:bodyPr/>
          <a:lstStyle/>
          <a:p>
            <a:r>
              <a:rPr lang="it-IT"/>
              <a:t>What’s a Complex system?</a:t>
            </a:r>
            <a:endParaRPr lang="en-GB"/>
          </a:p>
        </p:txBody>
      </p:sp>
      <p:sp>
        <p:nvSpPr>
          <p:cNvPr id="15363" name="Rectangle 1027"/>
          <p:cNvSpPr>
            <a:spLocks noGrp="1" noChangeArrowheads="1"/>
          </p:cNvSpPr>
          <p:nvPr>
            <p:ph type="body" idx="1"/>
          </p:nvPr>
        </p:nvSpPr>
        <p:spPr>
          <a:xfrm>
            <a:off x="228600" y="1066800"/>
            <a:ext cx="7391400" cy="5410200"/>
          </a:xfrm>
        </p:spPr>
        <p:txBody>
          <a:bodyPr/>
          <a:lstStyle/>
          <a:p>
            <a:pPr>
              <a:lnSpc>
                <a:spcPct val="90000"/>
              </a:lnSpc>
            </a:pPr>
            <a:r>
              <a:rPr lang="en-GB" sz="2800" dirty="0"/>
              <a:t>A </a:t>
            </a:r>
            <a:r>
              <a:rPr lang="en-GB" sz="2800" b="1" dirty="0"/>
              <a:t>complex system</a:t>
            </a:r>
            <a:r>
              <a:rPr lang="en-GB" sz="2800" dirty="0"/>
              <a:t> is a system composed of interconnected parts that</a:t>
            </a:r>
            <a:r>
              <a:rPr lang="it-IT" sz="2800" dirty="0"/>
              <a:t>,</a:t>
            </a:r>
            <a:r>
              <a:rPr lang="en-GB" sz="2800" dirty="0"/>
              <a:t> as a whole</a:t>
            </a:r>
            <a:r>
              <a:rPr lang="it-IT" sz="2800" dirty="0"/>
              <a:t>,</a:t>
            </a:r>
            <a:r>
              <a:rPr lang="en-GB" sz="2800" dirty="0"/>
              <a:t> exhibit one or more properties not obvious from the properties of the individual parts</a:t>
            </a:r>
            <a:endParaRPr lang="it-IT" sz="2800" dirty="0"/>
          </a:p>
          <a:p>
            <a:pPr>
              <a:lnSpc>
                <a:spcPct val="90000"/>
              </a:lnSpc>
            </a:pPr>
            <a:r>
              <a:rPr lang="it-IT" sz="2800" b="1" dirty="0" err="1"/>
              <a:t>Reductionism</a:t>
            </a:r>
            <a:r>
              <a:rPr lang="it-IT" sz="2800" dirty="0"/>
              <a:t>, </a:t>
            </a:r>
            <a:r>
              <a:rPr lang="it-IT" sz="2800" dirty="0" err="1"/>
              <a:t>which</a:t>
            </a:r>
            <a:r>
              <a:rPr lang="it-IT" sz="2800" dirty="0"/>
              <a:t> </a:t>
            </a:r>
            <a:r>
              <a:rPr lang="it-IT" sz="2800" dirty="0" err="1"/>
              <a:t>has</a:t>
            </a:r>
            <a:r>
              <a:rPr lang="it-IT" sz="2800" dirty="0"/>
              <a:t> </a:t>
            </a:r>
            <a:r>
              <a:rPr lang="it-IT" sz="2800" dirty="0" err="1"/>
              <a:t>played</a:t>
            </a:r>
            <a:r>
              <a:rPr lang="it-IT" sz="2800" dirty="0"/>
              <a:t> a </a:t>
            </a:r>
            <a:r>
              <a:rPr lang="it-IT" sz="2800" dirty="0" err="1"/>
              <a:t>fundamental</a:t>
            </a:r>
            <a:r>
              <a:rPr lang="it-IT" sz="2800" dirty="0"/>
              <a:t> </a:t>
            </a:r>
            <a:r>
              <a:rPr lang="it-IT" sz="2800" dirty="0" err="1"/>
              <a:t>role</a:t>
            </a:r>
            <a:r>
              <a:rPr lang="it-IT" sz="2800" dirty="0"/>
              <a:t> in </a:t>
            </a:r>
            <a:r>
              <a:rPr lang="it-IT" sz="2800" dirty="0" err="1"/>
              <a:t>develpoing</a:t>
            </a:r>
            <a:r>
              <a:rPr lang="it-IT" sz="2800" dirty="0"/>
              <a:t> </a:t>
            </a:r>
            <a:r>
              <a:rPr lang="it-IT" sz="2800" dirty="0" err="1"/>
              <a:t>scientific</a:t>
            </a:r>
            <a:r>
              <a:rPr lang="it-IT" sz="2800" dirty="0"/>
              <a:t> </a:t>
            </a:r>
            <a:r>
              <a:rPr lang="it-IT" sz="2800" dirty="0" err="1"/>
              <a:t>knowledge</a:t>
            </a:r>
            <a:r>
              <a:rPr lang="it-IT" sz="2800" dirty="0"/>
              <a:t>, </a:t>
            </a:r>
            <a:r>
              <a:rPr lang="it-IT" sz="2800" dirty="0" err="1"/>
              <a:t>is</a:t>
            </a:r>
            <a:r>
              <a:rPr lang="it-IT" sz="2800" dirty="0"/>
              <a:t> </a:t>
            </a:r>
            <a:r>
              <a:rPr lang="it-IT" sz="2800" dirty="0" err="1"/>
              <a:t>not</a:t>
            </a:r>
            <a:r>
              <a:rPr lang="it-IT" sz="2800" dirty="0"/>
              <a:t> </a:t>
            </a:r>
            <a:r>
              <a:rPr lang="it-IT" sz="2800" dirty="0" err="1"/>
              <a:t>applicable</a:t>
            </a:r>
            <a:r>
              <a:rPr lang="it-IT" sz="2800" dirty="0"/>
              <a:t>.</a:t>
            </a:r>
          </a:p>
          <a:p>
            <a:pPr>
              <a:lnSpc>
                <a:spcPct val="90000"/>
              </a:lnSpc>
            </a:pPr>
            <a:r>
              <a:rPr lang="it-IT" sz="2800" dirty="0"/>
              <a:t>The </a:t>
            </a:r>
            <a:r>
              <a:rPr lang="it-IT" sz="2800" b="1" dirty="0" err="1"/>
              <a:t>Galilean</a:t>
            </a:r>
            <a:r>
              <a:rPr lang="it-IT" sz="2800" b="1" dirty="0"/>
              <a:t> </a:t>
            </a:r>
            <a:r>
              <a:rPr lang="it-IT" sz="2800" b="1" dirty="0" err="1"/>
              <a:t>scientific</a:t>
            </a:r>
            <a:r>
              <a:rPr lang="it-IT" sz="2800" b="1" dirty="0"/>
              <a:t> </a:t>
            </a:r>
            <a:r>
              <a:rPr lang="it-IT" sz="2800" b="1" dirty="0" err="1"/>
              <a:t>framework</a:t>
            </a:r>
            <a:r>
              <a:rPr lang="it-IT" sz="2800" dirty="0"/>
              <a:t> </a:t>
            </a:r>
            <a:r>
              <a:rPr lang="it-IT" sz="2800" dirty="0" err="1"/>
              <a:t>given</a:t>
            </a:r>
            <a:r>
              <a:rPr lang="it-IT" sz="2800" dirty="0"/>
              <a:t> by </a:t>
            </a:r>
            <a:r>
              <a:rPr lang="it-IT" sz="2800" dirty="0" err="1"/>
              <a:t>recurrent</a:t>
            </a:r>
            <a:r>
              <a:rPr lang="it-IT" sz="2800" dirty="0"/>
              <a:t> </a:t>
            </a:r>
            <a:r>
              <a:rPr lang="it-IT" sz="2800" dirty="0" err="1"/>
              <a:t>interplay</a:t>
            </a:r>
            <a:r>
              <a:rPr lang="it-IT" sz="2800" dirty="0"/>
              <a:t> of </a:t>
            </a:r>
            <a:r>
              <a:rPr lang="it-IT" sz="2800" dirty="0" err="1"/>
              <a:t>experimental</a:t>
            </a:r>
            <a:r>
              <a:rPr lang="it-IT" sz="2800" dirty="0"/>
              <a:t> </a:t>
            </a:r>
            <a:r>
              <a:rPr lang="it-IT" sz="2800" dirty="0" err="1"/>
              <a:t>results</a:t>
            </a:r>
            <a:r>
              <a:rPr lang="it-IT" sz="2800" dirty="0"/>
              <a:t> (</a:t>
            </a:r>
            <a:r>
              <a:rPr lang="it-IT" sz="2800" dirty="0" err="1"/>
              <a:t>performed</a:t>
            </a:r>
            <a:r>
              <a:rPr lang="it-IT" sz="2800" dirty="0"/>
              <a:t> in a </a:t>
            </a:r>
            <a:r>
              <a:rPr lang="it-IT" sz="2800" dirty="0" err="1"/>
              <a:t>cenceptual</a:t>
            </a:r>
            <a:r>
              <a:rPr lang="it-IT" sz="2800" dirty="0"/>
              <a:t>/</a:t>
            </a:r>
            <a:r>
              <a:rPr lang="it-IT" sz="2800" dirty="0" err="1"/>
              <a:t>real</a:t>
            </a:r>
            <a:r>
              <a:rPr lang="it-IT" sz="2800" dirty="0"/>
              <a:t> </a:t>
            </a:r>
            <a:r>
              <a:rPr lang="it-IT" sz="2800" dirty="0" err="1"/>
              <a:t>laboratory</a:t>
            </a:r>
            <a:r>
              <a:rPr lang="it-IT" sz="2800" dirty="0"/>
              <a:t> </a:t>
            </a:r>
            <a:r>
              <a:rPr lang="it-IT" sz="2800" dirty="0" err="1"/>
              <a:t>provided</a:t>
            </a:r>
            <a:r>
              <a:rPr lang="it-IT" sz="2800" dirty="0"/>
              <a:t> with a clock, a </a:t>
            </a:r>
            <a:r>
              <a:rPr lang="it-IT" sz="2800" dirty="0" err="1"/>
              <a:t>measuring</a:t>
            </a:r>
            <a:r>
              <a:rPr lang="it-IT" sz="2800" dirty="0"/>
              <a:t> and a </a:t>
            </a:r>
            <a:r>
              <a:rPr lang="it-IT" sz="2800" dirty="0" err="1"/>
              <a:t>recording</a:t>
            </a:r>
            <a:r>
              <a:rPr lang="it-IT" sz="2800" dirty="0"/>
              <a:t> </a:t>
            </a:r>
            <a:r>
              <a:rPr lang="it-IT" sz="2800" dirty="0" err="1"/>
              <a:t>device</a:t>
            </a:r>
            <a:r>
              <a:rPr lang="it-IT" sz="2800" dirty="0"/>
              <a:t>), and </a:t>
            </a:r>
            <a:r>
              <a:rPr lang="it-IT" sz="2800" dirty="0" err="1"/>
              <a:t>theoretical</a:t>
            </a:r>
            <a:r>
              <a:rPr lang="it-IT" sz="2800" dirty="0"/>
              <a:t> </a:t>
            </a:r>
            <a:r>
              <a:rPr lang="it-IT" sz="2800" dirty="0" err="1"/>
              <a:t>predictions</a:t>
            </a:r>
            <a:r>
              <a:rPr lang="it-IT" sz="2800" dirty="0"/>
              <a:t> </a:t>
            </a:r>
            <a:r>
              <a:rPr lang="it-IT" sz="2800" dirty="0" err="1"/>
              <a:t>is</a:t>
            </a:r>
            <a:r>
              <a:rPr lang="it-IT" sz="2800" dirty="0"/>
              <a:t> </a:t>
            </a:r>
            <a:r>
              <a:rPr lang="it-IT" sz="2800" dirty="0" err="1"/>
              <a:t>challenged</a:t>
            </a:r>
            <a:r>
              <a:rPr lang="it-IT" sz="2800" dirty="0"/>
              <a:t>  </a:t>
            </a:r>
            <a:endParaRPr lang="en-GB" sz="2800" dirty="0"/>
          </a:p>
        </p:txBody>
      </p:sp>
    </p:spTree>
    <p:extLst>
      <p:ext uri="{BB962C8B-B14F-4D97-AF65-F5344CB8AC3E}">
        <p14:creationId xmlns:p14="http://schemas.microsoft.com/office/powerpoint/2010/main" val="17932017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Slide Number Placeholder 5"/>
          <p:cNvSpPr>
            <a:spLocks noGrp="1"/>
          </p:cNvSpPr>
          <p:nvPr>
            <p:ph type="sldNum" sz="quarter" idx="12"/>
          </p:nvPr>
        </p:nvSpPr>
        <p:spPr>
          <a:noFill/>
        </p:spPr>
        <p:txBody>
          <a:bodyPr/>
          <a:lstStyle/>
          <a:p>
            <a:fld id="{712FA28E-D2FD-4AB1-980C-C1114EB0D652}" type="slidenum">
              <a:rPr lang="en-GB" smtClean="0"/>
              <a:pPr/>
              <a:t>30</a:t>
            </a:fld>
            <a:endParaRPr lang="en-GB" smtClean="0"/>
          </a:p>
        </p:txBody>
      </p:sp>
      <p:sp>
        <p:nvSpPr>
          <p:cNvPr id="4102" name="Rectangle 1026"/>
          <p:cNvSpPr>
            <a:spLocks noGrp="1" noChangeArrowheads="1"/>
          </p:cNvSpPr>
          <p:nvPr>
            <p:ph type="title"/>
          </p:nvPr>
        </p:nvSpPr>
        <p:spPr>
          <a:xfrm>
            <a:off x="228600" y="304800"/>
            <a:ext cx="7391400" cy="1143000"/>
          </a:xfrm>
        </p:spPr>
        <p:txBody>
          <a:bodyPr/>
          <a:lstStyle/>
          <a:p>
            <a:pPr eaLnBrk="1" hangingPunct="1"/>
            <a:r>
              <a:rPr lang="it-IT" smtClean="0"/>
              <a:t>Long-Term averages</a:t>
            </a:r>
          </a:p>
        </p:txBody>
      </p:sp>
      <p:sp>
        <p:nvSpPr>
          <p:cNvPr id="16387" name="Rectangle 1027"/>
          <p:cNvSpPr>
            <a:spLocks noGrp="1" noChangeArrowheads="1"/>
          </p:cNvSpPr>
          <p:nvPr>
            <p:ph type="body" idx="1"/>
          </p:nvPr>
        </p:nvSpPr>
        <p:spPr>
          <a:xfrm>
            <a:off x="76200" y="1600200"/>
            <a:ext cx="7391400" cy="5257800"/>
          </a:xfrm>
        </p:spPr>
        <p:txBody>
          <a:bodyPr/>
          <a:lstStyle/>
          <a:p>
            <a:pPr eaLnBrk="1" hangingPunct="1"/>
            <a:r>
              <a:rPr lang="it-IT" smtClean="0">
                <a:solidFill>
                  <a:srgbClr val="000000"/>
                </a:solidFill>
              </a:rPr>
              <a:t>Stationarity:</a:t>
            </a:r>
          </a:p>
          <a:p>
            <a:pPr eaLnBrk="1" hangingPunct="1"/>
            <a:endParaRPr lang="it-IT" smtClean="0">
              <a:solidFill>
                <a:srgbClr val="000000"/>
              </a:solidFill>
            </a:endParaRPr>
          </a:p>
          <a:p>
            <a:pPr eaLnBrk="1" hangingPunct="1"/>
            <a:r>
              <a:rPr lang="it-IT" smtClean="0">
                <a:solidFill>
                  <a:srgbClr val="000000"/>
                </a:solidFill>
              </a:rPr>
              <a:t>Work = Dissipation</a:t>
            </a:r>
          </a:p>
          <a:p>
            <a:pPr lvl="2" eaLnBrk="1" hangingPunct="1"/>
            <a:endParaRPr lang="it-IT" smtClean="0">
              <a:solidFill>
                <a:srgbClr val="000000"/>
              </a:solidFill>
            </a:endParaRPr>
          </a:p>
          <a:p>
            <a:pPr eaLnBrk="1" hangingPunct="1"/>
            <a:r>
              <a:rPr lang="it-IT" smtClean="0">
                <a:solidFill>
                  <a:srgbClr val="000000"/>
                </a:solidFill>
              </a:rPr>
              <a:t>Work = Input-Output</a:t>
            </a:r>
          </a:p>
          <a:p>
            <a:pPr eaLnBrk="1" hangingPunct="1">
              <a:buFont typeface="Wingdings" pitchFamily="2" charset="2"/>
              <a:buNone/>
            </a:pPr>
            <a:endParaRPr lang="it-IT" smtClean="0">
              <a:solidFill>
                <a:srgbClr val="000000"/>
              </a:solidFill>
            </a:endParaRPr>
          </a:p>
          <a:p>
            <a:pPr eaLnBrk="1" hangingPunct="1"/>
            <a:r>
              <a:rPr lang="it-IT" smtClean="0">
                <a:solidFill>
                  <a:srgbClr val="000000"/>
                </a:solidFill>
              </a:rPr>
              <a:t>A different view on Lorenz Energy cycle</a:t>
            </a:r>
            <a:endParaRPr lang="en-GB" smtClean="0">
              <a:solidFill>
                <a:srgbClr val="000000"/>
              </a:solidFill>
            </a:endParaRPr>
          </a:p>
        </p:txBody>
      </p:sp>
      <p:sp>
        <p:nvSpPr>
          <p:cNvPr id="4104" name="Rectangle 1029"/>
          <p:cNvSpPr>
            <a:spLocks noChangeArrowheads="1"/>
          </p:cNvSpPr>
          <p:nvPr/>
        </p:nvSpPr>
        <p:spPr bwMode="auto">
          <a:xfrm>
            <a:off x="3790950" y="3300413"/>
            <a:ext cx="9144000" cy="0"/>
          </a:xfrm>
          <a:prstGeom prst="rect">
            <a:avLst/>
          </a:prstGeom>
          <a:noFill/>
          <a:ln w="9525">
            <a:noFill/>
            <a:miter lim="800000"/>
            <a:headEnd/>
            <a:tailEnd/>
          </a:ln>
        </p:spPr>
        <p:txBody>
          <a:bodyPr>
            <a:spAutoFit/>
          </a:bodyPr>
          <a:lstStyle/>
          <a:p>
            <a:endParaRPr lang="en-US"/>
          </a:p>
        </p:txBody>
      </p:sp>
      <p:graphicFrame>
        <p:nvGraphicFramePr>
          <p:cNvPr id="16388" name="Object 1028"/>
          <p:cNvGraphicFramePr>
            <a:graphicFrameLocks noChangeAspect="1"/>
          </p:cNvGraphicFramePr>
          <p:nvPr/>
        </p:nvGraphicFramePr>
        <p:xfrm>
          <a:off x="4441825" y="1676400"/>
          <a:ext cx="3101975" cy="511175"/>
        </p:xfrm>
        <a:graphic>
          <a:graphicData uri="http://schemas.openxmlformats.org/presentationml/2006/ole">
            <mc:AlternateContent xmlns:mc="http://schemas.openxmlformats.org/markup-compatibility/2006">
              <mc:Choice xmlns:v="urn:schemas-microsoft-com:vml" Requires="v">
                <p:oleObj spid="_x0000_s56388" r:id="rId3" imgW="1562100" imgH="254000" progId="Equation.3">
                  <p:embed/>
                </p:oleObj>
              </mc:Choice>
              <mc:Fallback>
                <p:oleObj r:id="rId3" imgW="15621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25" y="1676400"/>
                        <a:ext cx="31019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Rectangle 1031"/>
          <p:cNvSpPr>
            <a:spLocks noChangeArrowheads="1"/>
          </p:cNvSpPr>
          <p:nvPr/>
        </p:nvSpPr>
        <p:spPr bwMode="auto">
          <a:xfrm>
            <a:off x="3043238" y="3300413"/>
            <a:ext cx="9144000" cy="0"/>
          </a:xfrm>
          <a:prstGeom prst="rect">
            <a:avLst/>
          </a:prstGeom>
          <a:noFill/>
          <a:ln w="9525">
            <a:noFill/>
            <a:miter lim="800000"/>
            <a:headEnd/>
            <a:tailEnd/>
          </a:ln>
        </p:spPr>
        <p:txBody>
          <a:bodyPr>
            <a:spAutoFit/>
          </a:bodyPr>
          <a:lstStyle/>
          <a:p>
            <a:endParaRPr lang="en-US"/>
          </a:p>
        </p:txBody>
      </p:sp>
      <p:graphicFrame>
        <p:nvGraphicFramePr>
          <p:cNvPr id="16390" name="Object 1030"/>
          <p:cNvGraphicFramePr>
            <a:graphicFrameLocks noChangeAspect="1"/>
          </p:cNvGraphicFramePr>
          <p:nvPr/>
        </p:nvGraphicFramePr>
        <p:xfrm>
          <a:off x="4343400" y="2819400"/>
          <a:ext cx="3590925" cy="1527175"/>
        </p:xfrm>
        <a:graphic>
          <a:graphicData uri="http://schemas.openxmlformats.org/presentationml/2006/ole">
            <mc:AlternateContent xmlns:mc="http://schemas.openxmlformats.org/markup-compatibility/2006">
              <mc:Choice xmlns:v="urn:schemas-microsoft-com:vml" Requires="v">
                <p:oleObj spid="_x0000_s56389" name="Equation" r:id="rId5" imgW="1815840" imgH="761760" progId="Equation.3">
                  <p:embed/>
                </p:oleObj>
              </mc:Choice>
              <mc:Fallback>
                <p:oleObj name="Equation" r:id="rId5" imgW="1815840" imgH="7617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819400"/>
                        <a:ext cx="3590925" cy="152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031"/>
          <p:cNvGraphicFramePr>
            <a:graphicFrameLocks noChangeAspect="1"/>
          </p:cNvGraphicFramePr>
          <p:nvPr/>
        </p:nvGraphicFramePr>
        <p:xfrm>
          <a:off x="1692275" y="5732463"/>
          <a:ext cx="4068763" cy="993775"/>
        </p:xfrm>
        <a:graphic>
          <a:graphicData uri="http://schemas.openxmlformats.org/presentationml/2006/ole">
            <mc:AlternateContent xmlns:mc="http://schemas.openxmlformats.org/markup-compatibility/2006">
              <mc:Choice xmlns:v="urn:schemas-microsoft-com:vml" Requires="v">
                <p:oleObj spid="_x0000_s56390" name="Equation" r:id="rId7" imgW="2057400" imgH="495000" progId="Equation.3">
                  <p:embed/>
                </p:oleObj>
              </mc:Choice>
              <mc:Fallback>
                <p:oleObj name="Equation" r:id="rId7" imgW="2057400" imgH="495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5732463"/>
                        <a:ext cx="4068763"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18583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ox(in)">
                                      <p:cBhvr>
                                        <p:cTn id="7" dur="500"/>
                                        <p:tgtEl>
                                          <p:spTgt spid="1638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box(in)">
                                      <p:cBhvr>
                                        <p:cTn id="10" dur="500"/>
                                        <p:tgtEl>
                                          <p:spTgt spid="1638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box(in)">
                                      <p:cBhvr>
                                        <p:cTn id="15" dur="500"/>
                                        <p:tgtEl>
                                          <p:spTgt spid="16387">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6387">
                                            <p:txEl>
                                              <p:pRg st="4" end="4"/>
                                            </p:txEl>
                                          </p:spTgt>
                                        </p:tgtEl>
                                        <p:attrNameLst>
                                          <p:attrName>style.visibility</p:attrName>
                                        </p:attrNameLst>
                                      </p:cBhvr>
                                      <p:to>
                                        <p:strVal val="visible"/>
                                      </p:to>
                                    </p:set>
                                    <p:animEffect transition="in" filter="box(in)">
                                      <p:cBhvr>
                                        <p:cTn id="18" dur="500"/>
                                        <p:tgtEl>
                                          <p:spTgt spid="16387">
                                            <p:txEl>
                                              <p:pRg st="4" end="4"/>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ox(in)">
                                      <p:cBhvr>
                                        <p:cTn id="21" dur="500"/>
                                        <p:tgtEl>
                                          <p:spTgt spid="1639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6387">
                                            <p:txEl>
                                              <p:pRg st="6" end="6"/>
                                            </p:txEl>
                                          </p:spTgt>
                                        </p:tgtEl>
                                        <p:attrNameLst>
                                          <p:attrName>style.visibility</p:attrName>
                                        </p:attrNameLst>
                                      </p:cBhvr>
                                      <p:to>
                                        <p:strVal val="visible"/>
                                      </p:to>
                                    </p:set>
                                    <p:animEffect transition="in" filter="box(in)">
                                      <p:cBhvr>
                                        <p:cTn id="26" dur="500"/>
                                        <p:tgtEl>
                                          <p:spTgt spid="16387">
                                            <p:txEl>
                                              <p:pRg st="6" end="6"/>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5"/>
          <p:cNvSpPr>
            <a:spLocks noGrp="1"/>
          </p:cNvSpPr>
          <p:nvPr>
            <p:ph type="sldNum" sz="quarter" idx="12"/>
          </p:nvPr>
        </p:nvSpPr>
        <p:spPr>
          <a:noFill/>
        </p:spPr>
        <p:txBody>
          <a:bodyPr/>
          <a:lstStyle/>
          <a:p>
            <a:fld id="{67FE8F02-3E29-4503-BC95-7F8A28BDAD47}" type="slidenum">
              <a:rPr lang="en-GB" smtClean="0"/>
              <a:pPr/>
              <a:t>31</a:t>
            </a:fld>
            <a:endParaRPr lang="en-GB" smtClean="0"/>
          </a:p>
        </p:txBody>
      </p:sp>
      <p:sp>
        <p:nvSpPr>
          <p:cNvPr id="5126" name="Rectangle 2"/>
          <p:cNvSpPr>
            <a:spLocks noGrp="1" noChangeArrowheads="1"/>
          </p:cNvSpPr>
          <p:nvPr>
            <p:ph type="title"/>
          </p:nvPr>
        </p:nvSpPr>
        <p:spPr>
          <a:xfrm>
            <a:off x="152400" y="-76200"/>
            <a:ext cx="7391400" cy="1143000"/>
          </a:xfrm>
        </p:spPr>
        <p:txBody>
          <a:bodyPr/>
          <a:lstStyle/>
          <a:p>
            <a:pPr eaLnBrk="1" hangingPunct="1"/>
            <a:r>
              <a:rPr lang="it-IT" smtClean="0"/>
              <a:t>Entropy</a:t>
            </a:r>
            <a:endParaRPr lang="en-GB" smtClean="0"/>
          </a:p>
        </p:txBody>
      </p:sp>
      <p:sp>
        <p:nvSpPr>
          <p:cNvPr id="15363" name="Rectangle 3"/>
          <p:cNvSpPr>
            <a:spLocks noGrp="1" noChangeArrowheads="1"/>
          </p:cNvSpPr>
          <p:nvPr>
            <p:ph type="body" idx="1"/>
          </p:nvPr>
        </p:nvSpPr>
        <p:spPr>
          <a:xfrm>
            <a:off x="0" y="990600"/>
            <a:ext cx="7848600" cy="5638800"/>
          </a:xfrm>
        </p:spPr>
        <p:txBody>
          <a:bodyPr/>
          <a:lstStyle/>
          <a:p>
            <a:pPr eaLnBrk="1" hangingPunct="1"/>
            <a:r>
              <a:rPr lang="it-IT" sz="2800" dirty="0" smtClean="0">
                <a:solidFill>
                  <a:srgbClr val="000000"/>
                </a:solidFill>
              </a:rPr>
              <a:t>Mixing </a:t>
            </a:r>
            <a:r>
              <a:rPr lang="it-IT" sz="2800" dirty="0" err="1" smtClean="0">
                <a:solidFill>
                  <a:srgbClr val="000000"/>
                </a:solidFill>
              </a:rPr>
              <a:t>neglected</a:t>
            </a:r>
            <a:r>
              <a:rPr lang="it-IT" sz="2800" dirty="0" smtClean="0">
                <a:solidFill>
                  <a:srgbClr val="000000"/>
                </a:solidFill>
              </a:rPr>
              <a:t> (small on global scale), LTE:</a:t>
            </a:r>
          </a:p>
          <a:p>
            <a:pPr eaLnBrk="1" hangingPunct="1"/>
            <a:r>
              <a:rPr lang="it-IT" sz="2800" dirty="0" err="1" smtClean="0">
                <a:solidFill>
                  <a:srgbClr val="000000"/>
                </a:solidFill>
              </a:rPr>
              <a:t>Entropy</a:t>
            </a:r>
            <a:r>
              <a:rPr lang="it-IT" sz="2800" dirty="0" smtClean="0">
                <a:solidFill>
                  <a:srgbClr val="000000"/>
                </a:solidFill>
              </a:rPr>
              <a:t> Balance of the </a:t>
            </a:r>
            <a:r>
              <a:rPr lang="it-IT" sz="2800" dirty="0" err="1" smtClean="0">
                <a:solidFill>
                  <a:srgbClr val="000000"/>
                </a:solidFill>
              </a:rPr>
              <a:t>system</a:t>
            </a:r>
            <a:r>
              <a:rPr lang="it-IT" sz="2800" dirty="0" smtClean="0">
                <a:solidFill>
                  <a:srgbClr val="000000"/>
                </a:solidFill>
              </a:rPr>
              <a:t>:</a:t>
            </a:r>
          </a:p>
          <a:p>
            <a:pPr eaLnBrk="1" hangingPunct="1"/>
            <a:endParaRPr lang="it-IT" sz="2800" dirty="0" smtClean="0">
              <a:solidFill>
                <a:srgbClr val="000000"/>
              </a:solidFill>
            </a:endParaRPr>
          </a:p>
          <a:p>
            <a:pPr eaLnBrk="1" hangingPunct="1"/>
            <a:endParaRPr lang="it-IT" sz="2800" dirty="0" smtClean="0">
              <a:solidFill>
                <a:srgbClr val="000000"/>
              </a:solidFill>
            </a:endParaRPr>
          </a:p>
          <a:p>
            <a:pPr eaLnBrk="1" hangingPunct="1"/>
            <a:endParaRPr lang="it-IT" sz="2800" dirty="0" smtClean="0">
              <a:solidFill>
                <a:srgbClr val="000000"/>
              </a:solidFill>
            </a:endParaRPr>
          </a:p>
          <a:p>
            <a:pPr eaLnBrk="1" hangingPunct="1"/>
            <a:r>
              <a:rPr lang="it-IT" sz="2800" dirty="0" smtClean="0">
                <a:solidFill>
                  <a:srgbClr val="000000"/>
                </a:solidFill>
              </a:rPr>
              <a:t>Long </a:t>
            </a:r>
            <a:r>
              <a:rPr lang="it-IT" sz="2800" dirty="0" err="1" smtClean="0">
                <a:solidFill>
                  <a:srgbClr val="000000"/>
                </a:solidFill>
              </a:rPr>
              <a:t>Term</a:t>
            </a:r>
            <a:r>
              <a:rPr lang="it-IT" sz="2800" dirty="0" smtClean="0">
                <a:solidFill>
                  <a:srgbClr val="000000"/>
                </a:solidFill>
              </a:rPr>
              <a:t> </a:t>
            </a:r>
            <a:r>
              <a:rPr lang="it-IT" sz="2800" dirty="0" err="1" smtClean="0">
                <a:solidFill>
                  <a:srgbClr val="000000"/>
                </a:solidFill>
              </a:rPr>
              <a:t>average</a:t>
            </a:r>
            <a:r>
              <a:rPr lang="it-IT" sz="2800" dirty="0" smtClean="0">
                <a:solidFill>
                  <a:srgbClr val="000000"/>
                </a:solidFill>
              </a:rPr>
              <a:t>:</a:t>
            </a:r>
          </a:p>
          <a:p>
            <a:pPr eaLnBrk="1" hangingPunct="1"/>
            <a:endParaRPr lang="it-IT" sz="2800" dirty="0" smtClean="0">
              <a:solidFill>
                <a:srgbClr val="000000"/>
              </a:solidFill>
            </a:endParaRPr>
          </a:p>
          <a:p>
            <a:pPr eaLnBrk="1" hangingPunct="1"/>
            <a:endParaRPr lang="it-IT" sz="2800" dirty="0" smtClean="0">
              <a:solidFill>
                <a:srgbClr val="000000"/>
              </a:solidFill>
            </a:endParaRPr>
          </a:p>
          <a:p>
            <a:pPr eaLnBrk="1" hangingPunct="1"/>
            <a:r>
              <a:rPr lang="it-IT" sz="2800" u="sng" dirty="0" smtClean="0">
                <a:solidFill>
                  <a:srgbClr val="000000"/>
                </a:solidFill>
              </a:rPr>
              <a:t>Note</a:t>
            </a:r>
            <a:r>
              <a:rPr lang="it-IT" sz="2800" dirty="0" smtClean="0">
                <a:solidFill>
                  <a:srgbClr val="000000"/>
                </a:solidFill>
              </a:rPr>
              <a:t>: </a:t>
            </a:r>
            <a:r>
              <a:rPr lang="it-IT" sz="2800" dirty="0" err="1" smtClean="0">
                <a:solidFill>
                  <a:srgbClr val="000000"/>
                </a:solidFill>
              </a:rPr>
              <a:t>if</a:t>
            </a:r>
            <a:r>
              <a:rPr lang="it-IT" sz="2800" dirty="0" smtClean="0">
                <a:solidFill>
                  <a:srgbClr val="000000"/>
                </a:solidFill>
              </a:rPr>
              <a:t> the </a:t>
            </a:r>
            <a:r>
              <a:rPr lang="it-IT" sz="2800" dirty="0" err="1" smtClean="0">
                <a:solidFill>
                  <a:srgbClr val="000000"/>
                </a:solidFill>
              </a:rPr>
              <a:t>system</a:t>
            </a:r>
            <a:r>
              <a:rPr lang="it-IT" sz="2800" dirty="0" smtClean="0">
                <a:solidFill>
                  <a:srgbClr val="000000"/>
                </a:solidFill>
              </a:rPr>
              <a:t> </a:t>
            </a:r>
            <a:r>
              <a:rPr lang="it-IT" sz="2800" dirty="0" err="1" smtClean="0">
                <a:solidFill>
                  <a:srgbClr val="000000"/>
                </a:solidFill>
              </a:rPr>
              <a:t>is</a:t>
            </a:r>
            <a:r>
              <a:rPr lang="it-IT" sz="2800" dirty="0" smtClean="0">
                <a:solidFill>
                  <a:srgbClr val="000000"/>
                </a:solidFill>
              </a:rPr>
              <a:t> </a:t>
            </a:r>
            <a:r>
              <a:rPr lang="it-IT" sz="2800" dirty="0" err="1" smtClean="0">
                <a:solidFill>
                  <a:srgbClr val="000000"/>
                </a:solidFill>
              </a:rPr>
              <a:t>stationary</a:t>
            </a:r>
            <a:r>
              <a:rPr lang="it-IT" sz="2800" dirty="0" smtClean="0">
                <a:solidFill>
                  <a:srgbClr val="000000"/>
                </a:solidFill>
              </a:rPr>
              <a:t>, </a:t>
            </a:r>
            <a:r>
              <a:rPr lang="it-IT" sz="2800" dirty="0" err="1" smtClean="0">
                <a:solidFill>
                  <a:srgbClr val="000000"/>
                </a:solidFill>
              </a:rPr>
              <a:t>its</a:t>
            </a:r>
            <a:r>
              <a:rPr lang="it-IT" sz="2800" dirty="0" smtClean="0">
                <a:solidFill>
                  <a:srgbClr val="000000"/>
                </a:solidFill>
              </a:rPr>
              <a:t> </a:t>
            </a:r>
            <a:r>
              <a:rPr lang="it-IT" sz="2800" dirty="0" err="1" smtClean="0">
                <a:solidFill>
                  <a:srgbClr val="000000"/>
                </a:solidFill>
              </a:rPr>
              <a:t>entropy</a:t>
            </a:r>
            <a:r>
              <a:rPr lang="it-IT" sz="2800" dirty="0" smtClean="0">
                <a:solidFill>
                  <a:srgbClr val="000000"/>
                </a:solidFill>
              </a:rPr>
              <a:t> </a:t>
            </a:r>
            <a:r>
              <a:rPr lang="it-IT" sz="2800" dirty="0" err="1" smtClean="0">
                <a:solidFill>
                  <a:srgbClr val="000000"/>
                </a:solidFill>
              </a:rPr>
              <a:t>does</a:t>
            </a:r>
            <a:r>
              <a:rPr lang="it-IT" sz="2800" dirty="0" smtClean="0">
                <a:solidFill>
                  <a:srgbClr val="000000"/>
                </a:solidFill>
              </a:rPr>
              <a:t> </a:t>
            </a:r>
            <a:r>
              <a:rPr lang="it-IT" sz="2800" dirty="0" err="1" smtClean="0">
                <a:solidFill>
                  <a:srgbClr val="000000"/>
                </a:solidFill>
              </a:rPr>
              <a:t>not</a:t>
            </a:r>
            <a:r>
              <a:rPr lang="it-IT" sz="2800" dirty="0" smtClean="0">
                <a:solidFill>
                  <a:srgbClr val="000000"/>
                </a:solidFill>
              </a:rPr>
              <a:t> </a:t>
            </a:r>
            <a:r>
              <a:rPr lang="it-IT" sz="2800" dirty="0" err="1" smtClean="0">
                <a:solidFill>
                  <a:srgbClr val="000000"/>
                </a:solidFill>
              </a:rPr>
              <a:t>grow</a:t>
            </a:r>
            <a:r>
              <a:rPr lang="it-IT" sz="2800" dirty="0" smtClean="0">
                <a:solidFill>
                  <a:srgbClr val="000000"/>
                </a:solidFill>
              </a:rPr>
              <a:t> </a:t>
            </a:r>
            <a:r>
              <a:rPr lang="it-IT" sz="2800" dirty="0" smtClean="0">
                <a:solidFill>
                  <a:srgbClr val="000000"/>
                </a:solidFill>
                <a:sym typeface="Symbol" pitchFamily="18" charset="2"/>
              </a:rPr>
              <a:t></a:t>
            </a:r>
            <a:r>
              <a:rPr lang="it-IT" sz="2800" dirty="0" smtClean="0">
                <a:solidFill>
                  <a:srgbClr val="000000"/>
                </a:solidFill>
              </a:rPr>
              <a:t> balance </a:t>
            </a:r>
            <a:r>
              <a:rPr lang="it-IT" sz="2800" dirty="0" err="1" smtClean="0">
                <a:solidFill>
                  <a:srgbClr val="000000"/>
                </a:solidFill>
              </a:rPr>
              <a:t>between</a:t>
            </a:r>
            <a:r>
              <a:rPr lang="it-IT" sz="2800" dirty="0" smtClean="0">
                <a:solidFill>
                  <a:srgbClr val="000000"/>
                </a:solidFill>
              </a:rPr>
              <a:t> generation and </a:t>
            </a:r>
            <a:r>
              <a:rPr lang="it-IT" sz="2800" dirty="0" err="1" smtClean="0">
                <a:solidFill>
                  <a:srgbClr val="000000"/>
                </a:solidFill>
              </a:rPr>
              <a:t>boundary</a:t>
            </a:r>
            <a:r>
              <a:rPr lang="it-IT" sz="2800" dirty="0" smtClean="0">
                <a:solidFill>
                  <a:srgbClr val="000000"/>
                </a:solidFill>
              </a:rPr>
              <a:t> </a:t>
            </a:r>
            <a:r>
              <a:rPr lang="it-IT" sz="2800" dirty="0" err="1" smtClean="0">
                <a:solidFill>
                  <a:srgbClr val="000000"/>
                </a:solidFill>
              </a:rPr>
              <a:t>fluxes</a:t>
            </a:r>
            <a:endParaRPr lang="en-GB" sz="2800" dirty="0" smtClean="0">
              <a:solidFill>
                <a:srgbClr val="000000"/>
              </a:solidFill>
            </a:endParaRPr>
          </a:p>
        </p:txBody>
      </p:sp>
      <p:sp>
        <p:nvSpPr>
          <p:cNvPr id="5128" name="Rectangle 5"/>
          <p:cNvSpPr>
            <a:spLocks noChangeArrowheads="1"/>
          </p:cNvSpPr>
          <p:nvPr/>
        </p:nvSpPr>
        <p:spPr bwMode="auto">
          <a:xfrm>
            <a:off x="2000250" y="3195638"/>
            <a:ext cx="9144000" cy="0"/>
          </a:xfrm>
          <a:prstGeom prst="rect">
            <a:avLst/>
          </a:prstGeom>
          <a:noFill/>
          <a:ln w="9525">
            <a:noFill/>
            <a:miter lim="800000"/>
            <a:headEnd/>
            <a:tailEnd/>
          </a:ln>
        </p:spPr>
        <p:txBody>
          <a:bodyPr>
            <a:spAutoFit/>
          </a:bodyPr>
          <a:lstStyle/>
          <a:p>
            <a:endParaRPr lang="en-US"/>
          </a:p>
        </p:txBody>
      </p:sp>
      <p:graphicFrame>
        <p:nvGraphicFramePr>
          <p:cNvPr id="41984" name="Object 0"/>
          <p:cNvGraphicFramePr>
            <a:graphicFrameLocks noChangeAspect="1"/>
          </p:cNvGraphicFramePr>
          <p:nvPr/>
        </p:nvGraphicFramePr>
        <p:xfrm>
          <a:off x="76200" y="2255838"/>
          <a:ext cx="7680325" cy="944562"/>
        </p:xfrm>
        <a:graphic>
          <a:graphicData uri="http://schemas.openxmlformats.org/presentationml/2006/ole">
            <mc:AlternateContent xmlns:mc="http://schemas.openxmlformats.org/markup-compatibility/2006">
              <mc:Choice xmlns:v="urn:schemas-microsoft-com:vml" Requires="v">
                <p:oleObj spid="_x0000_s57412" name="Equation" r:id="rId3" imgW="3797280" imgH="469800" progId="Equation.3">
                  <p:embed/>
                </p:oleObj>
              </mc:Choice>
              <mc:Fallback>
                <p:oleObj name="Equation" r:id="rId3" imgW="379728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55838"/>
                        <a:ext cx="7680325" cy="944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Rectangle 7"/>
          <p:cNvSpPr>
            <a:spLocks noChangeArrowheads="1"/>
          </p:cNvSpPr>
          <p:nvPr/>
        </p:nvSpPr>
        <p:spPr bwMode="auto">
          <a:xfrm>
            <a:off x="4329113" y="3314700"/>
            <a:ext cx="9144000" cy="0"/>
          </a:xfrm>
          <a:prstGeom prst="rect">
            <a:avLst/>
          </a:prstGeom>
          <a:noFill/>
          <a:ln w="9525">
            <a:noFill/>
            <a:miter lim="800000"/>
            <a:headEnd/>
            <a:tailEnd/>
          </a:ln>
        </p:spPr>
        <p:txBody>
          <a:bodyPr>
            <a:spAutoFit/>
          </a:bodyPr>
          <a:lstStyle/>
          <a:p>
            <a:endParaRPr lang="en-US"/>
          </a:p>
        </p:txBody>
      </p:sp>
      <p:graphicFrame>
        <p:nvGraphicFramePr>
          <p:cNvPr id="41985" name="Object 1"/>
          <p:cNvGraphicFramePr>
            <a:graphicFrameLocks noChangeAspect="1"/>
          </p:cNvGraphicFramePr>
          <p:nvPr/>
        </p:nvGraphicFramePr>
        <p:xfrm>
          <a:off x="7162800" y="992188"/>
          <a:ext cx="942975" cy="455612"/>
        </p:xfrm>
        <a:graphic>
          <a:graphicData uri="http://schemas.openxmlformats.org/presentationml/2006/ole">
            <mc:AlternateContent xmlns:mc="http://schemas.openxmlformats.org/markup-compatibility/2006">
              <mc:Choice xmlns:v="urn:schemas-microsoft-com:vml" Requires="v">
                <p:oleObj spid="_x0000_s57413" name="Equation" r:id="rId5" imgW="469800" imgH="228600" progId="Equation.3">
                  <p:embed/>
                </p:oleObj>
              </mc:Choice>
              <mc:Fallback>
                <p:oleObj name="Equation" r:id="rId5" imgW="469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992188"/>
                        <a:ext cx="942975" cy="45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0" name="Rectangle 9"/>
          <p:cNvSpPr>
            <a:spLocks noChangeArrowheads="1"/>
          </p:cNvSpPr>
          <p:nvPr/>
        </p:nvSpPr>
        <p:spPr bwMode="auto">
          <a:xfrm>
            <a:off x="4281488" y="3295650"/>
            <a:ext cx="9144000" cy="0"/>
          </a:xfrm>
          <a:prstGeom prst="rect">
            <a:avLst/>
          </a:prstGeom>
          <a:noFill/>
          <a:ln w="9525">
            <a:noFill/>
            <a:miter lim="800000"/>
            <a:headEnd/>
            <a:tailEnd/>
          </a:ln>
        </p:spPr>
        <p:txBody>
          <a:bodyPr>
            <a:spAutoFit/>
          </a:bodyPr>
          <a:lstStyle/>
          <a:p>
            <a:endParaRPr lang="en-US"/>
          </a:p>
        </p:txBody>
      </p:sp>
      <p:graphicFrame>
        <p:nvGraphicFramePr>
          <p:cNvPr id="41986" name="Object 2"/>
          <p:cNvGraphicFramePr>
            <a:graphicFrameLocks noChangeAspect="1"/>
          </p:cNvGraphicFramePr>
          <p:nvPr/>
        </p:nvGraphicFramePr>
        <p:xfrm>
          <a:off x="371475" y="4203700"/>
          <a:ext cx="5191125" cy="663575"/>
        </p:xfrm>
        <a:graphic>
          <a:graphicData uri="http://schemas.openxmlformats.org/presentationml/2006/ole">
            <mc:AlternateContent xmlns:mc="http://schemas.openxmlformats.org/markup-compatibility/2006">
              <mc:Choice xmlns:v="urn:schemas-microsoft-com:vml" Requires="v">
                <p:oleObj spid="_x0000_s57414" name="Equation" r:id="rId7" imgW="2565360" imgH="330120" progId="Equation.3">
                  <p:embed/>
                </p:oleObj>
              </mc:Choice>
              <mc:Fallback>
                <p:oleObj name="Equation" r:id="rId7" imgW="2565360" imgH="3301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 y="4203700"/>
                        <a:ext cx="5191125"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0788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in)">
                                      <p:cBhvr>
                                        <p:cTn id="7" dur="500"/>
                                        <p:tgtEl>
                                          <p:spTgt spid="1536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1985"/>
                                        </p:tgtEl>
                                        <p:attrNameLst>
                                          <p:attrName>style.visibility</p:attrName>
                                        </p:attrNameLst>
                                      </p:cBhvr>
                                      <p:to>
                                        <p:strVal val="visible"/>
                                      </p:to>
                                    </p:set>
                                    <p:animEffect transition="in" filter="box(in)">
                                      <p:cBhvr>
                                        <p:cTn id="10" dur="500"/>
                                        <p:tgtEl>
                                          <p:spTgt spid="4198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animEffect transition="in" filter="box(in)">
                                      <p:cBhvr>
                                        <p:cTn id="15" dur="500"/>
                                        <p:tgtEl>
                                          <p:spTgt spid="153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41984"/>
                                        </p:tgtEl>
                                        <p:attrNameLst>
                                          <p:attrName>style.visibility</p:attrName>
                                        </p:attrNameLst>
                                      </p:cBhvr>
                                      <p:to>
                                        <p:strVal val="visible"/>
                                      </p:to>
                                    </p:set>
                                    <p:animEffect transition="in" filter="box(in)">
                                      <p:cBhvr>
                                        <p:cTn id="20" dur="500"/>
                                        <p:tgtEl>
                                          <p:spTgt spid="4198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5363">
                                            <p:txEl>
                                              <p:pRg st="5" end="5"/>
                                            </p:txEl>
                                          </p:spTgt>
                                        </p:tgtEl>
                                        <p:attrNameLst>
                                          <p:attrName>style.visibility</p:attrName>
                                        </p:attrNameLst>
                                      </p:cBhvr>
                                      <p:to>
                                        <p:strVal val="visible"/>
                                      </p:to>
                                    </p:set>
                                    <p:animEffect transition="in" filter="box(in)">
                                      <p:cBhvr>
                                        <p:cTn id="25" dur="500"/>
                                        <p:tgtEl>
                                          <p:spTgt spid="15363">
                                            <p:txEl>
                                              <p:pRg st="5" end="5"/>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41986"/>
                                        </p:tgtEl>
                                        <p:attrNameLst>
                                          <p:attrName>style.visibility</p:attrName>
                                        </p:attrNameLst>
                                      </p:cBhvr>
                                      <p:to>
                                        <p:strVal val="visible"/>
                                      </p:to>
                                    </p:set>
                                    <p:animEffect transition="in" filter="box(in)">
                                      <p:cBhvr>
                                        <p:cTn id="28" dur="500"/>
                                        <p:tgtEl>
                                          <p:spTgt spid="4198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5363">
                                            <p:txEl>
                                              <p:pRg st="8" end="8"/>
                                            </p:txEl>
                                          </p:spTgt>
                                        </p:tgtEl>
                                        <p:attrNameLst>
                                          <p:attrName>style.visibility</p:attrName>
                                        </p:attrNameLst>
                                      </p:cBhvr>
                                      <p:to>
                                        <p:strVal val="visible"/>
                                      </p:to>
                                    </p:set>
                                    <p:animEffect transition="in" filter="box(in)">
                                      <p:cBhvr>
                                        <p:cTn id="33" dur="500"/>
                                        <p:tgtEl>
                                          <p:spTgt spid="153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Slide Number Placeholder 5"/>
          <p:cNvSpPr>
            <a:spLocks noGrp="1"/>
          </p:cNvSpPr>
          <p:nvPr>
            <p:ph type="sldNum" sz="quarter" idx="12"/>
          </p:nvPr>
        </p:nvSpPr>
        <p:spPr>
          <a:noFill/>
        </p:spPr>
        <p:txBody>
          <a:bodyPr/>
          <a:lstStyle/>
          <a:p>
            <a:fld id="{FF8E4C3D-7B3D-4DA3-9C90-833C86599FA7}" type="slidenum">
              <a:rPr lang="en-GB" smtClean="0"/>
              <a:pPr/>
              <a:t>32</a:t>
            </a:fld>
            <a:endParaRPr lang="en-GB" smtClean="0"/>
          </a:p>
        </p:txBody>
      </p:sp>
      <p:sp>
        <p:nvSpPr>
          <p:cNvPr id="6152" name="Rectangle 2"/>
          <p:cNvSpPr>
            <a:spLocks noGrp="1" noChangeArrowheads="1"/>
          </p:cNvSpPr>
          <p:nvPr>
            <p:ph type="title"/>
          </p:nvPr>
        </p:nvSpPr>
        <p:spPr>
          <a:xfrm>
            <a:off x="228600" y="0"/>
            <a:ext cx="7391400" cy="914400"/>
          </a:xfrm>
        </p:spPr>
        <p:txBody>
          <a:bodyPr/>
          <a:lstStyle/>
          <a:p>
            <a:pPr eaLnBrk="1" hangingPunct="1"/>
            <a:r>
              <a:rPr lang="it-IT" smtClean="0"/>
              <a:t>Carnot Efficiency</a:t>
            </a:r>
            <a:endParaRPr lang="en-GB" smtClean="0"/>
          </a:p>
        </p:txBody>
      </p:sp>
      <p:sp>
        <p:nvSpPr>
          <p:cNvPr id="19459" name="Rectangle 3"/>
          <p:cNvSpPr>
            <a:spLocks noGrp="1" noChangeArrowheads="1"/>
          </p:cNvSpPr>
          <p:nvPr>
            <p:ph type="body" idx="1"/>
          </p:nvPr>
        </p:nvSpPr>
        <p:spPr>
          <a:xfrm>
            <a:off x="228600" y="914400"/>
            <a:ext cx="7391400" cy="5943600"/>
          </a:xfrm>
        </p:spPr>
        <p:txBody>
          <a:bodyPr/>
          <a:lstStyle/>
          <a:p>
            <a:pPr eaLnBrk="1" hangingPunct="1"/>
            <a:r>
              <a:rPr lang="it-IT" dirty="0" err="1" smtClean="0">
                <a:solidFill>
                  <a:srgbClr val="000000"/>
                </a:solidFill>
              </a:rPr>
              <a:t>Mean</a:t>
            </a:r>
            <a:r>
              <a:rPr lang="it-IT" dirty="0" smtClean="0">
                <a:solidFill>
                  <a:srgbClr val="000000"/>
                </a:solidFill>
              </a:rPr>
              <a:t> Value </a:t>
            </a:r>
            <a:r>
              <a:rPr lang="it-IT" dirty="0" err="1" smtClean="0">
                <a:solidFill>
                  <a:srgbClr val="000000"/>
                </a:solidFill>
              </a:rPr>
              <a:t>Theorem</a:t>
            </a:r>
            <a:r>
              <a:rPr lang="it-IT" dirty="0" smtClean="0">
                <a:solidFill>
                  <a:srgbClr val="000000"/>
                </a:solidFill>
              </a:rPr>
              <a:t>:</a:t>
            </a:r>
          </a:p>
          <a:p>
            <a:pPr eaLnBrk="1" hangingPunct="1"/>
            <a:endParaRPr lang="it-IT" dirty="0" smtClean="0">
              <a:solidFill>
                <a:srgbClr val="000000"/>
              </a:solidFill>
            </a:endParaRPr>
          </a:p>
          <a:p>
            <a:pPr lvl="3" eaLnBrk="1" hangingPunct="1"/>
            <a:endParaRPr lang="it-IT" dirty="0" smtClean="0">
              <a:solidFill>
                <a:srgbClr val="000000"/>
              </a:solidFill>
            </a:endParaRPr>
          </a:p>
          <a:p>
            <a:pPr eaLnBrk="1" hangingPunct="1"/>
            <a:r>
              <a:rPr lang="it-IT" dirty="0" err="1" smtClean="0">
                <a:solidFill>
                  <a:srgbClr val="000000"/>
                </a:solidFill>
              </a:rPr>
              <a:t>We</a:t>
            </a:r>
            <a:r>
              <a:rPr lang="it-IT" dirty="0" smtClean="0">
                <a:solidFill>
                  <a:srgbClr val="000000"/>
                </a:solidFill>
              </a:rPr>
              <a:t> </a:t>
            </a:r>
            <a:r>
              <a:rPr lang="it-IT" dirty="0" err="1" smtClean="0">
                <a:solidFill>
                  <a:srgbClr val="000000"/>
                </a:solidFill>
              </a:rPr>
              <a:t>have</a:t>
            </a:r>
            <a:endParaRPr lang="it-IT" dirty="0" smtClean="0">
              <a:solidFill>
                <a:srgbClr val="000000"/>
              </a:solidFill>
            </a:endParaRPr>
          </a:p>
          <a:p>
            <a:pPr eaLnBrk="1" hangingPunct="1"/>
            <a:endParaRPr lang="it-IT" dirty="0" smtClean="0">
              <a:solidFill>
                <a:srgbClr val="000000"/>
              </a:solidFill>
            </a:endParaRPr>
          </a:p>
          <a:p>
            <a:pPr eaLnBrk="1" hangingPunct="1">
              <a:buFont typeface="Wingdings" pitchFamily="2" charset="2"/>
              <a:buNone/>
            </a:pPr>
            <a:r>
              <a:rPr lang="it-IT" dirty="0" smtClean="0">
                <a:solidFill>
                  <a:srgbClr val="000000"/>
                </a:solidFill>
              </a:rPr>
              <a:t>                        Hot  </a:t>
            </a:r>
            <a:r>
              <a:rPr lang="it-IT" dirty="0" err="1" smtClean="0">
                <a:solidFill>
                  <a:srgbClr val="000000"/>
                </a:solidFill>
              </a:rPr>
              <a:t>Cold</a:t>
            </a:r>
            <a:r>
              <a:rPr lang="it-IT" dirty="0" smtClean="0">
                <a:solidFill>
                  <a:srgbClr val="000000"/>
                </a:solidFill>
              </a:rPr>
              <a:t>       </a:t>
            </a:r>
            <a:r>
              <a:rPr lang="it-IT" dirty="0" err="1" smtClean="0">
                <a:solidFill>
                  <a:srgbClr val="000000"/>
                </a:solidFill>
              </a:rPr>
              <a:t>reservoirs</a:t>
            </a:r>
            <a:endParaRPr lang="it-IT" dirty="0" smtClean="0">
              <a:solidFill>
                <a:srgbClr val="000000"/>
              </a:solidFill>
            </a:endParaRPr>
          </a:p>
          <a:p>
            <a:pPr lvl="2" eaLnBrk="1" hangingPunct="1"/>
            <a:endParaRPr lang="it-IT" dirty="0" smtClean="0">
              <a:solidFill>
                <a:srgbClr val="000000"/>
              </a:solidFill>
            </a:endParaRPr>
          </a:p>
          <a:p>
            <a:pPr eaLnBrk="1" hangingPunct="1"/>
            <a:r>
              <a:rPr lang="it-IT" dirty="0" smtClean="0">
                <a:solidFill>
                  <a:srgbClr val="000000"/>
                </a:solidFill>
              </a:rPr>
              <a:t>Work:</a:t>
            </a:r>
          </a:p>
          <a:p>
            <a:pPr eaLnBrk="1" hangingPunct="1"/>
            <a:endParaRPr lang="it-IT" dirty="0" smtClean="0">
              <a:solidFill>
                <a:srgbClr val="000000"/>
              </a:solidFill>
            </a:endParaRPr>
          </a:p>
          <a:p>
            <a:pPr eaLnBrk="1" hangingPunct="1"/>
            <a:r>
              <a:rPr lang="it-IT" dirty="0" smtClean="0">
                <a:solidFill>
                  <a:srgbClr val="000000"/>
                </a:solidFill>
              </a:rPr>
              <a:t>Carnot </a:t>
            </a:r>
            <a:r>
              <a:rPr lang="it-IT" dirty="0" err="1" smtClean="0">
                <a:solidFill>
                  <a:srgbClr val="000000"/>
                </a:solidFill>
              </a:rPr>
              <a:t>Efficiency</a:t>
            </a:r>
            <a:r>
              <a:rPr lang="it-IT" dirty="0" smtClean="0">
                <a:solidFill>
                  <a:srgbClr val="000000"/>
                </a:solidFill>
              </a:rPr>
              <a:t>:</a:t>
            </a:r>
            <a:endParaRPr lang="en-GB" dirty="0" smtClean="0">
              <a:solidFill>
                <a:srgbClr val="000000"/>
              </a:solidFill>
            </a:endParaRPr>
          </a:p>
        </p:txBody>
      </p:sp>
      <p:sp>
        <p:nvSpPr>
          <p:cNvPr id="6154" name="Rectangle 5"/>
          <p:cNvSpPr>
            <a:spLocks noChangeArrowheads="1"/>
          </p:cNvSpPr>
          <p:nvPr/>
        </p:nvSpPr>
        <p:spPr bwMode="auto">
          <a:xfrm>
            <a:off x="4195763" y="3314700"/>
            <a:ext cx="9144000" cy="0"/>
          </a:xfrm>
          <a:prstGeom prst="rect">
            <a:avLst/>
          </a:prstGeom>
          <a:noFill/>
          <a:ln w="9525">
            <a:noFill/>
            <a:miter lim="800000"/>
            <a:headEnd/>
            <a:tailEnd/>
          </a:ln>
        </p:spPr>
        <p:txBody>
          <a:bodyPr>
            <a:spAutoFit/>
          </a:bodyPr>
          <a:lstStyle/>
          <a:p>
            <a:endParaRPr lang="en-US"/>
          </a:p>
        </p:txBody>
      </p:sp>
      <p:graphicFrame>
        <p:nvGraphicFramePr>
          <p:cNvPr id="19460" name="Object 4"/>
          <p:cNvGraphicFramePr>
            <a:graphicFrameLocks noChangeAspect="1"/>
          </p:cNvGraphicFramePr>
          <p:nvPr/>
        </p:nvGraphicFramePr>
        <p:xfrm>
          <a:off x="990600" y="1752600"/>
          <a:ext cx="1504950" cy="457200"/>
        </p:xfrm>
        <a:graphic>
          <a:graphicData uri="http://schemas.openxmlformats.org/presentationml/2006/ole">
            <mc:AlternateContent xmlns:mc="http://schemas.openxmlformats.org/markup-compatibility/2006">
              <mc:Choice xmlns:v="urn:schemas-microsoft-com:vml" Requires="v">
                <p:oleObj spid="_x0000_s58474" r:id="rId3" imgW="749300" imgH="228600" progId="Equation.3">
                  <p:embed/>
                </p:oleObj>
              </mc:Choice>
              <mc:Fallback>
                <p:oleObj r:id="rId3" imgW="7493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52600"/>
                        <a:ext cx="15049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5" name="Rectangle 7"/>
          <p:cNvSpPr>
            <a:spLocks noChangeArrowheads="1"/>
          </p:cNvSpPr>
          <p:nvPr/>
        </p:nvSpPr>
        <p:spPr bwMode="auto">
          <a:xfrm>
            <a:off x="4195763" y="3314700"/>
            <a:ext cx="9144000" cy="0"/>
          </a:xfrm>
          <a:prstGeom prst="rect">
            <a:avLst/>
          </a:prstGeom>
          <a:noFill/>
          <a:ln w="9525">
            <a:noFill/>
            <a:miter lim="800000"/>
            <a:headEnd/>
            <a:tailEnd/>
          </a:ln>
        </p:spPr>
        <p:txBody>
          <a:bodyPr>
            <a:spAutoFit/>
          </a:bodyPr>
          <a:lstStyle/>
          <a:p>
            <a:endParaRPr lang="en-US"/>
          </a:p>
        </p:txBody>
      </p:sp>
      <p:sp>
        <p:nvSpPr>
          <p:cNvPr id="6156" name="Rectangle 9"/>
          <p:cNvSpPr>
            <a:spLocks noChangeArrowheads="1"/>
          </p:cNvSpPr>
          <p:nvPr/>
        </p:nvSpPr>
        <p:spPr bwMode="auto">
          <a:xfrm>
            <a:off x="4195763" y="3314700"/>
            <a:ext cx="9144000" cy="0"/>
          </a:xfrm>
          <a:prstGeom prst="rect">
            <a:avLst/>
          </a:prstGeom>
          <a:noFill/>
          <a:ln w="9525">
            <a:noFill/>
            <a:miter lim="800000"/>
            <a:headEnd/>
            <a:tailEnd/>
          </a:ln>
        </p:spPr>
        <p:txBody>
          <a:bodyPr>
            <a:spAutoFit/>
          </a:bodyPr>
          <a:lstStyle/>
          <a:p>
            <a:endParaRPr lang="en-US"/>
          </a:p>
        </p:txBody>
      </p:sp>
      <p:sp>
        <p:nvSpPr>
          <p:cNvPr id="6157" name="Rectangle 11"/>
          <p:cNvSpPr>
            <a:spLocks noChangeArrowheads="1"/>
          </p:cNvSpPr>
          <p:nvPr/>
        </p:nvSpPr>
        <p:spPr bwMode="auto">
          <a:xfrm>
            <a:off x="4195763" y="3314700"/>
            <a:ext cx="9144000" cy="0"/>
          </a:xfrm>
          <a:prstGeom prst="rect">
            <a:avLst/>
          </a:prstGeom>
          <a:noFill/>
          <a:ln w="9525">
            <a:noFill/>
            <a:miter lim="800000"/>
            <a:headEnd/>
            <a:tailEnd/>
          </a:ln>
        </p:spPr>
        <p:txBody>
          <a:bodyPr>
            <a:spAutoFit/>
          </a:bodyPr>
          <a:lstStyle/>
          <a:p>
            <a:endParaRPr lang="en-US"/>
          </a:p>
        </p:txBody>
      </p:sp>
      <p:graphicFrame>
        <p:nvGraphicFramePr>
          <p:cNvPr id="19466" name="Object 10"/>
          <p:cNvGraphicFramePr>
            <a:graphicFrameLocks noChangeAspect="1"/>
          </p:cNvGraphicFramePr>
          <p:nvPr/>
        </p:nvGraphicFramePr>
        <p:xfrm>
          <a:off x="4876800" y="1752600"/>
          <a:ext cx="1504950" cy="457200"/>
        </p:xfrm>
        <a:graphic>
          <a:graphicData uri="http://schemas.openxmlformats.org/presentationml/2006/ole">
            <mc:AlternateContent xmlns:mc="http://schemas.openxmlformats.org/markup-compatibility/2006">
              <mc:Choice xmlns:v="urn:schemas-microsoft-com:vml" Requires="v">
                <p:oleObj spid="_x0000_s58475" r:id="rId5" imgW="749300" imgH="228600" progId="Equation.3">
                  <p:embed/>
                </p:oleObj>
              </mc:Choice>
              <mc:Fallback>
                <p:oleObj r:id="rId5" imgW="7493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5049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8" name="Rectangle 13"/>
          <p:cNvSpPr>
            <a:spLocks noChangeArrowheads="1"/>
          </p:cNvSpPr>
          <p:nvPr/>
        </p:nvSpPr>
        <p:spPr bwMode="auto">
          <a:xfrm>
            <a:off x="4281488" y="3328988"/>
            <a:ext cx="9144000" cy="0"/>
          </a:xfrm>
          <a:prstGeom prst="rect">
            <a:avLst/>
          </a:prstGeom>
          <a:noFill/>
          <a:ln w="9525">
            <a:noFill/>
            <a:miter lim="800000"/>
            <a:headEnd/>
            <a:tailEnd/>
          </a:ln>
        </p:spPr>
        <p:txBody>
          <a:bodyPr>
            <a:spAutoFit/>
          </a:bodyPr>
          <a:lstStyle/>
          <a:p>
            <a:endParaRPr lang="en-US"/>
          </a:p>
        </p:txBody>
      </p:sp>
      <p:graphicFrame>
        <p:nvGraphicFramePr>
          <p:cNvPr id="19468" name="Object 12"/>
          <p:cNvGraphicFramePr>
            <a:graphicFrameLocks noChangeAspect="1"/>
          </p:cNvGraphicFramePr>
          <p:nvPr/>
        </p:nvGraphicFramePr>
        <p:xfrm>
          <a:off x="2971800" y="2590800"/>
          <a:ext cx="1601788" cy="403225"/>
        </p:xfrm>
        <a:graphic>
          <a:graphicData uri="http://schemas.openxmlformats.org/presentationml/2006/ole">
            <mc:AlternateContent xmlns:mc="http://schemas.openxmlformats.org/markup-compatibility/2006">
              <mc:Choice xmlns:v="urn:schemas-microsoft-com:vml" Requires="v">
                <p:oleObj spid="_x0000_s58476" name="Equation" r:id="rId7" imgW="799920" imgH="203040" progId="Equation.3">
                  <p:embed/>
                </p:oleObj>
              </mc:Choice>
              <mc:Fallback>
                <p:oleObj name="Equation" r:id="rId7" imgW="7999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590800"/>
                        <a:ext cx="1601788"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70" name="Line 14"/>
          <p:cNvSpPr>
            <a:spLocks noChangeShapeType="1"/>
          </p:cNvSpPr>
          <p:nvPr/>
        </p:nvSpPr>
        <p:spPr bwMode="auto">
          <a:xfrm flipV="1">
            <a:off x="3124200" y="3048000"/>
            <a:ext cx="0" cy="609600"/>
          </a:xfrm>
          <a:prstGeom prst="line">
            <a:avLst/>
          </a:prstGeom>
          <a:noFill/>
          <a:ln w="38100">
            <a:solidFill>
              <a:srgbClr val="FF0000"/>
            </a:solidFill>
            <a:round/>
            <a:headEnd/>
            <a:tailEnd type="triangle" w="med" len="med"/>
          </a:ln>
        </p:spPr>
        <p:txBody>
          <a:bodyPr wrap="none"/>
          <a:lstStyle/>
          <a:p>
            <a:endParaRPr lang="en-GB"/>
          </a:p>
        </p:txBody>
      </p:sp>
      <p:sp>
        <p:nvSpPr>
          <p:cNvPr id="19471" name="Line 15"/>
          <p:cNvSpPr>
            <a:spLocks noChangeShapeType="1"/>
          </p:cNvSpPr>
          <p:nvPr/>
        </p:nvSpPr>
        <p:spPr bwMode="auto">
          <a:xfrm flipV="1">
            <a:off x="3886200" y="3048000"/>
            <a:ext cx="0" cy="609600"/>
          </a:xfrm>
          <a:prstGeom prst="line">
            <a:avLst/>
          </a:prstGeom>
          <a:noFill/>
          <a:ln w="38100">
            <a:solidFill>
              <a:srgbClr val="0066FF"/>
            </a:solidFill>
            <a:round/>
            <a:headEnd/>
            <a:tailEnd type="triangle" w="med" len="med"/>
          </a:ln>
        </p:spPr>
        <p:txBody>
          <a:bodyPr wrap="none"/>
          <a:lstStyle/>
          <a:p>
            <a:endParaRPr lang="en-GB"/>
          </a:p>
        </p:txBody>
      </p:sp>
      <p:sp>
        <p:nvSpPr>
          <p:cNvPr id="6161" name="Rectangle 17"/>
          <p:cNvSpPr>
            <a:spLocks noChangeArrowheads="1"/>
          </p:cNvSpPr>
          <p:nvPr/>
        </p:nvSpPr>
        <p:spPr bwMode="auto">
          <a:xfrm>
            <a:off x="2062163" y="3195638"/>
            <a:ext cx="9144000" cy="0"/>
          </a:xfrm>
          <a:prstGeom prst="rect">
            <a:avLst/>
          </a:prstGeom>
          <a:noFill/>
          <a:ln w="9525">
            <a:noFill/>
            <a:miter lim="800000"/>
            <a:headEnd/>
            <a:tailEnd/>
          </a:ln>
        </p:spPr>
        <p:txBody>
          <a:bodyPr>
            <a:spAutoFit/>
          </a:bodyPr>
          <a:lstStyle/>
          <a:p>
            <a:endParaRPr lang="en-US"/>
          </a:p>
        </p:txBody>
      </p:sp>
      <p:graphicFrame>
        <p:nvGraphicFramePr>
          <p:cNvPr id="19472" name="Object 16"/>
          <p:cNvGraphicFramePr>
            <a:graphicFrameLocks noChangeAspect="1"/>
          </p:cNvGraphicFramePr>
          <p:nvPr/>
        </p:nvGraphicFramePr>
        <p:xfrm>
          <a:off x="3810000" y="4508500"/>
          <a:ext cx="4008438" cy="942975"/>
        </p:xfrm>
        <a:graphic>
          <a:graphicData uri="http://schemas.openxmlformats.org/presentationml/2006/ole">
            <mc:AlternateContent xmlns:mc="http://schemas.openxmlformats.org/markup-compatibility/2006">
              <mc:Choice xmlns:v="urn:schemas-microsoft-com:vml" Requires="v">
                <p:oleObj spid="_x0000_s58477" name="Equation" r:id="rId9" imgW="1981080" imgH="469800" progId="Equation.3">
                  <p:embed/>
                </p:oleObj>
              </mc:Choice>
              <mc:Fallback>
                <p:oleObj name="Equation" r:id="rId9" imgW="1981080" imgH="469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4508500"/>
                        <a:ext cx="4008438"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74" name="Object 18"/>
          <p:cNvGraphicFramePr>
            <a:graphicFrameLocks noChangeAspect="1"/>
          </p:cNvGraphicFramePr>
          <p:nvPr/>
        </p:nvGraphicFramePr>
        <p:xfrm>
          <a:off x="3962400" y="5562600"/>
          <a:ext cx="3055938" cy="942975"/>
        </p:xfrm>
        <a:graphic>
          <a:graphicData uri="http://schemas.openxmlformats.org/presentationml/2006/ole">
            <mc:AlternateContent xmlns:mc="http://schemas.openxmlformats.org/markup-compatibility/2006">
              <mc:Choice xmlns:v="urn:schemas-microsoft-com:vml" Requires="v">
                <p:oleObj spid="_x0000_s58478" name="Equation" r:id="rId11" imgW="1511280" imgH="469800" progId="Equation.3">
                  <p:embed/>
                </p:oleObj>
              </mc:Choice>
              <mc:Fallback>
                <p:oleObj name="Equation" r:id="rId11" imgW="1511280" imgH="469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5562600"/>
                        <a:ext cx="3055938"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79878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in)">
                                      <p:cBhvr>
                                        <p:cTn id="7" dur="500"/>
                                        <p:tgtEl>
                                          <p:spTgt spid="19459">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box(in)">
                                      <p:cBhvr>
                                        <p:cTn id="10" dur="500"/>
                                        <p:tgtEl>
                                          <p:spTgt spid="19460"/>
                                        </p:tgtEl>
                                      </p:cBhvr>
                                    </p:animEffect>
                                  </p:childTnLst>
                                </p:cTn>
                              </p:par>
                              <p:par>
                                <p:cTn id="11" presetID="4" presetClass="entr" presetSubtype="16" fill="hold" nodeType="withEffect">
                                  <p:stCondLst>
                                    <p:cond delay="0"/>
                                  </p:stCondLst>
                                  <p:childTnLst>
                                    <p:set>
                                      <p:cBhvr>
                                        <p:cTn id="12" dur="1" fill="hold">
                                          <p:stCondLst>
                                            <p:cond delay="0"/>
                                          </p:stCondLst>
                                        </p:cTn>
                                        <p:tgtEl>
                                          <p:spTgt spid="19466"/>
                                        </p:tgtEl>
                                        <p:attrNameLst>
                                          <p:attrName>style.visibility</p:attrName>
                                        </p:attrNameLst>
                                      </p:cBhvr>
                                      <p:to>
                                        <p:strVal val="visible"/>
                                      </p:to>
                                    </p:set>
                                    <p:animEffect transition="in" filter="box(in)">
                                      <p:cBhvr>
                                        <p:cTn id="13" dur="500"/>
                                        <p:tgtEl>
                                          <p:spTgt spid="1946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9459">
                                            <p:txEl>
                                              <p:pRg st="3" end="3"/>
                                            </p:txEl>
                                          </p:spTgt>
                                        </p:tgtEl>
                                        <p:attrNameLst>
                                          <p:attrName>style.visibility</p:attrName>
                                        </p:attrNameLst>
                                      </p:cBhvr>
                                      <p:to>
                                        <p:strVal val="visible"/>
                                      </p:to>
                                    </p:set>
                                    <p:animEffect transition="in" filter="box(in)">
                                      <p:cBhvr>
                                        <p:cTn id="18" dur="500"/>
                                        <p:tgtEl>
                                          <p:spTgt spid="19459">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9468"/>
                                        </p:tgtEl>
                                        <p:attrNameLst>
                                          <p:attrName>style.visibility</p:attrName>
                                        </p:attrNameLst>
                                      </p:cBhvr>
                                      <p:to>
                                        <p:strVal val="visible"/>
                                      </p:to>
                                    </p:set>
                                    <p:animEffect transition="in" filter="box(in)">
                                      <p:cBhvr>
                                        <p:cTn id="21" dur="500"/>
                                        <p:tgtEl>
                                          <p:spTgt spid="1946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9470"/>
                                        </p:tgtEl>
                                        <p:attrNameLst>
                                          <p:attrName>style.visibility</p:attrName>
                                        </p:attrNameLst>
                                      </p:cBhvr>
                                      <p:to>
                                        <p:strVal val="visible"/>
                                      </p:to>
                                    </p:set>
                                    <p:animEffect transition="in" filter="box(in)">
                                      <p:cBhvr>
                                        <p:cTn id="24" dur="500"/>
                                        <p:tgtEl>
                                          <p:spTgt spid="1947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9471"/>
                                        </p:tgtEl>
                                        <p:attrNameLst>
                                          <p:attrName>style.visibility</p:attrName>
                                        </p:attrNameLst>
                                      </p:cBhvr>
                                      <p:to>
                                        <p:strVal val="visible"/>
                                      </p:to>
                                    </p:set>
                                    <p:animEffect transition="in" filter="box(in)">
                                      <p:cBhvr>
                                        <p:cTn id="27" dur="500"/>
                                        <p:tgtEl>
                                          <p:spTgt spid="19471"/>
                                        </p:tgtEl>
                                      </p:cBhvr>
                                    </p:animEffect>
                                  </p:childTnLst>
                                </p:cTn>
                              </p:par>
                              <p:par>
                                <p:cTn id="28" presetID="4" presetClass="entr" presetSubtype="16" fill="hold" nodeType="withEffect">
                                  <p:stCondLst>
                                    <p:cond delay="0"/>
                                  </p:stCondLst>
                                  <p:childTnLst>
                                    <p:set>
                                      <p:cBhvr>
                                        <p:cTn id="29" dur="1" fill="hold">
                                          <p:stCondLst>
                                            <p:cond delay="0"/>
                                          </p:stCondLst>
                                        </p:cTn>
                                        <p:tgtEl>
                                          <p:spTgt spid="19459">
                                            <p:txEl>
                                              <p:pRg st="5" end="5"/>
                                            </p:txEl>
                                          </p:spTgt>
                                        </p:tgtEl>
                                        <p:attrNameLst>
                                          <p:attrName>style.visibility</p:attrName>
                                        </p:attrNameLst>
                                      </p:cBhvr>
                                      <p:to>
                                        <p:strVal val="visible"/>
                                      </p:to>
                                    </p:set>
                                    <p:animEffect transition="in" filter="box(in)">
                                      <p:cBhvr>
                                        <p:cTn id="30" dur="500"/>
                                        <p:tgtEl>
                                          <p:spTgt spid="1945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animEffect transition="in" filter="box(in)">
                                      <p:cBhvr>
                                        <p:cTn id="35" dur="500"/>
                                        <p:tgtEl>
                                          <p:spTgt spid="19459">
                                            <p:txEl>
                                              <p:pRg st="7" end="7"/>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19472"/>
                                        </p:tgtEl>
                                        <p:attrNameLst>
                                          <p:attrName>style.visibility</p:attrName>
                                        </p:attrNameLst>
                                      </p:cBhvr>
                                      <p:to>
                                        <p:strVal val="visible"/>
                                      </p:to>
                                    </p:set>
                                    <p:animEffect transition="in" filter="box(in)">
                                      <p:cBhvr>
                                        <p:cTn id="38" dur="500"/>
                                        <p:tgtEl>
                                          <p:spTgt spid="19472"/>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9459">
                                            <p:txEl>
                                              <p:pRg st="9" end="9"/>
                                            </p:txEl>
                                          </p:spTgt>
                                        </p:tgtEl>
                                        <p:attrNameLst>
                                          <p:attrName>style.visibility</p:attrName>
                                        </p:attrNameLst>
                                      </p:cBhvr>
                                      <p:to>
                                        <p:strVal val="visible"/>
                                      </p:to>
                                    </p:set>
                                    <p:animEffect transition="in" filter="box(in)">
                                      <p:cBhvr>
                                        <p:cTn id="43" dur="500"/>
                                        <p:tgtEl>
                                          <p:spTgt spid="19459">
                                            <p:txEl>
                                              <p:pRg st="9" end="9"/>
                                            </p:txEl>
                                          </p:spTgt>
                                        </p:tgtEl>
                                      </p:cBhvr>
                                    </p:animEffect>
                                  </p:childTnLst>
                                </p:cTn>
                              </p:par>
                              <p:par>
                                <p:cTn id="44" presetID="4" presetClass="entr" presetSubtype="16" fill="hold" nodeType="withEffect">
                                  <p:stCondLst>
                                    <p:cond delay="0"/>
                                  </p:stCondLst>
                                  <p:childTnLst>
                                    <p:set>
                                      <p:cBhvr>
                                        <p:cTn id="45" dur="1" fill="hold">
                                          <p:stCondLst>
                                            <p:cond delay="0"/>
                                          </p:stCondLst>
                                        </p:cTn>
                                        <p:tgtEl>
                                          <p:spTgt spid="19474"/>
                                        </p:tgtEl>
                                        <p:attrNameLst>
                                          <p:attrName>style.visibility</p:attrName>
                                        </p:attrNameLst>
                                      </p:cBhvr>
                                      <p:to>
                                        <p:strVal val="visible"/>
                                      </p:to>
                                    </p:set>
                                    <p:animEffect transition="in" filter="box(in)">
                                      <p:cBhvr>
                                        <p:cTn id="46" dur="500"/>
                                        <p:tgtEl>
                                          <p:spTgt spid="19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0" grpId="0" animBg="1"/>
      <p:bldP spid="1947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5"/>
          <p:cNvSpPr>
            <a:spLocks noGrp="1"/>
          </p:cNvSpPr>
          <p:nvPr>
            <p:ph type="sldNum" sz="quarter" idx="12"/>
          </p:nvPr>
        </p:nvSpPr>
        <p:spPr>
          <a:noFill/>
        </p:spPr>
        <p:txBody>
          <a:bodyPr/>
          <a:lstStyle/>
          <a:p>
            <a:fld id="{F3F2F9CF-00A3-4B59-A296-454DFA0ED1E9}" type="slidenum">
              <a:rPr lang="en-GB" smtClean="0"/>
              <a:pPr/>
              <a:t>33</a:t>
            </a:fld>
            <a:endParaRPr lang="en-GB" smtClean="0"/>
          </a:p>
        </p:txBody>
      </p:sp>
      <p:sp>
        <p:nvSpPr>
          <p:cNvPr id="7173" name="Rectangle 2"/>
          <p:cNvSpPr>
            <a:spLocks noGrp="1" noChangeArrowheads="1"/>
          </p:cNvSpPr>
          <p:nvPr>
            <p:ph type="title"/>
          </p:nvPr>
        </p:nvSpPr>
        <p:spPr>
          <a:xfrm>
            <a:off x="228600" y="152400"/>
            <a:ext cx="7391400" cy="1143000"/>
          </a:xfrm>
        </p:spPr>
        <p:txBody>
          <a:bodyPr/>
          <a:lstStyle/>
          <a:p>
            <a:pPr eaLnBrk="1" hangingPunct="1"/>
            <a:r>
              <a:rPr lang="it-IT" smtClean="0"/>
              <a:t>Bounds on Entropy Production</a:t>
            </a:r>
            <a:endParaRPr lang="en-GB" smtClean="0"/>
          </a:p>
        </p:txBody>
      </p:sp>
      <p:sp>
        <p:nvSpPr>
          <p:cNvPr id="20483" name="Rectangle 3"/>
          <p:cNvSpPr>
            <a:spLocks noGrp="1" noChangeArrowheads="1"/>
          </p:cNvSpPr>
          <p:nvPr>
            <p:ph type="body" idx="1"/>
          </p:nvPr>
        </p:nvSpPr>
        <p:spPr>
          <a:xfrm>
            <a:off x="0" y="1219200"/>
            <a:ext cx="8001000" cy="5638800"/>
          </a:xfrm>
        </p:spPr>
        <p:txBody>
          <a:bodyPr/>
          <a:lstStyle/>
          <a:p>
            <a:pPr eaLnBrk="1" hangingPunct="1"/>
            <a:r>
              <a:rPr lang="it-IT" dirty="0" err="1" smtClean="0">
                <a:solidFill>
                  <a:srgbClr val="000000"/>
                </a:solidFill>
              </a:rPr>
              <a:t>Minimal</a:t>
            </a:r>
            <a:r>
              <a:rPr lang="it-IT" dirty="0" smtClean="0">
                <a:solidFill>
                  <a:srgbClr val="000000"/>
                </a:solidFill>
              </a:rPr>
              <a:t> </a:t>
            </a:r>
            <a:r>
              <a:rPr lang="it-IT" dirty="0" err="1" smtClean="0">
                <a:solidFill>
                  <a:srgbClr val="000000"/>
                </a:solidFill>
              </a:rPr>
              <a:t>Entropy</a:t>
            </a:r>
            <a:r>
              <a:rPr lang="it-IT" dirty="0" smtClean="0">
                <a:solidFill>
                  <a:srgbClr val="000000"/>
                </a:solidFill>
              </a:rPr>
              <a:t> Production (Landau):</a:t>
            </a:r>
          </a:p>
          <a:p>
            <a:pPr eaLnBrk="1" hangingPunct="1"/>
            <a:endParaRPr lang="it-IT" dirty="0" smtClean="0">
              <a:solidFill>
                <a:srgbClr val="000000"/>
              </a:solidFill>
            </a:endParaRPr>
          </a:p>
          <a:p>
            <a:pPr eaLnBrk="1" hangingPunct="1"/>
            <a:endParaRPr lang="it-IT" dirty="0" smtClean="0">
              <a:solidFill>
                <a:srgbClr val="000000"/>
              </a:solidFill>
            </a:endParaRPr>
          </a:p>
          <a:p>
            <a:pPr eaLnBrk="1" hangingPunct="1"/>
            <a:endParaRPr lang="it-IT" dirty="0" smtClean="0">
              <a:solidFill>
                <a:srgbClr val="000000"/>
              </a:solidFill>
            </a:endParaRPr>
          </a:p>
          <a:p>
            <a:pPr lvl="4" eaLnBrk="1" hangingPunct="1"/>
            <a:endParaRPr lang="it-IT" dirty="0" smtClean="0">
              <a:solidFill>
                <a:srgbClr val="000000"/>
              </a:solidFill>
            </a:endParaRPr>
          </a:p>
          <a:p>
            <a:pPr eaLnBrk="1" hangingPunct="1"/>
            <a:r>
              <a:rPr lang="it-IT" dirty="0" err="1" smtClean="0">
                <a:solidFill>
                  <a:srgbClr val="000000"/>
                </a:solidFill>
              </a:rPr>
              <a:t>Efficiency</a:t>
            </a:r>
            <a:r>
              <a:rPr lang="it-IT" dirty="0" smtClean="0">
                <a:solidFill>
                  <a:srgbClr val="000000"/>
                </a:solidFill>
              </a:rPr>
              <a:t>:</a:t>
            </a:r>
          </a:p>
          <a:p>
            <a:pPr lvl="1" eaLnBrk="1" hangingPunct="1"/>
            <a:r>
              <a:rPr lang="it-IT" dirty="0" err="1" smtClean="0">
                <a:solidFill>
                  <a:srgbClr val="000000"/>
                </a:solidFill>
              </a:rPr>
              <a:t>entropy</a:t>
            </a:r>
            <a:r>
              <a:rPr lang="it-IT" dirty="0" smtClean="0">
                <a:solidFill>
                  <a:srgbClr val="000000"/>
                </a:solidFill>
              </a:rPr>
              <a:t> production		</a:t>
            </a:r>
            <a:r>
              <a:rPr lang="it-IT" dirty="0" err="1" smtClean="0">
                <a:solidFill>
                  <a:srgbClr val="000000"/>
                </a:solidFill>
              </a:rPr>
              <a:t>entropy</a:t>
            </a:r>
            <a:r>
              <a:rPr lang="it-IT" dirty="0" smtClean="0">
                <a:solidFill>
                  <a:srgbClr val="000000"/>
                </a:solidFill>
              </a:rPr>
              <a:t> </a:t>
            </a:r>
            <a:r>
              <a:rPr lang="it-IT" dirty="0" err="1" smtClean="0">
                <a:solidFill>
                  <a:srgbClr val="000000"/>
                </a:solidFill>
              </a:rPr>
              <a:t>fluctuations</a:t>
            </a:r>
            <a:endParaRPr lang="it-IT" dirty="0" smtClean="0">
              <a:solidFill>
                <a:srgbClr val="000000"/>
              </a:solidFill>
            </a:endParaRPr>
          </a:p>
          <a:p>
            <a:pPr eaLnBrk="1" hangingPunct="1"/>
            <a:r>
              <a:rPr lang="it-IT" dirty="0" err="1" smtClean="0">
                <a:solidFill>
                  <a:srgbClr val="000000"/>
                </a:solidFill>
              </a:rPr>
              <a:t>Min</a:t>
            </a:r>
            <a:r>
              <a:rPr lang="it-IT" dirty="0" smtClean="0">
                <a:solidFill>
                  <a:srgbClr val="000000"/>
                </a:solidFill>
              </a:rPr>
              <a:t> </a:t>
            </a:r>
            <a:r>
              <a:rPr lang="it-IT" dirty="0" err="1" smtClean="0">
                <a:solidFill>
                  <a:srgbClr val="000000"/>
                </a:solidFill>
              </a:rPr>
              <a:t>entropy</a:t>
            </a:r>
            <a:r>
              <a:rPr lang="it-IT" dirty="0" smtClean="0">
                <a:solidFill>
                  <a:srgbClr val="000000"/>
                </a:solidFill>
              </a:rPr>
              <a:t> production </a:t>
            </a:r>
            <a:r>
              <a:rPr lang="it-IT" dirty="0" err="1" smtClean="0">
                <a:solidFill>
                  <a:srgbClr val="000000"/>
                </a:solidFill>
              </a:rPr>
              <a:t>is</a:t>
            </a:r>
            <a:r>
              <a:rPr lang="it-IT" dirty="0" smtClean="0">
                <a:solidFill>
                  <a:srgbClr val="000000"/>
                </a:solidFill>
              </a:rPr>
              <a:t> due to </a:t>
            </a:r>
            <a:r>
              <a:rPr lang="it-IT" dirty="0" err="1" smtClean="0">
                <a:solidFill>
                  <a:srgbClr val="000000"/>
                </a:solidFill>
              </a:rPr>
              <a:t>dissipation</a:t>
            </a:r>
            <a:r>
              <a:rPr lang="it-IT" dirty="0" smtClean="0">
                <a:solidFill>
                  <a:srgbClr val="000000"/>
                </a:solidFill>
              </a:rPr>
              <a:t>:</a:t>
            </a:r>
            <a:endParaRPr lang="en-GB" dirty="0" smtClean="0">
              <a:solidFill>
                <a:srgbClr val="000000"/>
              </a:solidFill>
            </a:endParaRPr>
          </a:p>
        </p:txBody>
      </p:sp>
      <p:sp>
        <p:nvSpPr>
          <p:cNvPr id="7175" name="Rectangle 5"/>
          <p:cNvSpPr>
            <a:spLocks noChangeArrowheads="1"/>
          </p:cNvSpPr>
          <p:nvPr/>
        </p:nvSpPr>
        <p:spPr bwMode="auto">
          <a:xfrm>
            <a:off x="1900238" y="3028950"/>
            <a:ext cx="9144000" cy="0"/>
          </a:xfrm>
          <a:prstGeom prst="rect">
            <a:avLst/>
          </a:prstGeom>
          <a:noFill/>
          <a:ln w="9525">
            <a:noFill/>
            <a:miter lim="800000"/>
            <a:headEnd/>
            <a:tailEnd/>
          </a:ln>
        </p:spPr>
        <p:txBody>
          <a:bodyPr>
            <a:spAutoFit/>
          </a:bodyPr>
          <a:lstStyle/>
          <a:p>
            <a:endParaRPr lang="en-US"/>
          </a:p>
        </p:txBody>
      </p:sp>
      <p:graphicFrame>
        <p:nvGraphicFramePr>
          <p:cNvPr id="20484" name="Object 4"/>
          <p:cNvGraphicFramePr>
            <a:graphicFrameLocks noChangeAspect="1"/>
          </p:cNvGraphicFramePr>
          <p:nvPr/>
        </p:nvGraphicFramePr>
        <p:xfrm>
          <a:off x="381000" y="1916113"/>
          <a:ext cx="6219825" cy="1574800"/>
        </p:xfrm>
        <a:graphic>
          <a:graphicData uri="http://schemas.openxmlformats.org/presentationml/2006/ole">
            <mc:AlternateContent xmlns:mc="http://schemas.openxmlformats.org/markup-compatibility/2006">
              <mc:Choice xmlns:v="urn:schemas-microsoft-com:vml" Requires="v">
                <p:oleObj spid="_x0000_s59441" name="Equation" r:id="rId3" imgW="3111480" imgH="787320" progId="Equation.3">
                  <p:embed/>
                </p:oleObj>
              </mc:Choice>
              <mc:Fallback>
                <p:oleObj name="Equation" r:id="rId3" imgW="3111480" imgH="787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16113"/>
                        <a:ext cx="6219825" cy="157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6" name="Oval 6"/>
          <p:cNvSpPr>
            <a:spLocks noChangeArrowheads="1"/>
          </p:cNvSpPr>
          <p:nvPr/>
        </p:nvSpPr>
        <p:spPr bwMode="auto">
          <a:xfrm>
            <a:off x="6019800" y="2362200"/>
            <a:ext cx="609600" cy="762000"/>
          </a:xfrm>
          <a:prstGeom prst="ellipse">
            <a:avLst/>
          </a:prstGeom>
          <a:noFill/>
          <a:ln w="25400">
            <a:solidFill>
              <a:srgbClr val="FF0000"/>
            </a:solidFill>
            <a:round/>
            <a:headEnd/>
            <a:tailEnd/>
          </a:ln>
        </p:spPr>
        <p:txBody>
          <a:bodyPr wrap="none" anchor="ctr"/>
          <a:lstStyle/>
          <a:p>
            <a:endParaRPr lang="en-US"/>
          </a:p>
        </p:txBody>
      </p:sp>
      <p:sp>
        <p:nvSpPr>
          <p:cNvPr id="7177" name="Rectangle 8"/>
          <p:cNvSpPr>
            <a:spLocks noChangeArrowheads="1"/>
          </p:cNvSpPr>
          <p:nvPr/>
        </p:nvSpPr>
        <p:spPr bwMode="auto">
          <a:xfrm>
            <a:off x="3962400" y="3314700"/>
            <a:ext cx="9144000" cy="0"/>
          </a:xfrm>
          <a:prstGeom prst="rect">
            <a:avLst/>
          </a:prstGeom>
          <a:noFill/>
          <a:ln w="9525">
            <a:noFill/>
            <a:miter lim="800000"/>
            <a:headEnd/>
            <a:tailEnd/>
          </a:ln>
        </p:spPr>
        <p:txBody>
          <a:bodyPr>
            <a:spAutoFit/>
          </a:bodyPr>
          <a:lstStyle/>
          <a:p>
            <a:endParaRPr lang="en-US"/>
          </a:p>
        </p:txBody>
      </p:sp>
      <p:sp>
        <p:nvSpPr>
          <p:cNvPr id="7178" name="Rectangle 10"/>
          <p:cNvSpPr>
            <a:spLocks noChangeArrowheads="1"/>
          </p:cNvSpPr>
          <p:nvPr/>
        </p:nvSpPr>
        <p:spPr bwMode="auto">
          <a:xfrm>
            <a:off x="2243138" y="3167063"/>
            <a:ext cx="9144000" cy="0"/>
          </a:xfrm>
          <a:prstGeom prst="rect">
            <a:avLst/>
          </a:prstGeom>
          <a:noFill/>
          <a:ln w="9525">
            <a:noFill/>
            <a:miter lim="800000"/>
            <a:headEnd/>
            <a:tailEnd/>
          </a:ln>
        </p:spPr>
        <p:txBody>
          <a:bodyPr>
            <a:spAutoFit/>
          </a:bodyPr>
          <a:lstStyle/>
          <a:p>
            <a:endParaRPr lang="en-US"/>
          </a:p>
        </p:txBody>
      </p:sp>
      <p:graphicFrame>
        <p:nvGraphicFramePr>
          <p:cNvPr id="20489" name="Object 9"/>
          <p:cNvGraphicFramePr>
            <a:graphicFrameLocks noChangeAspect="1"/>
          </p:cNvGraphicFramePr>
          <p:nvPr/>
        </p:nvGraphicFramePr>
        <p:xfrm>
          <a:off x="1143000" y="5638800"/>
          <a:ext cx="2486025" cy="1011238"/>
        </p:xfrm>
        <a:graphic>
          <a:graphicData uri="http://schemas.openxmlformats.org/presentationml/2006/ole">
            <mc:AlternateContent xmlns:mc="http://schemas.openxmlformats.org/markup-compatibility/2006">
              <mc:Choice xmlns:v="urn:schemas-microsoft-com:vml" Requires="v">
                <p:oleObj spid="_x0000_s59442" name="Equation" r:id="rId5" imgW="1257120" imgH="507960" progId="Equation.3">
                  <p:embed/>
                </p:oleObj>
              </mc:Choice>
              <mc:Fallback>
                <p:oleObj name="Equation" r:id="rId5" imgW="125712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638800"/>
                        <a:ext cx="2486025" cy="101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1" name="Text Box 11"/>
          <p:cNvSpPr txBox="1">
            <a:spLocks noChangeArrowheads="1"/>
          </p:cNvSpPr>
          <p:nvPr/>
        </p:nvSpPr>
        <p:spPr bwMode="auto">
          <a:xfrm>
            <a:off x="4876800" y="5768975"/>
            <a:ext cx="2265363" cy="604838"/>
          </a:xfrm>
          <a:prstGeom prst="rect">
            <a:avLst/>
          </a:prstGeom>
          <a:noFill/>
          <a:ln w="25400">
            <a:solidFill>
              <a:srgbClr val="FF0000"/>
            </a:solidFill>
            <a:miter lim="800000"/>
            <a:headEnd/>
            <a:tailEnd/>
          </a:ln>
        </p:spPr>
        <p:txBody>
          <a:bodyPr wrap="none">
            <a:spAutoFit/>
          </a:bodyPr>
          <a:lstStyle/>
          <a:p>
            <a:r>
              <a:rPr lang="it-IT" sz="3200"/>
              <a:t>and the rest?</a:t>
            </a:r>
            <a:endParaRPr lang="en-GB" sz="3200"/>
          </a:p>
        </p:txBody>
      </p:sp>
      <p:cxnSp>
        <p:nvCxnSpPr>
          <p:cNvPr id="15" name="Straight Arrow Connector 14"/>
          <p:cNvCxnSpPr>
            <a:cxnSpLocks noChangeShapeType="1"/>
          </p:cNvCxnSpPr>
          <p:nvPr/>
        </p:nvCxnSpPr>
        <p:spPr bwMode="auto">
          <a:xfrm>
            <a:off x="3708400" y="4797425"/>
            <a:ext cx="792163" cy="1588"/>
          </a:xfrm>
          <a:prstGeom prst="straightConnector1">
            <a:avLst/>
          </a:prstGeom>
          <a:noFill/>
          <a:ln w="28575" algn="ctr">
            <a:solidFill>
              <a:srgbClr val="FF5050"/>
            </a:solidFill>
            <a:round/>
            <a:headEnd type="arrow" w="med" len="med"/>
            <a:tailEnd type="arrow" w="med" len="med"/>
          </a:ln>
        </p:spPr>
      </p:cxnSp>
    </p:spTree>
    <p:extLst>
      <p:ext uri="{BB962C8B-B14F-4D97-AF65-F5344CB8AC3E}">
        <p14:creationId xmlns:p14="http://schemas.microsoft.com/office/powerpoint/2010/main" val="135299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ox(in)">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ox(in)">
                                      <p:cBhvr>
                                        <p:cTn id="12" dur="500"/>
                                        <p:tgtEl>
                                          <p:spTgt spid="2048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box(in)">
                                      <p:cBhvr>
                                        <p:cTn id="15" dur="500"/>
                                        <p:tgtEl>
                                          <p:spTgt spid="2048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0483">
                                            <p:txEl>
                                              <p:pRg st="5" end="5"/>
                                            </p:txEl>
                                          </p:spTgt>
                                        </p:tgtEl>
                                        <p:attrNameLst>
                                          <p:attrName>style.visibility</p:attrName>
                                        </p:attrNameLst>
                                      </p:cBhvr>
                                      <p:to>
                                        <p:strVal val="visible"/>
                                      </p:to>
                                    </p:set>
                                    <p:animEffect transition="in" filter="box(in)">
                                      <p:cBhvr>
                                        <p:cTn id="20" dur="500"/>
                                        <p:tgtEl>
                                          <p:spTgt spid="20483">
                                            <p:txEl>
                                              <p:pRg st="5" end="5"/>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animEffect transition="in" filter="box(in)">
                                      <p:cBhvr>
                                        <p:cTn id="23" dur="500"/>
                                        <p:tgtEl>
                                          <p:spTgt spid="20483">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20483">
                                            <p:txEl>
                                              <p:pRg st="7" end="7"/>
                                            </p:txEl>
                                          </p:spTgt>
                                        </p:tgtEl>
                                        <p:attrNameLst>
                                          <p:attrName>style.visibility</p:attrName>
                                        </p:attrNameLst>
                                      </p:cBhvr>
                                      <p:to>
                                        <p:strVal val="visible"/>
                                      </p:to>
                                    </p:set>
                                    <p:animEffect transition="in" filter="box(in)">
                                      <p:cBhvr>
                                        <p:cTn id="31" dur="500"/>
                                        <p:tgtEl>
                                          <p:spTgt spid="20483">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20489"/>
                                        </p:tgtEl>
                                        <p:attrNameLst>
                                          <p:attrName>style.visibility</p:attrName>
                                        </p:attrNameLst>
                                      </p:cBhvr>
                                      <p:to>
                                        <p:strVal val="visible"/>
                                      </p:to>
                                    </p:set>
                                    <p:animEffect transition="in" filter="box(in)">
                                      <p:cBhvr>
                                        <p:cTn id="34" dur="500"/>
                                        <p:tgtEl>
                                          <p:spTgt spid="2048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0491"/>
                                        </p:tgtEl>
                                        <p:attrNameLst>
                                          <p:attrName>style.visibility</p:attrName>
                                        </p:attrNameLst>
                                      </p:cBhvr>
                                      <p:to>
                                        <p:strVal val="visible"/>
                                      </p:to>
                                    </p:set>
                                    <p:animEffect transition="in" filter="box(in)">
                                      <p:cBhvr>
                                        <p:cTn id="39" dur="500"/>
                                        <p:tgtEl>
                                          <p:spTgt spid="2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9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5"/>
          <p:cNvSpPr>
            <a:spLocks noGrp="1"/>
          </p:cNvSpPr>
          <p:nvPr>
            <p:ph type="sldNum" sz="quarter" idx="12"/>
          </p:nvPr>
        </p:nvSpPr>
        <p:spPr>
          <a:noFill/>
        </p:spPr>
        <p:txBody>
          <a:bodyPr/>
          <a:lstStyle/>
          <a:p>
            <a:fld id="{C1691280-6C10-45D3-916B-01FA5971A536}" type="slidenum">
              <a:rPr lang="en-GB" smtClean="0"/>
              <a:pPr/>
              <a:t>34</a:t>
            </a:fld>
            <a:endParaRPr lang="en-GB" smtClean="0"/>
          </a:p>
        </p:txBody>
      </p:sp>
      <p:sp>
        <p:nvSpPr>
          <p:cNvPr id="8197" name="Rectangle 2"/>
          <p:cNvSpPr>
            <a:spLocks noGrp="1" noChangeArrowheads="1"/>
          </p:cNvSpPr>
          <p:nvPr>
            <p:ph type="title"/>
          </p:nvPr>
        </p:nvSpPr>
        <p:spPr>
          <a:xfrm>
            <a:off x="0" y="0"/>
            <a:ext cx="7924800" cy="1143000"/>
          </a:xfrm>
        </p:spPr>
        <p:txBody>
          <a:bodyPr/>
          <a:lstStyle/>
          <a:p>
            <a:pPr eaLnBrk="1" hangingPunct="1"/>
            <a:r>
              <a:rPr lang="it-IT" smtClean="0"/>
              <a:t>Entropy Production</a:t>
            </a:r>
            <a:endParaRPr lang="en-GB" smtClean="0"/>
          </a:p>
        </p:txBody>
      </p:sp>
      <p:sp>
        <p:nvSpPr>
          <p:cNvPr id="21507" name="Rectangle 3"/>
          <p:cNvSpPr>
            <a:spLocks noGrp="1" noChangeArrowheads="1"/>
          </p:cNvSpPr>
          <p:nvPr>
            <p:ph type="body" idx="1"/>
          </p:nvPr>
        </p:nvSpPr>
        <p:spPr>
          <a:xfrm>
            <a:off x="0" y="990600"/>
            <a:ext cx="8001000" cy="5867400"/>
          </a:xfrm>
        </p:spPr>
        <p:txBody>
          <a:bodyPr/>
          <a:lstStyle/>
          <a:p>
            <a:pPr eaLnBrk="1" hangingPunct="1"/>
            <a:r>
              <a:rPr lang="it-IT" smtClean="0">
                <a:solidFill>
                  <a:srgbClr val="000000"/>
                </a:solidFill>
              </a:rPr>
              <a:t>Contributions of dissipation plus heat transport:</a:t>
            </a:r>
          </a:p>
          <a:p>
            <a:pPr eaLnBrk="1" hangingPunct="1"/>
            <a:endParaRPr lang="it-IT" smtClean="0">
              <a:solidFill>
                <a:srgbClr val="000000"/>
              </a:solidFill>
            </a:endParaRPr>
          </a:p>
          <a:p>
            <a:pPr eaLnBrk="1" hangingPunct="1"/>
            <a:endParaRPr lang="it-IT" smtClean="0">
              <a:solidFill>
                <a:srgbClr val="000000"/>
              </a:solidFill>
            </a:endParaRPr>
          </a:p>
          <a:p>
            <a:pPr eaLnBrk="1" hangingPunct="1"/>
            <a:r>
              <a:rPr lang="it-IT" smtClean="0">
                <a:solidFill>
                  <a:srgbClr val="000000"/>
                </a:solidFill>
              </a:rPr>
              <a:t>We can quantify the “excess” of entropy production, degree of irreversibility with </a:t>
            </a:r>
            <a:r>
              <a:rPr lang="it-IT" smtClean="0">
                <a:solidFill>
                  <a:srgbClr val="000000"/>
                </a:solidFill>
                <a:cs typeface="Times New Roman" pitchFamily="18" charset="0"/>
              </a:rPr>
              <a:t>α:</a:t>
            </a:r>
          </a:p>
          <a:p>
            <a:pPr eaLnBrk="1" hangingPunct="1"/>
            <a:endParaRPr lang="it-IT" smtClean="0">
              <a:solidFill>
                <a:srgbClr val="000000"/>
              </a:solidFill>
              <a:cs typeface="Times New Roman" pitchFamily="18" charset="0"/>
            </a:endParaRPr>
          </a:p>
          <a:p>
            <a:pPr eaLnBrk="1" hangingPunct="1"/>
            <a:endParaRPr lang="it-IT" smtClean="0">
              <a:solidFill>
                <a:srgbClr val="000000"/>
              </a:solidFill>
              <a:cs typeface="Times New Roman" pitchFamily="18" charset="0"/>
            </a:endParaRPr>
          </a:p>
          <a:p>
            <a:pPr eaLnBrk="1" hangingPunct="1"/>
            <a:r>
              <a:rPr lang="it-IT" smtClean="0">
                <a:solidFill>
                  <a:srgbClr val="000000"/>
                </a:solidFill>
              </a:rPr>
              <a:t>Heat Transport down the T gradient </a:t>
            </a:r>
            <a:r>
              <a:rPr lang="it-IT" smtClean="0">
                <a:solidFill>
                  <a:srgbClr val="000000"/>
                </a:solidFill>
                <a:sym typeface="Symbol" pitchFamily="18" charset="2"/>
              </a:rPr>
              <a:t>increases irreversibility</a:t>
            </a:r>
            <a:endParaRPr lang="en-GB" smtClean="0">
              <a:solidFill>
                <a:srgbClr val="000000"/>
              </a:solidFill>
            </a:endParaRPr>
          </a:p>
        </p:txBody>
      </p:sp>
      <p:sp>
        <p:nvSpPr>
          <p:cNvPr id="8199" name="Rectangle 5"/>
          <p:cNvSpPr>
            <a:spLocks noChangeArrowheads="1"/>
          </p:cNvSpPr>
          <p:nvPr/>
        </p:nvSpPr>
        <p:spPr bwMode="auto">
          <a:xfrm>
            <a:off x="2243138" y="3167063"/>
            <a:ext cx="9144000" cy="0"/>
          </a:xfrm>
          <a:prstGeom prst="rect">
            <a:avLst/>
          </a:prstGeom>
          <a:noFill/>
          <a:ln w="9525">
            <a:noFill/>
            <a:miter lim="800000"/>
            <a:headEnd/>
            <a:tailEnd/>
          </a:ln>
        </p:spPr>
        <p:txBody>
          <a:bodyPr>
            <a:spAutoFit/>
          </a:bodyPr>
          <a:lstStyle/>
          <a:p>
            <a:endParaRPr lang="en-US"/>
          </a:p>
        </p:txBody>
      </p:sp>
      <p:graphicFrame>
        <p:nvGraphicFramePr>
          <p:cNvPr id="21508" name="Object 4"/>
          <p:cNvGraphicFramePr>
            <a:graphicFrameLocks noChangeAspect="1"/>
          </p:cNvGraphicFramePr>
          <p:nvPr/>
        </p:nvGraphicFramePr>
        <p:xfrm>
          <a:off x="381000" y="2133600"/>
          <a:ext cx="7208838" cy="962025"/>
        </p:xfrm>
        <a:graphic>
          <a:graphicData uri="http://schemas.openxmlformats.org/presentationml/2006/ole">
            <mc:AlternateContent xmlns:mc="http://schemas.openxmlformats.org/markup-compatibility/2006">
              <mc:Choice xmlns:v="urn:schemas-microsoft-com:vml" Requires="v">
                <p:oleObj spid="_x0000_s60465" name="Equation" r:id="rId3" imgW="3644640" imgH="482400" progId="Equation.3">
                  <p:embed/>
                </p:oleObj>
              </mc:Choice>
              <mc:Fallback>
                <p:oleObj name="Equation" r:id="rId3" imgW="364464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7208838"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0" name="Rectangle 7"/>
          <p:cNvSpPr>
            <a:spLocks noChangeArrowheads="1"/>
          </p:cNvSpPr>
          <p:nvPr/>
        </p:nvSpPr>
        <p:spPr bwMode="auto">
          <a:xfrm>
            <a:off x="2852738" y="3186113"/>
            <a:ext cx="9144000" cy="0"/>
          </a:xfrm>
          <a:prstGeom prst="rect">
            <a:avLst/>
          </a:prstGeom>
          <a:noFill/>
          <a:ln w="9525">
            <a:noFill/>
            <a:miter lim="800000"/>
            <a:headEnd/>
            <a:tailEnd/>
          </a:ln>
        </p:spPr>
        <p:txBody>
          <a:bodyPr>
            <a:spAutoFit/>
          </a:bodyPr>
          <a:lstStyle/>
          <a:p>
            <a:endParaRPr lang="en-US"/>
          </a:p>
        </p:txBody>
      </p:sp>
      <p:graphicFrame>
        <p:nvGraphicFramePr>
          <p:cNvPr id="21510" name="Object 6"/>
          <p:cNvGraphicFramePr>
            <a:graphicFrameLocks noChangeAspect="1"/>
          </p:cNvGraphicFramePr>
          <p:nvPr/>
        </p:nvGraphicFramePr>
        <p:xfrm>
          <a:off x="1308100" y="4475163"/>
          <a:ext cx="4438650" cy="935037"/>
        </p:xfrm>
        <a:graphic>
          <a:graphicData uri="http://schemas.openxmlformats.org/presentationml/2006/ole">
            <mc:AlternateContent xmlns:mc="http://schemas.openxmlformats.org/markup-compatibility/2006">
              <mc:Choice xmlns:v="urn:schemas-microsoft-com:vml" Requires="v">
                <p:oleObj spid="_x0000_s60466" name="Equation" r:id="rId5" imgW="2247840" imgH="469800" progId="Equation.3">
                  <p:embed/>
                </p:oleObj>
              </mc:Choice>
              <mc:Fallback>
                <p:oleObj name="Equation" r:id="rId5" imgW="22478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4475163"/>
                        <a:ext cx="4438650"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4643438" y="1989138"/>
            <a:ext cx="1800225" cy="1295400"/>
          </a:xfrm>
          <a:prstGeom prst="rect">
            <a:avLst/>
          </a:prstGeom>
          <a:noFill/>
          <a:ln w="28575" algn="ctr">
            <a:solidFill>
              <a:srgbClr val="FF0000"/>
            </a:solidFill>
            <a:prstDash val="dash"/>
            <a:round/>
            <a:headEnd/>
            <a:tailEnd/>
          </a:ln>
        </p:spPr>
        <p:txBody>
          <a:bodyPr wrap="none"/>
          <a:lstStyle/>
          <a:p>
            <a:endParaRPr lang="en-US"/>
          </a:p>
        </p:txBody>
      </p:sp>
      <p:sp>
        <p:nvSpPr>
          <p:cNvPr id="11" name="Rectangle 10"/>
          <p:cNvSpPr>
            <a:spLocks noChangeArrowheads="1"/>
          </p:cNvSpPr>
          <p:nvPr/>
        </p:nvSpPr>
        <p:spPr bwMode="auto">
          <a:xfrm>
            <a:off x="6588125" y="1989138"/>
            <a:ext cx="1079500" cy="1295400"/>
          </a:xfrm>
          <a:prstGeom prst="rect">
            <a:avLst/>
          </a:prstGeom>
          <a:noFill/>
          <a:ln w="28575" algn="ctr">
            <a:solidFill>
              <a:srgbClr val="92D050"/>
            </a:solidFill>
            <a:prstDash val="dash"/>
            <a:round/>
            <a:headEnd/>
            <a:tailEnd/>
          </a:ln>
        </p:spPr>
        <p:txBody>
          <a:bodyPr wrap="none"/>
          <a:lstStyle/>
          <a:p>
            <a:endParaRPr lang="en-US"/>
          </a:p>
        </p:txBody>
      </p:sp>
    </p:spTree>
    <p:extLst>
      <p:ext uri="{BB962C8B-B14F-4D97-AF65-F5344CB8AC3E}">
        <p14:creationId xmlns:p14="http://schemas.microsoft.com/office/powerpoint/2010/main" val="518973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in)">
                                      <p:cBhvr>
                                        <p:cTn id="12" dur="500"/>
                                        <p:tgtEl>
                                          <p:spTgt spid="2150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Effect transition="in" filter="box(in)">
                                      <p:cBhvr>
                                        <p:cTn id="23" dur="500"/>
                                        <p:tgtEl>
                                          <p:spTgt spid="2150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1510"/>
                                        </p:tgtEl>
                                        <p:attrNameLst>
                                          <p:attrName>style.visibility</p:attrName>
                                        </p:attrNameLst>
                                      </p:cBhvr>
                                      <p:to>
                                        <p:strVal val="visible"/>
                                      </p:to>
                                    </p:set>
                                    <p:animEffect transition="in" filter="box(in)">
                                      <p:cBhvr>
                                        <p:cTn id="28" dur="500"/>
                                        <p:tgtEl>
                                          <p:spTgt spid="215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21507">
                                            <p:txEl>
                                              <p:pRg st="6" end="6"/>
                                            </p:txEl>
                                          </p:spTgt>
                                        </p:tgtEl>
                                        <p:attrNameLst>
                                          <p:attrName>style.visibility</p:attrName>
                                        </p:attrNameLst>
                                      </p:cBhvr>
                                      <p:to>
                                        <p:strVal val="visible"/>
                                      </p:to>
                                    </p:set>
                                    <p:animEffect transition="in" filter="box(in)">
                                      <p:cBhvr>
                                        <p:cTn id="33"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lnSpc>
                <a:spcPct val="120000"/>
              </a:lnSpc>
            </a:pPr>
            <a:r>
              <a:rPr lang="de-DE" sz="3200" dirty="0">
                <a:latin typeface="Arial" charset="0"/>
                <a:ea typeface="ヒラギノ角ゴ Pro W3" charset="0"/>
                <a:cs typeface="ヒラギノ角ゴ Pro W3" charset="0"/>
              </a:rPr>
              <a:t>          </a:t>
            </a:r>
            <a:r>
              <a:rPr lang="de-DE" sz="3200" dirty="0" err="1">
                <a:latin typeface="Arial" charset="0"/>
                <a:ea typeface="ヒラギノ角ゴ Pro W3" charset="0"/>
                <a:cs typeface="ヒラギノ角ゴ Pro W3" charset="0"/>
              </a:rPr>
              <a:t>Climate</a:t>
            </a:r>
            <a:r>
              <a:rPr lang="de-DE" sz="3200" dirty="0">
                <a:latin typeface="Arial" charset="0"/>
                <a:ea typeface="ヒラギノ角ゴ Pro W3" charset="0"/>
                <a:cs typeface="ヒラギノ角ゴ Pro W3" charset="0"/>
              </a:rPr>
              <a:t> </a:t>
            </a:r>
            <a:r>
              <a:rPr lang="de-DE" sz="3200" dirty="0" err="1">
                <a:latin typeface="Arial" charset="0"/>
                <a:ea typeface="ヒラギノ角ゴ Pro W3" charset="0"/>
                <a:cs typeface="ヒラギノ角ゴ Pro W3" charset="0"/>
              </a:rPr>
              <a:t>entropy</a:t>
            </a:r>
            <a:r>
              <a:rPr lang="de-DE" sz="3200" dirty="0">
                <a:latin typeface="Arial" charset="0"/>
                <a:ea typeface="ヒラギノ角ゴ Pro W3" charset="0"/>
                <a:cs typeface="ヒラギノ角ゴ Pro W3" charset="0"/>
              </a:rPr>
              <a:t> </a:t>
            </a:r>
            <a:r>
              <a:rPr lang="de-DE" sz="3200" dirty="0" err="1">
                <a:latin typeface="Arial" charset="0"/>
                <a:ea typeface="ヒラギノ角ゴ Pro W3" charset="0"/>
                <a:cs typeface="ヒラギノ角ゴ Pro W3" charset="0"/>
              </a:rPr>
              <a:t>budget</a:t>
            </a:r>
            <a:r>
              <a:rPr lang="de-DE" sz="2000" dirty="0">
                <a:latin typeface="Arial" charset="0"/>
                <a:ea typeface="ヒラギノ角ゴ Pro W3" charset="0"/>
                <a:cs typeface="ヒラギノ角ゴ Pro W3" charset="0"/>
              </a:rPr>
              <a:t/>
            </a:r>
            <a:br>
              <a:rPr lang="de-DE" sz="2000" dirty="0">
                <a:latin typeface="Arial" charset="0"/>
                <a:ea typeface="ヒラギノ角ゴ Pro W3" charset="0"/>
                <a:cs typeface="ヒラギノ角ゴ Pro W3" charset="0"/>
              </a:rPr>
            </a:br>
            <a:endParaRPr lang="de-DE" sz="1400" dirty="0">
              <a:solidFill>
                <a:srgbClr val="9AD4E8"/>
              </a:solidFill>
              <a:latin typeface="Arial" charset="0"/>
              <a:ea typeface="ヒラギノ角ゴ Pro W3" charset="0"/>
              <a:cs typeface="ヒラギノ角ゴ Pro W3" charset="0"/>
            </a:endParaRPr>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55650" y="812800"/>
            <a:ext cx="7764463" cy="6010275"/>
          </a:xfrm>
        </p:spPr>
      </p:pic>
      <p:sp>
        <p:nvSpPr>
          <p:cNvPr id="6" name="Rectangle 5"/>
          <p:cNvSpPr/>
          <p:nvPr/>
        </p:nvSpPr>
        <p:spPr>
          <a:xfrm>
            <a:off x="2843213" y="2492896"/>
            <a:ext cx="3600450" cy="33845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4427984" y="5939432"/>
            <a:ext cx="1368425" cy="369888"/>
          </a:xfrm>
          <a:prstGeom prst="rect">
            <a:avLst/>
          </a:prstGeom>
          <a:solidFill>
            <a:srgbClr val="000000"/>
          </a:solidFill>
        </p:spPr>
        <p:txBody>
          <a:bodyPr>
            <a:spAutoFit/>
          </a:bodyPr>
          <a:lstStyle/>
          <a:p>
            <a:pPr algn="ctr">
              <a:defRPr/>
            </a:pPr>
            <a:r>
              <a:rPr lang="en-GB" dirty="0">
                <a:solidFill>
                  <a:srgbClr val="FF0000"/>
                </a:solidFill>
                <a:latin typeface="+mj-lt"/>
                <a:ea typeface="+mn-ea"/>
              </a:rPr>
              <a:t>material EP</a:t>
            </a:r>
            <a:endParaRPr lang="en-US" dirty="0">
              <a:solidFill>
                <a:srgbClr val="FF0000"/>
              </a:solidFill>
              <a:latin typeface="+mj-lt"/>
              <a:ea typeface="+mn-ea"/>
            </a:endParaRPr>
          </a:p>
        </p:txBody>
      </p:sp>
      <p:sp>
        <p:nvSpPr>
          <p:cNvPr id="8" name="Title 1"/>
          <p:cNvSpPr txBox="1">
            <a:spLocks/>
          </p:cNvSpPr>
          <p:nvPr/>
        </p:nvSpPr>
        <p:spPr bwMode="auto">
          <a:xfrm>
            <a:off x="381000" y="-315416"/>
            <a:ext cx="739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US" smtClean="0"/>
              <a:t>Entropy Budget</a:t>
            </a:r>
            <a:endParaRPr lang="en-US" dirty="0"/>
          </a:p>
        </p:txBody>
      </p:sp>
    </p:spTree>
    <p:extLst>
      <p:ext uri="{BB962C8B-B14F-4D97-AF65-F5344CB8AC3E}">
        <p14:creationId xmlns:p14="http://schemas.microsoft.com/office/powerpoint/2010/main" val="3534468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5"/>
          <p:cNvSpPr>
            <a:spLocks noGrp="1"/>
          </p:cNvSpPr>
          <p:nvPr>
            <p:ph type="sldNum" sz="quarter" idx="12"/>
          </p:nvPr>
        </p:nvSpPr>
        <p:spPr>
          <a:noFill/>
        </p:spPr>
        <p:txBody>
          <a:bodyPr/>
          <a:lstStyle/>
          <a:p>
            <a:fld id="{081B134A-00E9-4267-ADAE-8BC13343209E}" type="slidenum">
              <a:rPr lang="en-GB" smtClean="0"/>
              <a:pPr/>
              <a:t>36</a:t>
            </a:fld>
            <a:endParaRPr lang="en-GB" smtClean="0"/>
          </a:p>
        </p:txBody>
      </p:sp>
      <p:sp>
        <p:nvSpPr>
          <p:cNvPr id="9220" name="Rectangle 2"/>
          <p:cNvSpPr>
            <a:spLocks noGrp="1" noChangeArrowheads="1"/>
          </p:cNvSpPr>
          <p:nvPr>
            <p:ph type="title"/>
          </p:nvPr>
        </p:nvSpPr>
        <p:spPr>
          <a:xfrm>
            <a:off x="228600" y="0"/>
            <a:ext cx="7391400" cy="1143000"/>
          </a:xfrm>
        </p:spPr>
        <p:txBody>
          <a:bodyPr/>
          <a:lstStyle/>
          <a:p>
            <a:pPr eaLnBrk="1" hangingPunct="1"/>
            <a:r>
              <a:rPr lang="it-IT" smtClean="0"/>
              <a:t>MEPP re-examined</a:t>
            </a:r>
            <a:endParaRPr lang="en-GB" smtClean="0"/>
          </a:p>
        </p:txBody>
      </p:sp>
      <p:sp>
        <p:nvSpPr>
          <p:cNvPr id="22531" name="Rectangle 3"/>
          <p:cNvSpPr>
            <a:spLocks noGrp="1" noChangeArrowheads="1"/>
          </p:cNvSpPr>
          <p:nvPr>
            <p:ph type="body" idx="1"/>
          </p:nvPr>
        </p:nvSpPr>
        <p:spPr>
          <a:xfrm>
            <a:off x="0" y="990600"/>
            <a:ext cx="7924800" cy="5867400"/>
          </a:xfrm>
        </p:spPr>
        <p:txBody>
          <a:bodyPr/>
          <a:lstStyle/>
          <a:p>
            <a:pPr eaLnBrk="1" hangingPunct="1"/>
            <a:r>
              <a:rPr lang="it-IT" smtClean="0">
                <a:solidFill>
                  <a:srgbClr val="000000"/>
                </a:solidFill>
              </a:rPr>
              <a:t>Let’s look again at the Entropy production:</a:t>
            </a:r>
          </a:p>
          <a:p>
            <a:pPr eaLnBrk="1" hangingPunct="1"/>
            <a:endParaRPr lang="it-IT" smtClean="0">
              <a:solidFill>
                <a:srgbClr val="000000"/>
              </a:solidFill>
            </a:endParaRPr>
          </a:p>
          <a:p>
            <a:pPr eaLnBrk="1" hangingPunct="1"/>
            <a:endParaRPr lang="it-IT" smtClean="0">
              <a:solidFill>
                <a:srgbClr val="000000"/>
              </a:solidFill>
            </a:endParaRPr>
          </a:p>
          <a:p>
            <a:pPr eaLnBrk="1" hangingPunct="1"/>
            <a:r>
              <a:rPr lang="en-US" smtClean="0">
                <a:solidFill>
                  <a:srgbClr val="000000"/>
                </a:solidFill>
                <a:cs typeface="Times New Roman" pitchFamily="18" charset="0"/>
              </a:rPr>
              <a:t>If heat transport down the temperature is strong, η is small</a:t>
            </a:r>
          </a:p>
          <a:p>
            <a:pPr eaLnBrk="1" hangingPunct="1"/>
            <a:r>
              <a:rPr lang="en-US" smtClean="0">
                <a:solidFill>
                  <a:srgbClr val="000000"/>
                </a:solidFill>
                <a:cs typeface="Times New Roman" pitchFamily="18" charset="0"/>
              </a:rPr>
              <a:t>If the transport is weak, α is small.</a:t>
            </a:r>
          </a:p>
          <a:p>
            <a:pPr algn="ctr" eaLnBrk="1" hangingPunct="1">
              <a:buFont typeface="Wingdings" pitchFamily="2" charset="2"/>
              <a:buNone/>
            </a:pPr>
            <a:r>
              <a:rPr lang="en-GB" b="1" i="0" smtClean="0">
                <a:solidFill>
                  <a:srgbClr val="000000"/>
                </a:solidFill>
                <a:sym typeface="Symbol" pitchFamily="18" charset="2"/>
              </a:rPr>
              <a:t></a:t>
            </a:r>
            <a:r>
              <a:rPr lang="en-GB" b="1" i="0" smtClean="0">
                <a:solidFill>
                  <a:srgbClr val="000000"/>
                </a:solidFill>
              </a:rPr>
              <a:t> </a:t>
            </a:r>
            <a:endParaRPr lang="it-IT" b="1" i="0" smtClean="0">
              <a:solidFill>
                <a:srgbClr val="000000"/>
              </a:solidFill>
            </a:endParaRPr>
          </a:p>
          <a:p>
            <a:pPr eaLnBrk="1" hangingPunct="1"/>
            <a:r>
              <a:rPr lang="en-US" smtClean="0">
                <a:solidFill>
                  <a:srgbClr val="000000"/>
                </a:solidFill>
                <a:cs typeface="Times New Roman" pitchFamily="18" charset="0"/>
              </a:rPr>
              <a:t>MEPP: joint optimization of heat transport and of the production of mechanical work</a:t>
            </a:r>
            <a:r>
              <a:rPr lang="en-GB" smtClean="0">
                <a:solidFill>
                  <a:srgbClr val="000000"/>
                </a:solidFill>
              </a:rPr>
              <a:t> </a:t>
            </a:r>
          </a:p>
        </p:txBody>
      </p:sp>
      <p:sp>
        <p:nvSpPr>
          <p:cNvPr id="9222" name="Rectangle 5"/>
          <p:cNvSpPr>
            <a:spLocks noChangeArrowheads="1"/>
          </p:cNvSpPr>
          <p:nvPr/>
        </p:nvSpPr>
        <p:spPr bwMode="auto">
          <a:xfrm>
            <a:off x="3443288" y="3290888"/>
            <a:ext cx="9144000" cy="0"/>
          </a:xfrm>
          <a:prstGeom prst="rect">
            <a:avLst/>
          </a:prstGeom>
          <a:noFill/>
          <a:ln w="9525">
            <a:noFill/>
            <a:miter lim="800000"/>
            <a:headEnd/>
            <a:tailEnd/>
          </a:ln>
        </p:spPr>
        <p:txBody>
          <a:bodyPr>
            <a:spAutoFit/>
          </a:bodyPr>
          <a:lstStyle/>
          <a:p>
            <a:endParaRPr lang="en-US"/>
          </a:p>
        </p:txBody>
      </p:sp>
      <p:graphicFrame>
        <p:nvGraphicFramePr>
          <p:cNvPr id="22532" name="Object 4"/>
          <p:cNvGraphicFramePr>
            <a:graphicFrameLocks noChangeAspect="1"/>
          </p:cNvGraphicFramePr>
          <p:nvPr/>
        </p:nvGraphicFramePr>
        <p:xfrm>
          <a:off x="1524000" y="1981200"/>
          <a:ext cx="4570413" cy="558800"/>
        </p:xfrm>
        <a:graphic>
          <a:graphicData uri="http://schemas.openxmlformats.org/presentationml/2006/ole">
            <mc:AlternateContent xmlns:mc="http://schemas.openxmlformats.org/markup-compatibility/2006">
              <mc:Choice xmlns:v="urn:schemas-microsoft-com:vml" Requires="v">
                <p:oleObj spid="_x0000_s61470" name="Equation" r:id="rId3" imgW="2260600" imgH="279400" progId="Equation.3">
                  <p:embed/>
                </p:oleObj>
              </mc:Choice>
              <mc:Fallback>
                <p:oleObj name="Equation" r:id="rId3" imgW="22606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81200"/>
                        <a:ext cx="4570413"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49460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ox(in)">
                                      <p:cBhvr>
                                        <p:cTn id="7" dur="500"/>
                                        <p:tgtEl>
                                          <p:spTgt spid="2253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box(in)">
                                      <p:cBhvr>
                                        <p:cTn id="10" dur="500"/>
                                        <p:tgtEl>
                                          <p:spTgt spid="2253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animEffect transition="in" filter="box(in)">
                                      <p:cBhvr>
                                        <p:cTn id="15" dur="500"/>
                                        <p:tgtEl>
                                          <p:spTgt spid="2253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2531">
                                            <p:txEl>
                                              <p:pRg st="4" end="4"/>
                                            </p:txEl>
                                          </p:spTgt>
                                        </p:tgtEl>
                                        <p:attrNameLst>
                                          <p:attrName>style.visibility</p:attrName>
                                        </p:attrNameLst>
                                      </p:cBhvr>
                                      <p:to>
                                        <p:strVal val="visible"/>
                                      </p:to>
                                    </p:set>
                                    <p:animEffect transition="in" filter="box(in)">
                                      <p:cBhvr>
                                        <p:cTn id="20" dur="500"/>
                                        <p:tgtEl>
                                          <p:spTgt spid="2253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2531">
                                            <p:txEl>
                                              <p:pRg st="5" end="5"/>
                                            </p:txEl>
                                          </p:spTgt>
                                        </p:tgtEl>
                                        <p:attrNameLst>
                                          <p:attrName>style.visibility</p:attrName>
                                        </p:attrNameLst>
                                      </p:cBhvr>
                                      <p:to>
                                        <p:strVal val="visible"/>
                                      </p:to>
                                    </p:set>
                                    <p:animEffect transition="in" filter="box(in)">
                                      <p:cBhvr>
                                        <p:cTn id="25" dur="500"/>
                                        <p:tgtEl>
                                          <p:spTgt spid="22531">
                                            <p:txEl>
                                              <p:pRg st="5" end="5"/>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2531">
                                            <p:txEl>
                                              <p:pRg st="6" end="6"/>
                                            </p:txEl>
                                          </p:spTgt>
                                        </p:tgtEl>
                                        <p:attrNameLst>
                                          <p:attrName>style.visibility</p:attrName>
                                        </p:attrNameLst>
                                      </p:cBhvr>
                                      <p:to>
                                        <p:strVal val="visible"/>
                                      </p:to>
                                    </p:set>
                                    <p:animEffect transition="in" filter="box(in)">
                                      <p:cBhvr>
                                        <p:cTn id="28"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84"/>
            <a:ext cx="7391400" cy="1143000"/>
          </a:xfrm>
        </p:spPr>
        <p:txBody>
          <a:bodyPr/>
          <a:lstStyle/>
          <a:p>
            <a:r>
              <a:rPr lang="en-US" dirty="0" smtClean="0"/>
              <a:t>But…</a:t>
            </a:r>
            <a:endParaRPr lang="en-US" dirty="0"/>
          </a:p>
        </p:txBody>
      </p:sp>
      <p:sp>
        <p:nvSpPr>
          <p:cNvPr id="3" name="Content Placeholder 2"/>
          <p:cNvSpPr>
            <a:spLocks noGrp="1"/>
          </p:cNvSpPr>
          <p:nvPr>
            <p:ph idx="1"/>
          </p:nvPr>
        </p:nvSpPr>
        <p:spPr>
          <a:xfrm>
            <a:off x="228600" y="1124744"/>
            <a:ext cx="7391400" cy="5733256"/>
          </a:xfrm>
        </p:spPr>
        <p:txBody>
          <a:bodyPr/>
          <a:lstStyle/>
          <a:p>
            <a:r>
              <a:rPr lang="en-US" dirty="0" smtClean="0"/>
              <a:t>Two ways to compute EP:</a:t>
            </a:r>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dirty="0"/>
              <a:t> </a:t>
            </a:r>
            <a:r>
              <a:rPr lang="en-US" dirty="0" smtClean="0"/>
              <a:t>          Direct    </a:t>
            </a:r>
            <a:r>
              <a:rPr lang="en-US" dirty="0" err="1" smtClean="0"/>
              <a:t>vs</a:t>
            </a:r>
            <a:r>
              <a:rPr lang="en-US" dirty="0" smtClean="0"/>
              <a:t>      Indirect </a:t>
            </a:r>
          </a:p>
          <a:p>
            <a:pPr marL="0" indent="0">
              <a:buNone/>
            </a:pPr>
            <a:r>
              <a:rPr lang="en-US" dirty="0" smtClean="0"/>
              <a:t>         Material   </a:t>
            </a:r>
            <a:r>
              <a:rPr lang="en-US" dirty="0" err="1" smtClean="0"/>
              <a:t>vs</a:t>
            </a:r>
            <a:r>
              <a:rPr lang="en-US" dirty="0" smtClean="0"/>
              <a:t>     </a:t>
            </a:r>
            <a:r>
              <a:rPr lang="en-US" dirty="0" err="1" smtClean="0"/>
              <a:t>Radiative</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37</a:t>
            </a:fld>
            <a:endParaRPr lang="it-IT"/>
          </a:p>
        </p:txBody>
      </p:sp>
      <p:graphicFrame>
        <p:nvGraphicFramePr>
          <p:cNvPr id="5" name="Object 4"/>
          <p:cNvGraphicFramePr>
            <a:graphicFrameLocks noChangeAspect="1"/>
          </p:cNvGraphicFramePr>
          <p:nvPr>
            <p:extLst>
              <p:ext uri="{D42A27DB-BD31-4B8C-83A1-F6EECF244321}">
                <p14:modId xmlns:p14="http://schemas.microsoft.com/office/powerpoint/2010/main" val="311985045"/>
              </p:ext>
            </p:extLst>
          </p:nvPr>
        </p:nvGraphicFramePr>
        <p:xfrm>
          <a:off x="34925" y="1873250"/>
          <a:ext cx="7718425" cy="3255963"/>
        </p:xfrm>
        <a:graphic>
          <a:graphicData uri="http://schemas.openxmlformats.org/presentationml/2006/ole">
            <mc:AlternateContent xmlns:mc="http://schemas.openxmlformats.org/markup-compatibility/2006">
              <mc:Choice xmlns:v="urn:schemas-microsoft-com:vml" Requires="v">
                <p:oleObj spid="_x0000_s89098" name="Equation" r:id="rId3" imgW="3390900" imgH="1422400" progId="Equation.3">
                  <p:embed/>
                </p:oleObj>
              </mc:Choice>
              <mc:Fallback>
                <p:oleObj name="Equation" r:id="rId3" imgW="3390900" imgH="1422400" progId="Equation.3">
                  <p:embed/>
                  <p:pic>
                    <p:nvPicPr>
                      <p:cNvPr id="0" name=""/>
                      <p:cNvPicPr>
                        <a:picLocks noChangeAspect="1" noChangeArrowheads="1"/>
                      </p:cNvPicPr>
                      <p:nvPr/>
                    </p:nvPicPr>
                    <p:blipFill>
                      <a:blip r:embed="rId4"/>
                      <a:srcRect/>
                      <a:stretch>
                        <a:fillRect/>
                      </a:stretch>
                    </p:blipFill>
                    <p:spPr bwMode="auto">
                      <a:xfrm>
                        <a:off x="34925" y="1873250"/>
                        <a:ext cx="7718425" cy="3255963"/>
                      </a:xfrm>
                      <a:prstGeom prst="rect">
                        <a:avLst/>
                      </a:prstGeom>
                      <a:noFill/>
                      <a:extLst/>
                    </p:spPr>
                  </p:pic>
                </p:oleObj>
              </mc:Fallback>
            </mc:AlternateContent>
          </a:graphicData>
        </a:graphic>
      </p:graphicFrame>
    </p:spTree>
    <p:extLst>
      <p:ext uri="{BB962C8B-B14F-4D97-AF65-F5344CB8AC3E}">
        <p14:creationId xmlns:p14="http://schemas.microsoft.com/office/powerpoint/2010/main" val="10635079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19050" y="1588"/>
            <a:ext cx="8532813" cy="1143000"/>
          </a:xfrm>
        </p:spPr>
        <p:txBody>
          <a:bodyPr/>
          <a:lstStyle/>
          <a:p>
            <a:pPr eaLnBrk="1" hangingPunct="1"/>
            <a:r>
              <a:rPr lang="en-GB">
                <a:latin typeface="Times New Roman" charset="0"/>
              </a:rPr>
              <a:t>4-box model of entropy budget</a:t>
            </a:r>
          </a:p>
        </p:txBody>
      </p:sp>
      <p:sp>
        <p:nvSpPr>
          <p:cNvPr id="28675" name="Slide Number Placeholder 3"/>
          <p:cNvSpPr>
            <a:spLocks noGrp="1"/>
          </p:cNvSpPr>
          <p:nvPr>
            <p:ph type="sldNum" sz="quarter" idx="12"/>
          </p:nvPr>
        </p:nvSpPr>
        <p:spPr/>
        <p:txBody>
          <a:bodyPr/>
          <a:lstStyle/>
          <a:p>
            <a:pPr>
              <a:defRPr/>
            </a:pPr>
            <a:fld id="{6F940D57-CB72-AA46-82B3-F8AD0590EE33}" type="slidenum">
              <a:rPr lang="en-GB" smtClean="0"/>
              <a:pPr>
                <a:defRPr/>
              </a:pPr>
              <a:t>38</a:t>
            </a:fld>
            <a:endParaRPr lang="en-GB" smtClean="0"/>
          </a:p>
        </p:txBody>
      </p:sp>
      <p:sp>
        <p:nvSpPr>
          <p:cNvPr id="819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3" name="Group 1"/>
          <p:cNvGrpSpPr>
            <a:grpSpLocks/>
          </p:cNvGrpSpPr>
          <p:nvPr/>
        </p:nvGrpSpPr>
        <p:grpSpPr bwMode="auto">
          <a:xfrm>
            <a:off x="1497013" y="3016250"/>
            <a:ext cx="5943600" cy="3076575"/>
            <a:chOff x="1425" y="1065"/>
            <a:chExt cx="7380" cy="3227"/>
          </a:xfrm>
        </p:grpSpPr>
        <p:sp>
          <p:nvSpPr>
            <p:cNvPr id="8206" name="Rectangle 8"/>
            <p:cNvSpPr>
              <a:spLocks noChangeArrowheads="1"/>
            </p:cNvSpPr>
            <p:nvPr/>
          </p:nvSpPr>
          <p:spPr bwMode="auto">
            <a:xfrm>
              <a:off x="1425" y="1065"/>
              <a:ext cx="2835" cy="1245"/>
            </a:xfrm>
            <a:prstGeom prst="rect">
              <a:avLst/>
            </a:prstGeom>
            <a:solidFill>
              <a:srgbClr val="FFFFFF"/>
            </a:solidFill>
            <a:ln w="25400">
              <a:solidFill>
                <a:srgbClr val="000000"/>
              </a:solidFill>
              <a:miter lim="800000"/>
              <a:headEnd/>
              <a:tailEnd/>
            </a:ln>
          </p:spPr>
          <p:txBody>
            <a:bodyPr/>
            <a:lstStyle/>
            <a:p>
              <a:pPr algn="ctr"/>
              <a:r>
                <a:rPr lang="en-US">
                  <a:latin typeface="Arial" charset="0"/>
                  <a:cs typeface="Times New Roman" charset="0"/>
                </a:rPr>
                <a:t>1</a:t>
              </a:r>
              <a:endParaRPr lang="en-US" sz="1800">
                <a:latin typeface="Arial" charset="0"/>
                <a:cs typeface="Times New Roman" charset="0"/>
              </a:endParaRPr>
            </a:p>
          </p:txBody>
        </p:sp>
        <p:sp>
          <p:nvSpPr>
            <p:cNvPr id="8207" name="Rectangle 7"/>
            <p:cNvSpPr>
              <a:spLocks noChangeArrowheads="1"/>
            </p:cNvSpPr>
            <p:nvPr/>
          </p:nvSpPr>
          <p:spPr bwMode="auto">
            <a:xfrm>
              <a:off x="1425" y="3480"/>
              <a:ext cx="2835" cy="780"/>
            </a:xfrm>
            <a:prstGeom prst="rect">
              <a:avLst/>
            </a:prstGeom>
            <a:solidFill>
              <a:srgbClr val="FFFFFF"/>
            </a:solidFill>
            <a:ln w="25400">
              <a:solidFill>
                <a:srgbClr val="000000"/>
              </a:solidFill>
              <a:miter lim="800000"/>
              <a:headEnd/>
              <a:tailEnd/>
            </a:ln>
          </p:spPr>
          <p:txBody>
            <a:bodyPr/>
            <a:lstStyle/>
            <a:p>
              <a:pPr algn="ctr"/>
              <a:r>
                <a:rPr lang="en-US" sz="2600">
                  <a:latin typeface="Arial" charset="0"/>
                  <a:cs typeface="Times New Roman" charset="0"/>
                </a:rPr>
                <a:t>3</a:t>
              </a:r>
              <a:endParaRPr lang="en-US" sz="1800">
                <a:latin typeface="Arial" charset="0"/>
                <a:cs typeface="Times New Roman" charset="0"/>
              </a:endParaRPr>
            </a:p>
          </p:txBody>
        </p:sp>
        <p:sp>
          <p:nvSpPr>
            <p:cNvPr id="8208" name="Rectangle 6"/>
            <p:cNvSpPr>
              <a:spLocks noChangeArrowheads="1"/>
            </p:cNvSpPr>
            <p:nvPr/>
          </p:nvSpPr>
          <p:spPr bwMode="auto">
            <a:xfrm>
              <a:off x="5970" y="3510"/>
              <a:ext cx="2835" cy="782"/>
            </a:xfrm>
            <a:prstGeom prst="rect">
              <a:avLst/>
            </a:prstGeom>
            <a:solidFill>
              <a:srgbClr val="FFFFFF"/>
            </a:solidFill>
            <a:ln w="25400">
              <a:solidFill>
                <a:srgbClr val="000000"/>
              </a:solidFill>
              <a:miter lim="800000"/>
              <a:headEnd/>
              <a:tailEnd/>
            </a:ln>
          </p:spPr>
          <p:txBody>
            <a:bodyPr/>
            <a:lstStyle/>
            <a:p>
              <a:pPr algn="ctr"/>
              <a:r>
                <a:rPr lang="en-US" sz="2600">
                  <a:latin typeface="Arial" charset="0"/>
                  <a:cs typeface="Times New Roman" charset="0"/>
                </a:rPr>
                <a:t>4</a:t>
              </a:r>
              <a:endParaRPr lang="en-US" sz="600">
                <a:latin typeface="Arial" charset="0"/>
                <a:cs typeface="Times New Roman" charset="0"/>
              </a:endParaRPr>
            </a:p>
          </p:txBody>
        </p:sp>
        <p:sp>
          <p:nvSpPr>
            <p:cNvPr id="8209" name="Rectangle 5"/>
            <p:cNvSpPr>
              <a:spLocks noChangeArrowheads="1"/>
            </p:cNvSpPr>
            <p:nvPr/>
          </p:nvSpPr>
          <p:spPr bwMode="auto">
            <a:xfrm>
              <a:off x="5970" y="1065"/>
              <a:ext cx="2835" cy="1245"/>
            </a:xfrm>
            <a:prstGeom prst="rect">
              <a:avLst/>
            </a:prstGeom>
            <a:solidFill>
              <a:srgbClr val="FFFFFF"/>
            </a:solidFill>
            <a:ln w="25400">
              <a:solidFill>
                <a:srgbClr val="000000"/>
              </a:solidFill>
              <a:miter lim="800000"/>
              <a:headEnd/>
              <a:tailEnd/>
            </a:ln>
          </p:spPr>
          <p:txBody>
            <a:bodyPr/>
            <a:lstStyle/>
            <a:p>
              <a:pPr algn="ctr"/>
              <a:r>
                <a:rPr lang="en-US" sz="2600">
                  <a:latin typeface="Arial" charset="0"/>
                  <a:cs typeface="Times New Roman" charset="0"/>
                </a:rPr>
                <a:t>2</a:t>
              </a:r>
              <a:endParaRPr lang="en-US" sz="1800">
                <a:latin typeface="Arial" charset="0"/>
                <a:cs typeface="Times New Roman" charset="0"/>
              </a:endParaRPr>
            </a:p>
          </p:txBody>
        </p:sp>
        <p:sp>
          <p:nvSpPr>
            <p:cNvPr id="8210" name="AutoShape 4"/>
            <p:cNvSpPr>
              <a:spLocks noChangeArrowheads="1"/>
            </p:cNvSpPr>
            <p:nvPr/>
          </p:nvSpPr>
          <p:spPr bwMode="auto">
            <a:xfrm>
              <a:off x="4305" y="1485"/>
              <a:ext cx="1560" cy="420"/>
            </a:xfrm>
            <a:prstGeom prst="leftRightArrow">
              <a:avLst>
                <a:gd name="adj1" fmla="val 50000"/>
                <a:gd name="adj2" fmla="val 74286"/>
              </a:avLst>
            </a:prstGeom>
            <a:solidFill>
              <a:srgbClr val="A5A5A5"/>
            </a:solidFill>
            <a:ln w="9525">
              <a:solidFill>
                <a:srgbClr val="000000"/>
              </a:solidFill>
              <a:miter lim="800000"/>
              <a:headEnd/>
              <a:tailEnd/>
            </a:ln>
          </p:spPr>
          <p:txBody>
            <a:bodyPr/>
            <a:lstStyle/>
            <a:p>
              <a:endParaRPr lang="en-US"/>
            </a:p>
          </p:txBody>
        </p:sp>
        <p:sp>
          <p:nvSpPr>
            <p:cNvPr id="8211" name="AutoShape 3"/>
            <p:cNvSpPr>
              <a:spLocks noChangeArrowheads="1"/>
            </p:cNvSpPr>
            <p:nvPr/>
          </p:nvSpPr>
          <p:spPr bwMode="auto">
            <a:xfrm>
              <a:off x="2625" y="2355"/>
              <a:ext cx="450" cy="1080"/>
            </a:xfrm>
            <a:prstGeom prst="upDownArrow">
              <a:avLst>
                <a:gd name="adj1" fmla="val 50000"/>
                <a:gd name="adj2" fmla="val 48000"/>
              </a:avLst>
            </a:prstGeom>
            <a:solidFill>
              <a:srgbClr val="A5A5A5"/>
            </a:solidFill>
            <a:ln w="9525">
              <a:solidFill>
                <a:srgbClr val="000000"/>
              </a:solidFill>
              <a:miter lim="800000"/>
              <a:headEnd/>
              <a:tailEnd/>
            </a:ln>
          </p:spPr>
          <p:txBody>
            <a:bodyPr vert="eaVert"/>
            <a:lstStyle/>
            <a:p>
              <a:endParaRPr lang="en-US"/>
            </a:p>
          </p:txBody>
        </p:sp>
        <p:sp>
          <p:nvSpPr>
            <p:cNvPr id="8212" name="AutoShape 2"/>
            <p:cNvSpPr>
              <a:spLocks noChangeArrowheads="1"/>
            </p:cNvSpPr>
            <p:nvPr/>
          </p:nvSpPr>
          <p:spPr bwMode="auto">
            <a:xfrm>
              <a:off x="7170" y="2355"/>
              <a:ext cx="450" cy="1080"/>
            </a:xfrm>
            <a:prstGeom prst="upDownArrow">
              <a:avLst>
                <a:gd name="adj1" fmla="val 50000"/>
                <a:gd name="adj2" fmla="val 48000"/>
              </a:avLst>
            </a:prstGeom>
            <a:solidFill>
              <a:srgbClr val="A5A5A5"/>
            </a:solidFill>
            <a:ln w="9525">
              <a:solidFill>
                <a:srgbClr val="000000"/>
              </a:solidFill>
              <a:miter lim="800000"/>
              <a:headEnd/>
              <a:tailEnd/>
            </a:ln>
          </p:spPr>
          <p:txBody>
            <a:bodyPr vert="eaVert"/>
            <a:lstStyle/>
            <a:p>
              <a:endParaRPr lang="en-US"/>
            </a:p>
          </p:txBody>
        </p:sp>
      </p:grpSp>
      <p:sp>
        <p:nvSpPr>
          <p:cNvPr id="50190" name="Rectangle 14"/>
          <p:cNvSpPr>
            <a:spLocks noChangeArrowheads="1"/>
          </p:cNvSpPr>
          <p:nvPr/>
        </p:nvSpPr>
        <p:spPr bwMode="auto">
          <a:xfrm>
            <a:off x="1331913" y="2781300"/>
            <a:ext cx="6335712" cy="1712913"/>
          </a:xfrm>
          <a:prstGeom prst="rect">
            <a:avLst/>
          </a:prstGeom>
          <a:noFill/>
          <a:ln w="285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TextBox 15"/>
          <p:cNvSpPr txBox="1">
            <a:spLocks noChangeArrowheads="1"/>
          </p:cNvSpPr>
          <p:nvPr/>
        </p:nvSpPr>
        <p:spPr bwMode="auto">
          <a:xfrm>
            <a:off x="3206750" y="2060575"/>
            <a:ext cx="2517775" cy="4619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t>Poleward transport</a:t>
            </a:r>
          </a:p>
        </p:txBody>
      </p:sp>
      <p:sp>
        <p:nvSpPr>
          <p:cNvPr id="17" name="TextBox 16"/>
          <p:cNvSpPr txBox="1">
            <a:spLocks noChangeArrowheads="1"/>
          </p:cNvSpPr>
          <p:nvPr/>
        </p:nvSpPr>
        <p:spPr bwMode="auto">
          <a:xfrm>
            <a:off x="-19050" y="4398963"/>
            <a:ext cx="1277938" cy="830262"/>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t>Vertical </a:t>
            </a:r>
          </a:p>
          <a:p>
            <a:pPr eaLnBrk="1" hangingPunct="1"/>
            <a:r>
              <a:rPr lang="en-GB"/>
              <a:t>transport</a:t>
            </a:r>
          </a:p>
        </p:txBody>
      </p:sp>
      <p:sp>
        <p:nvSpPr>
          <p:cNvPr id="18" name="TextBox 17"/>
          <p:cNvSpPr txBox="1"/>
          <p:nvPr/>
        </p:nvSpPr>
        <p:spPr>
          <a:xfrm>
            <a:off x="3379788" y="6280150"/>
            <a:ext cx="1984375" cy="461963"/>
          </a:xfrm>
          <a:prstGeom prst="rect">
            <a:avLst/>
          </a:prstGeom>
          <a:noFill/>
          <a:ln w="28575">
            <a:solidFill>
              <a:schemeClr val="tx2">
                <a:lumMod val="40000"/>
                <a:lumOff val="60000"/>
              </a:schemeClr>
            </a:solidFill>
          </a:ln>
        </p:spPr>
        <p:txBody>
          <a:bodyPr wrap="none">
            <a:spAutoFit/>
          </a:bodyPr>
          <a:lstStyle/>
          <a:p>
            <a:pPr>
              <a:defRPr/>
            </a:pPr>
            <a:r>
              <a:rPr lang="en-GB" b="1" dirty="0">
                <a:latin typeface="Times New Roman" pitchFamily="18" charset="0"/>
                <a:ea typeface="+mn-ea"/>
                <a:cs typeface="+mn-cs"/>
              </a:rPr>
              <a:t>2-box × 2-box</a:t>
            </a:r>
          </a:p>
        </p:txBody>
      </p:sp>
      <p:sp>
        <p:nvSpPr>
          <p:cNvPr id="19" name="Rectangle 18"/>
          <p:cNvSpPr>
            <a:spLocks noChangeArrowheads="1"/>
          </p:cNvSpPr>
          <p:nvPr/>
        </p:nvSpPr>
        <p:spPr bwMode="auto">
          <a:xfrm>
            <a:off x="1403350" y="2924175"/>
            <a:ext cx="2447925" cy="3241675"/>
          </a:xfrm>
          <a:prstGeom prst="rect">
            <a:avLst/>
          </a:prstGeom>
          <a:noFill/>
          <a:ln w="28575">
            <a:solidFill>
              <a:srgbClr val="92D050"/>
            </a:solidFill>
            <a:prstDash val="dash"/>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0" name="TextBox 19"/>
          <p:cNvSpPr txBox="1">
            <a:spLocks noChangeArrowheads="1"/>
          </p:cNvSpPr>
          <p:nvPr/>
        </p:nvSpPr>
        <p:spPr bwMode="auto">
          <a:xfrm>
            <a:off x="107950" y="3573463"/>
            <a:ext cx="833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t>Fluid</a:t>
            </a:r>
          </a:p>
        </p:txBody>
      </p:sp>
      <p:sp>
        <p:nvSpPr>
          <p:cNvPr id="21" name="TextBox 20"/>
          <p:cNvSpPr txBox="1">
            <a:spLocks noChangeArrowheads="1"/>
          </p:cNvSpPr>
          <p:nvPr/>
        </p:nvSpPr>
        <p:spPr bwMode="auto">
          <a:xfrm>
            <a:off x="179388" y="548798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t>Surface</a:t>
            </a:r>
          </a:p>
        </p:txBody>
      </p:sp>
      <p:sp>
        <p:nvSpPr>
          <p:cNvPr id="22" name="Rectangle 21"/>
          <p:cNvSpPr>
            <a:spLocks noChangeArrowheads="1"/>
          </p:cNvSpPr>
          <p:nvPr/>
        </p:nvSpPr>
        <p:spPr bwMode="auto">
          <a:xfrm>
            <a:off x="5076825" y="2924175"/>
            <a:ext cx="2447925" cy="3241675"/>
          </a:xfrm>
          <a:prstGeom prst="rect">
            <a:avLst/>
          </a:prstGeom>
          <a:noFill/>
          <a:ln w="28575">
            <a:solidFill>
              <a:srgbClr val="92D050"/>
            </a:solidFill>
            <a:prstDash val="dash"/>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3" name="Content Placeholder 2"/>
          <p:cNvSpPr>
            <a:spLocks noGrp="1"/>
          </p:cNvSpPr>
          <p:nvPr>
            <p:ph idx="1"/>
          </p:nvPr>
        </p:nvSpPr>
        <p:spPr>
          <a:xfrm>
            <a:off x="468313" y="908050"/>
            <a:ext cx="7391400" cy="3744913"/>
          </a:xfrm>
        </p:spPr>
        <p:txBody>
          <a:bodyPr/>
          <a:lstStyle/>
          <a:p>
            <a:pPr eaLnBrk="1" hangingPunct="1"/>
            <a:r>
              <a:rPr lang="en-GB">
                <a:latin typeface="Times New Roman" charset="0"/>
              </a:rPr>
              <a:t>EP &amp; Co from 2D radiative fields only</a:t>
            </a:r>
          </a:p>
          <a:p>
            <a:pPr eaLnBrk="1" hangingPunct="1"/>
            <a:r>
              <a:rPr lang="en-GB">
                <a:latin typeface="Times New Roman" charset="0"/>
              </a:rPr>
              <a:t>High precision, very low res needed</a:t>
            </a:r>
          </a:p>
        </p:txBody>
      </p:sp>
    </p:spTree>
    <p:extLst>
      <p:ext uri="{BB962C8B-B14F-4D97-AF65-F5344CB8AC3E}">
        <p14:creationId xmlns:p14="http://schemas.microsoft.com/office/powerpoint/2010/main" val="674426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0190"/>
                                        </p:tgtEl>
                                        <p:attrNameLst>
                                          <p:attrName>style.visibility</p:attrName>
                                        </p:attrNameLst>
                                      </p:cBhvr>
                                      <p:to>
                                        <p:strVal val="visible"/>
                                      </p:to>
                                    </p:set>
                                    <p:animEffect transition="in" filter="box(in)">
                                      <p:cBhvr>
                                        <p:cTn id="21" dur="500"/>
                                        <p:tgtEl>
                                          <p:spTgt spid="501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ox(in)">
                                      <p:cBhvr>
                                        <p:cTn id="26" dur="500"/>
                                        <p:tgtEl>
                                          <p:spTgt spid="1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ox(in)">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box(in)">
                                      <p:cBhvr>
                                        <p:cTn id="42" dur="500"/>
                                        <p:tgtEl>
                                          <p:spTgt spid="2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animEffect transition="in" filter="box(in)">
                                      <p:cBhvr>
                                        <p:cTn id="4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0" grpId="0" animBg="1"/>
      <p:bldP spid="16" grpId="0" animBg="1"/>
      <p:bldP spid="17" grpId="0" animBg="1"/>
      <p:bldP spid="18" grpId="0" animBg="1"/>
      <p:bldP spid="19" grpId="0" animBg="1"/>
      <p:bldP spid="20" grpId="0"/>
      <p:bldP spid="21"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79388" y="-26988"/>
            <a:ext cx="7391400" cy="863601"/>
          </a:xfrm>
        </p:spPr>
        <p:txBody>
          <a:bodyPr/>
          <a:lstStyle/>
          <a:p>
            <a:pPr eaLnBrk="1" hangingPunct="1"/>
            <a:r>
              <a:rPr lang="en-GB">
                <a:latin typeface="Times New Roman" charset="0"/>
              </a:rPr>
              <a:t>Results on IPCC GCMs</a:t>
            </a:r>
          </a:p>
        </p:txBody>
      </p:sp>
      <p:sp>
        <p:nvSpPr>
          <p:cNvPr id="3" name="Content Placeholder 2"/>
          <p:cNvSpPr>
            <a:spLocks noGrp="1"/>
          </p:cNvSpPr>
          <p:nvPr>
            <p:ph idx="1"/>
          </p:nvPr>
        </p:nvSpPr>
        <p:spPr>
          <a:xfrm>
            <a:off x="4211638" y="3789363"/>
            <a:ext cx="3744912" cy="2808287"/>
          </a:xfrm>
        </p:spPr>
        <p:txBody>
          <a:bodyPr/>
          <a:lstStyle/>
          <a:p>
            <a:pPr eaLnBrk="1" hangingPunct="1"/>
            <a:r>
              <a:rPr lang="en-GB">
                <a:latin typeface="Times New Roman" charset="0"/>
              </a:rPr>
              <a:t>Hor vs Vert EP in IPCC models</a:t>
            </a:r>
          </a:p>
          <a:p>
            <a:pPr eaLnBrk="1" hangingPunct="1"/>
            <a:r>
              <a:rPr lang="en-GB">
                <a:latin typeface="Times New Roman" charset="0"/>
              </a:rPr>
              <a:t>Warmer climate:</a:t>
            </a:r>
          </a:p>
          <a:p>
            <a:pPr lvl="1" eaLnBrk="1" hangingPunct="1"/>
            <a:r>
              <a:rPr lang="en-GB">
                <a:latin typeface="Times New Roman" charset="0"/>
              </a:rPr>
              <a:t>Hor↓	Vert↑</a:t>
            </a:r>
          </a:p>
          <a:p>
            <a:pPr eaLnBrk="1" hangingPunct="1"/>
            <a:r>
              <a:rPr lang="en-GB">
                <a:latin typeface="Times New Roman" charset="0"/>
              </a:rPr>
              <a:t>Venus, Mars, Titan</a:t>
            </a:r>
          </a:p>
        </p:txBody>
      </p:sp>
      <p:sp>
        <p:nvSpPr>
          <p:cNvPr id="12294" name="Slide Number Placeholder 3"/>
          <p:cNvSpPr>
            <a:spLocks noGrp="1"/>
          </p:cNvSpPr>
          <p:nvPr>
            <p:ph type="sldNum" sz="quarter" idx="12"/>
          </p:nvPr>
        </p:nvSpPr>
        <p:spPr/>
        <p:txBody>
          <a:bodyPr/>
          <a:lstStyle/>
          <a:p>
            <a:pPr>
              <a:defRPr/>
            </a:pPr>
            <a:fld id="{D4AC5B14-60C0-A544-ABF5-D486B9F62B15}" type="slidenum">
              <a:rPr lang="en-GB" smtClean="0"/>
              <a:pPr>
                <a:defRPr/>
              </a:pPr>
              <a:t>39</a:t>
            </a:fld>
            <a:endParaRPr lang="en-GB" smtClean="0"/>
          </a:p>
        </p:txBody>
      </p:sp>
      <p:pic>
        <p:nvPicPr>
          <p:cNvPr id="49154" name="Picture 243" descr="C:\Users\Mike\Documents\matentropyHorVersk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900" y="765175"/>
            <a:ext cx="2982913"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53" descr="C:\Users\Mike\Documents\HadCM3ho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75" y="3789363"/>
            <a:ext cx="40116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Object 5"/>
          <p:cNvGraphicFramePr>
            <a:graphicFrameLocks noChangeAspect="1"/>
          </p:cNvGraphicFramePr>
          <p:nvPr/>
        </p:nvGraphicFramePr>
        <p:xfrm>
          <a:off x="1763713" y="3270250"/>
          <a:ext cx="1008062" cy="468313"/>
        </p:xfrm>
        <a:graphic>
          <a:graphicData uri="http://schemas.openxmlformats.org/presentationml/2006/ole">
            <mc:AlternateContent xmlns:mc="http://schemas.openxmlformats.org/markup-compatibility/2006">
              <mc:Choice xmlns:v="urn:schemas-microsoft-com:vml" Requires="v">
                <p:oleObj spid="_x0000_s75822" name="Equation" r:id="rId5" imgW="355508" imgH="164801" progId="Equation.3">
                  <p:embed/>
                </p:oleObj>
              </mc:Choice>
              <mc:Fallback>
                <p:oleObj name="Equation" r:id="rId5" imgW="355508" imgH="1648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3270250"/>
                        <a:ext cx="1008062"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9159" name="Object 7"/>
          <p:cNvGraphicFramePr>
            <a:graphicFrameLocks noChangeAspect="1"/>
          </p:cNvGraphicFramePr>
          <p:nvPr/>
        </p:nvGraphicFramePr>
        <p:xfrm>
          <a:off x="1619250" y="6021388"/>
          <a:ext cx="863600" cy="479425"/>
        </p:xfrm>
        <a:graphic>
          <a:graphicData uri="http://schemas.openxmlformats.org/presentationml/2006/ole">
            <mc:AlternateContent xmlns:mc="http://schemas.openxmlformats.org/markup-compatibility/2006">
              <mc:Choice xmlns:v="urn:schemas-microsoft-com:vml" Requires="v">
                <p:oleObj spid="_x0000_s75823" name="Equation" r:id="rId7" imgW="342625" imgH="190592" progId="Equation.3">
                  <p:embed/>
                </p:oleObj>
              </mc:Choice>
              <mc:Fallback>
                <p:oleObj name="Equation" r:id="rId7" imgW="342625" imgH="19059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6021388"/>
                        <a:ext cx="8636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 name="Oval 10"/>
          <p:cNvSpPr>
            <a:spLocks noChangeArrowheads="1"/>
          </p:cNvSpPr>
          <p:nvPr/>
        </p:nvSpPr>
        <p:spPr bwMode="auto">
          <a:xfrm>
            <a:off x="5795963" y="1844675"/>
            <a:ext cx="576262" cy="15128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pic>
        <p:nvPicPr>
          <p:cNvPr id="49160" name="Picture 252" descr="C:\Users\Mike\Documents\HadCM3ver.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288" y="836613"/>
            <a:ext cx="4057651"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0" y="1412875"/>
            <a:ext cx="3995738" cy="1008063"/>
          </a:xfrm>
          <a:prstGeom prst="rect">
            <a:avLst/>
          </a:prstGeom>
          <a:solidFill>
            <a:srgbClr val="FF0000">
              <a:alpha val="30196"/>
            </a:srgbClr>
          </a:solidFill>
          <a:ln w="28575">
            <a:solidFill>
              <a:srgbClr val="FF5050"/>
            </a:solidFill>
            <a:round/>
            <a:headEnd/>
            <a:tailEnd/>
          </a:ln>
        </p:spPr>
        <p:txBody>
          <a:bodyPr wrap="none"/>
          <a:lstStyle/>
          <a:p>
            <a:endParaRPr lang="en-US"/>
          </a:p>
        </p:txBody>
      </p:sp>
      <p:graphicFrame>
        <p:nvGraphicFramePr>
          <p:cNvPr id="9227" name="Object 12"/>
          <p:cNvGraphicFramePr>
            <a:graphicFrameLocks noChangeAspect="1"/>
          </p:cNvGraphicFramePr>
          <p:nvPr/>
        </p:nvGraphicFramePr>
        <p:xfrm>
          <a:off x="1763713" y="4581525"/>
          <a:ext cx="455612" cy="546100"/>
        </p:xfrm>
        <a:graphic>
          <a:graphicData uri="http://schemas.openxmlformats.org/presentationml/2006/ole">
            <mc:AlternateContent xmlns:mc="http://schemas.openxmlformats.org/markup-compatibility/2006">
              <mc:Choice xmlns:v="urn:schemas-microsoft-com:vml" Requires="v">
                <p:oleObj spid="_x0000_s75824" name="Equation" r:id="rId10" imgW="190500" imgH="228600" progId="Equation.3">
                  <p:embed/>
                </p:oleObj>
              </mc:Choice>
              <mc:Fallback>
                <p:oleObj name="Equation" r:id="rId10" imgW="1905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713" y="4581525"/>
                        <a:ext cx="4556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5"/>
          <p:cNvGraphicFramePr>
            <a:graphicFrameLocks noChangeAspect="1"/>
          </p:cNvGraphicFramePr>
          <p:nvPr/>
        </p:nvGraphicFramePr>
        <p:xfrm>
          <a:off x="1763713" y="3860800"/>
          <a:ext cx="484187" cy="582613"/>
        </p:xfrm>
        <a:graphic>
          <a:graphicData uri="http://schemas.openxmlformats.org/presentationml/2006/ole">
            <mc:AlternateContent xmlns:mc="http://schemas.openxmlformats.org/markup-compatibility/2006">
              <mc:Choice xmlns:v="urn:schemas-microsoft-com:vml" Requires="v">
                <p:oleObj spid="_x0000_s75825" name="Equation" r:id="rId12" imgW="190500" imgH="228600" progId="Equation.3">
                  <p:embed/>
                </p:oleObj>
              </mc:Choice>
              <mc:Fallback>
                <p:oleObj name="Equation" r:id="rId12" imgW="1905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3860800"/>
                        <a:ext cx="48418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5"/>
          <p:cNvGraphicFramePr>
            <a:graphicFrameLocks noChangeAspect="1"/>
          </p:cNvGraphicFramePr>
          <p:nvPr/>
        </p:nvGraphicFramePr>
        <p:xfrm>
          <a:off x="1692275" y="5300663"/>
          <a:ext cx="482600" cy="582612"/>
        </p:xfrm>
        <a:graphic>
          <a:graphicData uri="http://schemas.openxmlformats.org/presentationml/2006/ole">
            <mc:AlternateContent xmlns:mc="http://schemas.openxmlformats.org/markup-compatibility/2006">
              <mc:Choice xmlns:v="urn:schemas-microsoft-com:vml" Requires="v">
                <p:oleObj spid="_x0000_s75826" name="Equation" r:id="rId14" imgW="190500" imgH="228600" progId="Equation.3">
                  <p:embed/>
                </p:oleObj>
              </mc:Choice>
              <mc:Fallback>
                <p:oleObj name="Equation" r:id="rId14" imgW="1905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2275" y="530066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30" name="TextBox 15"/>
          <p:cNvSpPr txBox="1">
            <a:spLocks noChangeArrowheads="1"/>
          </p:cNvSpPr>
          <p:nvPr/>
        </p:nvSpPr>
        <p:spPr bwMode="auto">
          <a:xfrm>
            <a:off x="9525" y="6423025"/>
            <a:ext cx="363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L., Ragone, Fraedrich, 2011</a:t>
            </a:r>
          </a:p>
        </p:txBody>
      </p:sp>
    </p:spTree>
    <p:extLst>
      <p:ext uri="{BB962C8B-B14F-4D97-AF65-F5344CB8AC3E}">
        <p14:creationId xmlns:p14="http://schemas.microsoft.com/office/powerpoint/2010/main" val="2818825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160"/>
                                        </p:tgtEl>
                                        <p:attrNameLst>
                                          <p:attrName>style.visibility</p:attrName>
                                        </p:attrNameLst>
                                      </p:cBhvr>
                                      <p:to>
                                        <p:strVal val="visible"/>
                                      </p:to>
                                    </p:set>
                                    <p:animEffect transition="in" filter="box(in)">
                                      <p:cBhvr>
                                        <p:cTn id="7" dur="500"/>
                                        <p:tgtEl>
                                          <p:spTgt spid="49160"/>
                                        </p:tgtEl>
                                      </p:cBhvr>
                                    </p:animEffect>
                                  </p:childTnLst>
                                </p:cTn>
                              </p:par>
                              <p:par>
                                <p:cTn id="8" presetID="4" presetClass="entr" presetSubtype="16"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box(in)">
                                      <p:cBhvr>
                                        <p:cTn id="10" dur="500"/>
                                        <p:tgtEl>
                                          <p:spTgt spid="491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49156"/>
                                        </p:tgtEl>
                                        <p:attrNameLst>
                                          <p:attrName>style.visibility</p:attrName>
                                        </p:attrNameLst>
                                      </p:cBhvr>
                                      <p:to>
                                        <p:strVal val="visible"/>
                                      </p:to>
                                    </p:set>
                                    <p:animEffect transition="in" filter="box(in)">
                                      <p:cBhvr>
                                        <p:cTn id="20" dur="500"/>
                                        <p:tgtEl>
                                          <p:spTgt spid="49156"/>
                                        </p:tgtEl>
                                      </p:cBhvr>
                                    </p:animEffect>
                                  </p:childTnLst>
                                </p:cTn>
                              </p:par>
                              <p:par>
                                <p:cTn id="21" presetID="4" presetClass="entr" presetSubtype="16" fill="hold" nodeType="withEffect">
                                  <p:stCondLst>
                                    <p:cond delay="0"/>
                                  </p:stCondLst>
                                  <p:childTnLst>
                                    <p:set>
                                      <p:cBhvr>
                                        <p:cTn id="22" dur="1" fill="hold">
                                          <p:stCondLst>
                                            <p:cond delay="0"/>
                                          </p:stCondLst>
                                        </p:cTn>
                                        <p:tgtEl>
                                          <p:spTgt spid="49159"/>
                                        </p:tgtEl>
                                        <p:attrNameLst>
                                          <p:attrName>style.visibility</p:attrName>
                                        </p:attrNameLst>
                                      </p:cBhvr>
                                      <p:to>
                                        <p:strVal val="visible"/>
                                      </p:to>
                                    </p:set>
                                    <p:animEffect transition="in" filter="box(in)">
                                      <p:cBhvr>
                                        <p:cTn id="23" dur="500"/>
                                        <p:tgtEl>
                                          <p:spTgt spid="491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49154"/>
                                        </p:tgtEl>
                                        <p:attrNameLst>
                                          <p:attrName>style.visibility</p:attrName>
                                        </p:attrNameLst>
                                      </p:cBhvr>
                                      <p:to>
                                        <p:strVal val="visible"/>
                                      </p:to>
                                    </p:set>
                                    <p:animEffect transition="in" filter="box(in)">
                                      <p:cBhvr>
                                        <p:cTn id="28" dur="500"/>
                                        <p:tgtEl>
                                          <p:spTgt spid="49154"/>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box(in)">
                                      <p:cBhvr>
                                        <p:cTn id="34" dur="500"/>
                                        <p:tgtEl>
                                          <p:spTgt spid="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box(in)">
                                      <p:cBhvr>
                                        <p:cTn id="39" dur="500"/>
                                        <p:tgtEl>
                                          <p:spTgt spid="3">
                                            <p:txEl>
                                              <p:pRg st="1" end="1"/>
                                            </p:txEl>
                                          </p:spTgt>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box(in)">
                                      <p:cBhvr>
                                        <p:cTn id="42" dur="500"/>
                                        <p:tgtEl>
                                          <p:spTgt spid="3">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box(in)">
                                      <p:cBhvr>
                                        <p:cTn id="47" dur="500"/>
                                        <p:tgtEl>
                                          <p:spTgt spid="3">
                                            <p:txEl>
                                              <p:pRg st="3" end="3"/>
                                            </p:txEl>
                                          </p:spTgt>
                                        </p:tgtEl>
                                      </p:cBhvr>
                                    </p:animEffect>
                                  </p:childTnLst>
                                </p:cTn>
                              </p:par>
                              <p:par>
                                <p:cTn id="48" presetID="4" presetClass="entr" presetSubtype="16"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ox(in)">
                                      <p:cBhvr>
                                        <p:cTn id="50" dur="500"/>
                                        <p:tgtEl>
                                          <p:spTgt spid="14"/>
                                        </p:tgtEl>
                                      </p:cBhvr>
                                    </p:animEffect>
                                  </p:childTnLst>
                                </p:cTn>
                              </p:par>
                              <p:par>
                                <p:cTn id="51" presetID="4"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ox(i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6150E47A-7AAA-FD4D-B9A1-97886C9B989D}" type="slidenum">
              <a:rPr lang="it-IT"/>
              <a:pPr/>
              <a:t>4</a:t>
            </a:fld>
            <a:endParaRPr lang="it-IT"/>
          </a:p>
        </p:txBody>
      </p:sp>
      <p:sp>
        <p:nvSpPr>
          <p:cNvPr id="13314" name="Rectangle 2"/>
          <p:cNvSpPr>
            <a:spLocks noGrp="1" noChangeArrowheads="1"/>
          </p:cNvSpPr>
          <p:nvPr>
            <p:ph type="title"/>
          </p:nvPr>
        </p:nvSpPr>
        <p:spPr>
          <a:xfrm>
            <a:off x="228600" y="-152400"/>
            <a:ext cx="7391400" cy="1066800"/>
          </a:xfrm>
        </p:spPr>
        <p:txBody>
          <a:bodyPr/>
          <a:lstStyle/>
          <a:p>
            <a:r>
              <a:rPr lang="it-IT"/>
              <a:t>Map of Complexity</a:t>
            </a:r>
            <a:endParaRPr lang="en-GB"/>
          </a:p>
        </p:txBody>
      </p:sp>
      <p:sp>
        <p:nvSpPr>
          <p:cNvPr id="13315" name="Rectangle 3"/>
          <p:cNvSpPr>
            <a:spLocks noGrp="1" noChangeArrowheads="1"/>
          </p:cNvSpPr>
          <p:nvPr>
            <p:ph type="body" idx="1"/>
          </p:nvPr>
        </p:nvSpPr>
        <p:spPr/>
        <p:txBody>
          <a:bodyPr/>
          <a:lstStyle/>
          <a:p>
            <a:endParaRPr lang="en-US"/>
          </a:p>
        </p:txBody>
      </p:sp>
      <p:pic>
        <p:nvPicPr>
          <p:cNvPr id="13317" name="Picture 5" descr="http://upload.wikimedia.org/wikipedia/en/5/5a/Complexity-map-overvi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46188"/>
            <a:ext cx="9144000" cy="5611812"/>
          </a:xfrm>
          <a:prstGeom prst="rect">
            <a:avLst/>
          </a:prstGeom>
          <a:noFill/>
          <a:extLst>
            <a:ext uri="{909E8E84-426E-40dd-AFC4-6F175D3DCCD1}">
              <a14:hiddenFill xmlns:a14="http://schemas.microsoft.com/office/drawing/2010/main">
                <a:solidFill>
                  <a:srgbClr val="FFFFFF"/>
                </a:solidFill>
              </a14:hiddenFill>
            </a:ext>
          </a:extLst>
        </p:spPr>
      </p:pic>
      <p:sp>
        <p:nvSpPr>
          <p:cNvPr id="13319" name="Rectangle 7"/>
          <p:cNvSpPr>
            <a:spLocks noChangeArrowheads="1"/>
          </p:cNvSpPr>
          <p:nvPr/>
        </p:nvSpPr>
        <p:spPr bwMode="auto">
          <a:xfrm>
            <a:off x="0" y="7620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Char char="©"/>
            </a:pPr>
            <a:r>
              <a:rPr lang="en-GB" i="1" dirty="0">
                <a:cs typeface="Times New Roman" charset="0"/>
              </a:rPr>
              <a:t>Climate Science is mysteriously missing!</a:t>
            </a:r>
          </a:p>
        </p:txBody>
      </p:sp>
    </p:spTree>
    <p:extLst>
      <p:ext uri="{BB962C8B-B14F-4D97-AF65-F5344CB8AC3E}">
        <p14:creationId xmlns:p14="http://schemas.microsoft.com/office/powerpoint/2010/main" val="36202386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81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6248400"/>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22988"/>
            <a:ext cx="15319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56713"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1892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91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6248400"/>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22988"/>
            <a:ext cx="15319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9156" name="Group 6"/>
          <p:cNvGrpSpPr>
            <a:grpSpLocks/>
          </p:cNvGrpSpPr>
          <p:nvPr/>
        </p:nvGrpSpPr>
        <p:grpSpPr bwMode="auto">
          <a:xfrm>
            <a:off x="358775" y="1079500"/>
            <a:ext cx="2303463" cy="1800225"/>
            <a:chOff x="0" y="0"/>
            <a:chExt cx="1451" cy="1134"/>
          </a:xfrm>
        </p:grpSpPr>
        <p:sp>
          <p:nvSpPr>
            <p:cNvPr id="49183" name="Rectangle 4"/>
            <p:cNvSpPr>
              <a:spLocks/>
            </p:cNvSpPr>
            <p:nvPr/>
          </p:nvSpPr>
          <p:spPr bwMode="auto">
            <a:xfrm>
              <a:off x="0" y="0"/>
              <a:ext cx="1451" cy="1134"/>
            </a:xfrm>
            <a:prstGeom prst="rect">
              <a:avLst/>
            </a:prstGeom>
            <a:solidFill>
              <a:srgbClr val="00CC99">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84" name="Rectangle 5"/>
            <p:cNvSpPr>
              <a:spLocks/>
            </p:cNvSpPr>
            <p:nvPr/>
          </p:nvSpPr>
          <p:spPr bwMode="auto">
            <a:xfrm>
              <a:off x="0" y="0"/>
              <a:ext cx="144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r>
                <a:rPr lang="en-US" sz="1800">
                  <a:solidFill>
                    <a:srgbClr val="000000"/>
                  </a:solidFill>
                  <a:ea typeface="ＭＳ Ｐゴシック" charset="0"/>
                  <a:cs typeface="ＭＳ Ｐゴシック" charset="0"/>
                </a:rPr>
                <a:t>Atmosphere</a:t>
              </a:r>
              <a:r>
                <a:rPr lang="en-US" sz="1800">
                  <a:solidFill>
                    <a:srgbClr val="000000"/>
                  </a:solidFill>
                </a:rPr>
                <a:t/>
              </a:r>
              <a:br>
                <a:rPr lang="en-US" sz="1800">
                  <a:solidFill>
                    <a:srgbClr val="000000"/>
                  </a:solidFill>
                </a:rPr>
              </a:br>
              <a:r>
                <a:rPr lang="en-US" sz="1800">
                  <a:solidFill>
                    <a:srgbClr val="000000"/>
                  </a:solidFill>
                  <a:ea typeface="ＭＳ Ｐゴシック" charset="0"/>
                  <a:cs typeface="ＭＳ Ｐゴシック" charset="0"/>
                </a:rPr>
                <a:t>(spectral)</a:t>
              </a:r>
            </a:p>
          </p:txBody>
        </p:sp>
      </p:grpSp>
      <p:grpSp>
        <p:nvGrpSpPr>
          <p:cNvPr id="49157" name="Group 9"/>
          <p:cNvGrpSpPr>
            <a:grpSpLocks/>
          </p:cNvGrpSpPr>
          <p:nvPr/>
        </p:nvGrpSpPr>
        <p:grpSpPr bwMode="auto">
          <a:xfrm>
            <a:off x="2662238" y="1079500"/>
            <a:ext cx="6189662" cy="1800225"/>
            <a:chOff x="0" y="0"/>
            <a:chExt cx="3899" cy="1134"/>
          </a:xfrm>
        </p:grpSpPr>
        <p:sp>
          <p:nvSpPr>
            <p:cNvPr id="49181" name="Rectangle 7"/>
            <p:cNvSpPr>
              <a:spLocks/>
            </p:cNvSpPr>
            <p:nvPr/>
          </p:nvSpPr>
          <p:spPr bwMode="auto">
            <a:xfrm>
              <a:off x="0" y="0"/>
              <a:ext cx="3899" cy="1134"/>
            </a:xfrm>
            <a:prstGeom prst="rect">
              <a:avLst/>
            </a:prstGeom>
            <a:solidFill>
              <a:srgbClr val="00CC99">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82" name="Rectangle 8"/>
            <p:cNvSpPr>
              <a:spLocks/>
            </p:cNvSpPr>
            <p:nvPr/>
          </p:nvSpPr>
          <p:spPr bwMode="auto">
            <a:xfrm>
              <a:off x="0" y="0"/>
              <a:ext cx="3896"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1150"/>
                </a:spcBef>
              </a:pPr>
              <a:r>
                <a:rPr lang="en-US" sz="2000">
                  <a:solidFill>
                    <a:srgbClr val="000000"/>
                  </a:solidFill>
                  <a:ea typeface="ＭＳ Ｐゴシック" charset="0"/>
                  <a:cs typeface="ＭＳ Ｐゴシック" charset="0"/>
                </a:rPr>
                <a:t>S</a:t>
              </a:r>
              <a:r>
                <a:rPr lang="en-US" sz="1800">
                  <a:solidFill>
                    <a:srgbClr val="000000"/>
                  </a:solidFill>
                  <a:ea typeface="ＭＳ Ｐゴシック" charset="0"/>
                  <a:cs typeface="ＭＳ Ｐゴシック" charset="0"/>
                </a:rPr>
                <a:t>hallow </a:t>
              </a:r>
              <a:r>
                <a:rPr lang="en-US" sz="2000">
                  <a:solidFill>
                    <a:srgbClr val="000000"/>
                  </a:solidFill>
                  <a:ea typeface="ＭＳ Ｐゴシック" charset="0"/>
                  <a:cs typeface="ＭＳ Ｐゴシック" charset="0"/>
                </a:rPr>
                <a:t>A</a:t>
              </a:r>
              <a:r>
                <a:rPr lang="en-US" sz="1800">
                  <a:solidFill>
                    <a:srgbClr val="000000"/>
                  </a:solidFill>
                  <a:ea typeface="ＭＳ Ｐゴシック" charset="0"/>
                  <a:cs typeface="ＭＳ Ｐゴシック" charset="0"/>
                </a:rPr>
                <a:t>tmosphere </a:t>
              </a:r>
              <a:r>
                <a:rPr lang="en-US" sz="2000">
                  <a:solidFill>
                    <a:srgbClr val="000000"/>
                  </a:solidFill>
                  <a:ea typeface="ＭＳ Ｐゴシック" charset="0"/>
                  <a:cs typeface="ＭＳ Ｐゴシック" charset="0"/>
                </a:rPr>
                <a:t>M</a:t>
              </a:r>
              <a:r>
                <a:rPr lang="en-US" sz="1800">
                  <a:solidFill>
                    <a:srgbClr val="000000"/>
                  </a:solidFill>
                  <a:ea typeface="ＭＳ Ｐゴシック" charset="0"/>
                  <a:cs typeface="ＭＳ Ｐゴシック" charset="0"/>
                </a:rPr>
                <a:t>odel*</a:t>
              </a:r>
              <a:endParaRPr lang="en-US">
                <a:solidFill>
                  <a:srgbClr val="000000"/>
                </a:solidFill>
                <a:ea typeface="ＭＳ Ｐゴシック" charset="0"/>
                <a:cs typeface="ＭＳ Ｐゴシック" charset="0"/>
              </a:endParaRPr>
            </a:p>
            <a:p>
              <a:pPr marL="39688">
                <a:spcBef>
                  <a:spcPts val="1150"/>
                </a:spcBef>
              </a:pPr>
              <a:r>
                <a:rPr lang="en-US" sz="2000">
                  <a:solidFill>
                    <a:srgbClr val="000000"/>
                  </a:solidFill>
                  <a:ea typeface="ＭＳ Ｐゴシック" charset="0"/>
                  <a:cs typeface="ＭＳ Ｐゴシック" charset="0"/>
                </a:rPr>
                <a:t>P</a:t>
              </a:r>
              <a:r>
                <a:rPr lang="en-US" sz="1800">
                  <a:solidFill>
                    <a:srgbClr val="000000"/>
                  </a:solidFill>
                  <a:ea typeface="ＭＳ Ｐゴシック" charset="0"/>
                  <a:cs typeface="ＭＳ Ｐゴシック" charset="0"/>
                </a:rPr>
                <a:t>ortable </a:t>
              </a:r>
              <a:r>
                <a:rPr lang="en-US" sz="2000">
                  <a:solidFill>
                    <a:srgbClr val="000000"/>
                  </a:solidFill>
                  <a:ea typeface="ＭＳ Ｐゴシック" charset="0"/>
                  <a:cs typeface="ＭＳ Ｐゴシック" charset="0"/>
                </a:rPr>
                <a:t>U</a:t>
              </a:r>
              <a:r>
                <a:rPr lang="en-US" sz="1800">
                  <a:solidFill>
                    <a:srgbClr val="000000"/>
                  </a:solidFill>
                  <a:ea typeface="ＭＳ Ｐゴシック" charset="0"/>
                  <a:cs typeface="ＭＳ Ｐゴシック" charset="0"/>
                </a:rPr>
                <a:t>niv. </a:t>
              </a:r>
              <a:r>
                <a:rPr lang="en-US" sz="2000">
                  <a:solidFill>
                    <a:srgbClr val="000000"/>
                  </a:solidFill>
                  <a:ea typeface="ＭＳ Ｐゴシック" charset="0"/>
                  <a:cs typeface="ＭＳ Ｐゴシック" charset="0"/>
                </a:rPr>
                <a:t>M</a:t>
              </a:r>
              <a:r>
                <a:rPr lang="en-US" sz="1800">
                  <a:solidFill>
                    <a:srgbClr val="000000"/>
                  </a:solidFill>
                  <a:ea typeface="ＭＳ Ｐゴシック" charset="0"/>
                  <a:cs typeface="ＭＳ Ｐゴシック" charset="0"/>
                </a:rPr>
                <a:t>odel of the </a:t>
              </a:r>
              <a:r>
                <a:rPr lang="en-US" sz="2000">
                  <a:solidFill>
                    <a:srgbClr val="000000"/>
                  </a:solidFill>
                  <a:ea typeface="ＭＳ Ｐゴシック" charset="0"/>
                  <a:cs typeface="ＭＳ Ｐゴシック" charset="0"/>
                </a:rPr>
                <a:t>A</a:t>
              </a:r>
              <a:r>
                <a:rPr lang="en-US" sz="1800">
                  <a:solidFill>
                    <a:srgbClr val="000000"/>
                  </a:solidFill>
                  <a:ea typeface="ＭＳ Ｐゴシック" charset="0"/>
                  <a:cs typeface="ＭＳ Ｐゴシック" charset="0"/>
                </a:rPr>
                <a:t>tmosphere*: dynamical core</a:t>
              </a:r>
              <a:endParaRPr lang="en-US">
                <a:solidFill>
                  <a:srgbClr val="000000"/>
                </a:solidFill>
                <a:ea typeface="ＭＳ Ｐゴシック" charset="0"/>
                <a:cs typeface="ＭＳ Ｐゴシック" charset="0"/>
              </a:endParaRPr>
            </a:p>
            <a:p>
              <a:pPr marL="39688">
                <a:spcBef>
                  <a:spcPts val="1150"/>
                </a:spcBef>
              </a:pPr>
              <a:r>
                <a:rPr lang="en-US" sz="2000">
                  <a:solidFill>
                    <a:srgbClr val="000000"/>
                  </a:solidFill>
                  <a:ea typeface="ＭＳ Ｐゴシック" charset="0"/>
                  <a:cs typeface="ＭＳ Ｐゴシック" charset="0"/>
                </a:rPr>
                <a:t>Pla</a:t>
              </a:r>
              <a:r>
                <a:rPr lang="en-US" sz="1800">
                  <a:solidFill>
                    <a:srgbClr val="000000"/>
                  </a:solidFill>
                  <a:ea typeface="ＭＳ Ｐゴシック" charset="0"/>
                  <a:cs typeface="ＭＳ Ｐゴシック" charset="0"/>
                </a:rPr>
                <a:t>net </a:t>
              </a:r>
              <a:r>
                <a:rPr lang="en-US" sz="2000">
                  <a:solidFill>
                    <a:srgbClr val="000000"/>
                  </a:solidFill>
                  <a:ea typeface="ＭＳ Ｐゴシック" charset="0"/>
                  <a:cs typeface="ＭＳ Ｐゴシック" charset="0"/>
                </a:rPr>
                <a:t>Sim</a:t>
              </a:r>
              <a:r>
                <a:rPr lang="en-US" sz="1800">
                  <a:solidFill>
                    <a:srgbClr val="000000"/>
                  </a:solidFill>
                  <a:ea typeface="ＭＳ Ｐゴシック" charset="0"/>
                  <a:cs typeface="ＭＳ Ｐゴシック" charset="0"/>
                </a:rPr>
                <a:t>ulator: General Circulation Model</a:t>
              </a:r>
              <a:endParaRPr lang="en-US">
                <a:solidFill>
                  <a:srgbClr val="000000"/>
                </a:solidFill>
                <a:ea typeface="ＭＳ Ｐゴシック" charset="0"/>
                <a:cs typeface="ＭＳ Ｐゴシック" charset="0"/>
              </a:endParaRPr>
            </a:p>
            <a:p>
              <a:pPr marL="39688">
                <a:spcBef>
                  <a:spcPts val="1050"/>
                </a:spcBef>
              </a:pPr>
              <a:r>
                <a:rPr lang="en-US" sz="1800">
                  <a:solidFill>
                    <a:srgbClr val="000000"/>
                  </a:solidFill>
                  <a:ea typeface="ＭＳ Ｐゴシック" charset="0"/>
                  <a:cs typeface="ＭＳ Ｐゴシック" charset="0"/>
                </a:rPr>
                <a:t>                                                         * </a:t>
              </a:r>
              <a:r>
                <a:rPr lang="en-US" sz="1600">
                  <a:solidFill>
                    <a:srgbClr val="000000"/>
                  </a:solidFill>
                  <a:ea typeface="ＭＳ Ｐゴシック" charset="0"/>
                  <a:cs typeface="ＭＳ Ｐゴシック" charset="0"/>
                </a:rPr>
                <a:t>with adjoint version</a:t>
              </a:r>
            </a:p>
          </p:txBody>
        </p:sp>
      </p:grpSp>
      <p:grpSp>
        <p:nvGrpSpPr>
          <p:cNvPr id="49158" name="Group 12"/>
          <p:cNvGrpSpPr>
            <a:grpSpLocks/>
          </p:cNvGrpSpPr>
          <p:nvPr/>
        </p:nvGrpSpPr>
        <p:grpSpPr bwMode="auto">
          <a:xfrm>
            <a:off x="358775" y="3057525"/>
            <a:ext cx="2303463" cy="1366838"/>
            <a:chOff x="0" y="0"/>
            <a:chExt cx="1451" cy="861"/>
          </a:xfrm>
        </p:grpSpPr>
        <p:sp>
          <p:nvSpPr>
            <p:cNvPr id="49179" name="Rectangle 10"/>
            <p:cNvSpPr>
              <a:spLocks/>
            </p:cNvSpPr>
            <p:nvPr/>
          </p:nvSpPr>
          <p:spPr bwMode="auto">
            <a:xfrm>
              <a:off x="0" y="0"/>
              <a:ext cx="1451" cy="861"/>
            </a:xfrm>
            <a:prstGeom prst="rect">
              <a:avLst/>
            </a:prstGeom>
            <a:solidFill>
              <a:srgbClr val="99CC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80" name="Rectangle 11"/>
            <p:cNvSpPr>
              <a:spLocks/>
            </p:cNvSpPr>
            <p:nvPr/>
          </p:nvSpPr>
          <p:spPr bwMode="auto">
            <a:xfrm>
              <a:off x="0" y="0"/>
              <a:ext cx="1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1050"/>
                </a:spcBef>
              </a:pPr>
              <a:r>
                <a:rPr lang="en-US" sz="1800">
                  <a:solidFill>
                    <a:srgbClr val="000000"/>
                  </a:solidFill>
                  <a:ea typeface="ＭＳ Ｐゴシック" charset="0"/>
                  <a:cs typeface="ＭＳ Ｐゴシック" charset="0"/>
                </a:rPr>
                <a:t>Ocean</a:t>
              </a:r>
            </a:p>
          </p:txBody>
        </p:sp>
      </p:grpSp>
      <p:grpSp>
        <p:nvGrpSpPr>
          <p:cNvPr id="49159" name="Group 15"/>
          <p:cNvGrpSpPr>
            <a:grpSpLocks/>
          </p:cNvGrpSpPr>
          <p:nvPr/>
        </p:nvGrpSpPr>
        <p:grpSpPr bwMode="auto">
          <a:xfrm>
            <a:off x="358775" y="5553075"/>
            <a:ext cx="2303463" cy="539750"/>
            <a:chOff x="0" y="0"/>
            <a:chExt cx="1451" cy="340"/>
          </a:xfrm>
        </p:grpSpPr>
        <p:sp>
          <p:nvSpPr>
            <p:cNvPr id="49177" name="Rectangle 13"/>
            <p:cNvSpPr>
              <a:spLocks/>
            </p:cNvSpPr>
            <p:nvPr/>
          </p:nvSpPr>
          <p:spPr bwMode="auto">
            <a:xfrm>
              <a:off x="0" y="0"/>
              <a:ext cx="1451" cy="340"/>
            </a:xfrm>
            <a:prstGeom prst="rect">
              <a:avLst/>
            </a:prstGeom>
            <a:solidFill>
              <a:srgbClr val="CCFF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78" name="Rectangle 14"/>
            <p:cNvSpPr>
              <a:spLocks/>
            </p:cNvSpPr>
            <p:nvPr/>
          </p:nvSpPr>
          <p:spPr bwMode="auto">
            <a:xfrm>
              <a:off x="0" y="0"/>
              <a:ext cx="1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1050"/>
                </a:spcBef>
              </a:pPr>
              <a:r>
                <a:rPr lang="en-US" sz="1800">
                  <a:solidFill>
                    <a:schemeClr val="tx1"/>
                  </a:solidFill>
                  <a:ea typeface="ＭＳ Ｐゴシック" charset="0"/>
                  <a:cs typeface="ＭＳ Ｐゴシック" charset="0"/>
                </a:rPr>
                <a:t>Laboratory</a:t>
              </a:r>
            </a:p>
          </p:txBody>
        </p:sp>
      </p:grpSp>
      <p:grpSp>
        <p:nvGrpSpPr>
          <p:cNvPr id="49160" name="Group 18"/>
          <p:cNvGrpSpPr>
            <a:grpSpLocks/>
          </p:cNvGrpSpPr>
          <p:nvPr/>
        </p:nvGrpSpPr>
        <p:grpSpPr bwMode="auto">
          <a:xfrm>
            <a:off x="384175" y="4605338"/>
            <a:ext cx="8470900" cy="768350"/>
            <a:chOff x="0" y="0"/>
            <a:chExt cx="5336" cy="484"/>
          </a:xfrm>
        </p:grpSpPr>
        <p:sp>
          <p:nvSpPr>
            <p:cNvPr id="49175" name="Rectangle 16"/>
            <p:cNvSpPr>
              <a:spLocks/>
            </p:cNvSpPr>
            <p:nvPr/>
          </p:nvSpPr>
          <p:spPr bwMode="auto">
            <a:xfrm>
              <a:off x="0" y="0"/>
              <a:ext cx="5334" cy="484"/>
            </a:xfrm>
            <a:prstGeom prst="rect">
              <a:avLst/>
            </a:prstGeom>
            <a:solidFill>
              <a:srgbClr val="B2B2B2">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76" name="Rectangle 17"/>
            <p:cNvSpPr>
              <a:spLocks/>
            </p:cNvSpPr>
            <p:nvPr/>
          </p:nvSpPr>
          <p:spPr bwMode="auto">
            <a:xfrm>
              <a:off x="0" y="0"/>
              <a:ext cx="533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r>
                <a:rPr lang="en-US" sz="1800">
                  <a:solidFill>
                    <a:srgbClr val="000000"/>
                  </a:solidFill>
                  <a:ea typeface="ＭＳ Ｐゴシック" charset="0"/>
                  <a:cs typeface="ＭＳ Ｐゴシック" charset="0"/>
                </a:rPr>
                <a:t>AO-Coupled	        Mixed Layer – Diff Layer – SOM – LSG		</a:t>
              </a:r>
            </a:p>
            <a:p>
              <a:pPr marL="39688"/>
              <a:r>
                <a:rPr lang="en-US" sz="1800">
                  <a:solidFill>
                    <a:srgbClr val="000000"/>
                  </a:solidFill>
                  <a:ea typeface="ＭＳ Ｐゴシック" charset="0"/>
                  <a:cs typeface="ＭＳ Ｐゴシック" charset="0"/>
                </a:rPr>
                <a:t>		        MIT – UVic – NEMO</a:t>
              </a:r>
            </a:p>
          </p:txBody>
        </p:sp>
      </p:grpSp>
      <p:grpSp>
        <p:nvGrpSpPr>
          <p:cNvPr id="49161" name="Group 21"/>
          <p:cNvGrpSpPr>
            <a:grpSpLocks/>
          </p:cNvGrpSpPr>
          <p:nvPr/>
        </p:nvGrpSpPr>
        <p:grpSpPr bwMode="auto">
          <a:xfrm>
            <a:off x="2662238" y="3068638"/>
            <a:ext cx="6189662" cy="1366837"/>
            <a:chOff x="0" y="0"/>
            <a:chExt cx="3899" cy="861"/>
          </a:xfrm>
        </p:grpSpPr>
        <p:sp>
          <p:nvSpPr>
            <p:cNvPr id="49173" name="Rectangle 19"/>
            <p:cNvSpPr>
              <a:spLocks/>
            </p:cNvSpPr>
            <p:nvPr/>
          </p:nvSpPr>
          <p:spPr bwMode="auto">
            <a:xfrm>
              <a:off x="0" y="0"/>
              <a:ext cx="3899" cy="861"/>
            </a:xfrm>
            <a:prstGeom prst="rect">
              <a:avLst/>
            </a:prstGeom>
            <a:solidFill>
              <a:srgbClr val="99CC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74" name="Rectangle 20"/>
            <p:cNvSpPr>
              <a:spLocks/>
            </p:cNvSpPr>
            <p:nvPr/>
          </p:nvSpPr>
          <p:spPr bwMode="auto">
            <a:xfrm>
              <a:off x="0" y="0"/>
              <a:ext cx="3896"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1150"/>
                </a:spcBef>
              </a:pPr>
              <a:r>
                <a:rPr lang="en-US" sz="2000">
                  <a:solidFill>
                    <a:srgbClr val="000000"/>
                  </a:solidFill>
                  <a:ea typeface="ＭＳ Ｐゴシック" charset="0"/>
                  <a:cs typeface="ＭＳ Ｐゴシック" charset="0"/>
                </a:rPr>
                <a:t>M</a:t>
              </a:r>
              <a:r>
                <a:rPr lang="en-US" sz="1800">
                  <a:solidFill>
                    <a:srgbClr val="000000"/>
                  </a:solidFill>
                  <a:ea typeface="ＭＳ Ｐゴシック" charset="0"/>
                  <a:cs typeface="ＭＳ Ｐゴシック" charset="0"/>
                </a:rPr>
                <a:t>ixed </a:t>
              </a:r>
              <a:r>
                <a:rPr lang="en-US" sz="2000">
                  <a:solidFill>
                    <a:srgbClr val="000000"/>
                  </a:solidFill>
                  <a:ea typeface="ＭＳ Ｐゴシック" charset="0"/>
                  <a:cs typeface="ＭＳ Ｐゴシック" charset="0"/>
                </a:rPr>
                <a:t>L</a:t>
              </a:r>
              <a:r>
                <a:rPr lang="en-US" sz="1800">
                  <a:solidFill>
                    <a:srgbClr val="000000"/>
                  </a:solidFill>
                  <a:ea typeface="ＭＳ Ｐゴシック" charset="0"/>
                  <a:cs typeface="ＭＳ Ｐゴシック" charset="0"/>
                </a:rPr>
                <a:t>ayer, Diffusion</a:t>
              </a:r>
              <a:endParaRPr lang="en-US">
                <a:solidFill>
                  <a:srgbClr val="000000"/>
                </a:solidFill>
                <a:ea typeface="ＭＳ Ｐゴシック" charset="0"/>
                <a:cs typeface="ＭＳ Ｐゴシック" charset="0"/>
              </a:endParaRPr>
            </a:p>
            <a:p>
              <a:pPr marL="39688">
                <a:spcBef>
                  <a:spcPts val="1150"/>
                </a:spcBef>
              </a:pPr>
              <a:r>
                <a:rPr lang="en-US" sz="2000">
                  <a:solidFill>
                    <a:srgbClr val="000000"/>
                  </a:solidFill>
                  <a:ea typeface="ＭＳ Ｐゴシック" charset="0"/>
                  <a:cs typeface="ＭＳ Ｐゴシック" charset="0"/>
                </a:rPr>
                <a:t>S</a:t>
              </a:r>
              <a:r>
                <a:rPr lang="en-US" sz="1800">
                  <a:solidFill>
                    <a:srgbClr val="000000"/>
                  </a:solidFill>
                  <a:ea typeface="ＭＳ Ｐゴシック" charset="0"/>
                  <a:cs typeface="ＭＳ Ｐゴシック" charset="0"/>
                </a:rPr>
                <a:t>pectral </a:t>
              </a:r>
              <a:r>
                <a:rPr lang="en-US" sz="2000">
                  <a:solidFill>
                    <a:srgbClr val="000000"/>
                  </a:solidFill>
                  <a:ea typeface="ＭＳ Ｐゴシック" charset="0"/>
                  <a:cs typeface="ＭＳ Ｐゴシック" charset="0"/>
                </a:rPr>
                <a:t>O</a:t>
              </a:r>
              <a:r>
                <a:rPr lang="en-US" sz="1800">
                  <a:solidFill>
                    <a:srgbClr val="000000"/>
                  </a:solidFill>
                  <a:ea typeface="ＭＳ Ｐゴシック" charset="0"/>
                  <a:cs typeface="ＭＳ Ｐゴシック" charset="0"/>
                </a:rPr>
                <a:t>cean</a:t>
              </a:r>
              <a:r>
                <a:rPr lang="en-US" sz="2000">
                  <a:solidFill>
                    <a:srgbClr val="000000"/>
                  </a:solidFill>
                  <a:ea typeface="ＭＳ Ｐゴシック" charset="0"/>
                  <a:cs typeface="ＭＳ Ｐゴシック" charset="0"/>
                </a:rPr>
                <a:t> M</a:t>
              </a:r>
              <a:r>
                <a:rPr lang="en-US" sz="1800">
                  <a:solidFill>
                    <a:srgbClr val="000000"/>
                  </a:solidFill>
                  <a:ea typeface="ＭＳ Ｐゴシック" charset="0"/>
                  <a:cs typeface="ＭＳ Ｐゴシック" charset="0"/>
                </a:rPr>
                <a:t>odel: shallow water	</a:t>
              </a:r>
            </a:p>
            <a:p>
              <a:pPr marL="39688">
                <a:spcBef>
                  <a:spcPts val="1150"/>
                </a:spcBef>
              </a:pPr>
              <a:r>
                <a:rPr lang="en-US" sz="2000">
                  <a:solidFill>
                    <a:srgbClr val="000000"/>
                  </a:solidFill>
                  <a:ea typeface="ＭＳ Ｐゴシック" charset="0"/>
                  <a:cs typeface="ＭＳ Ｐゴシック" charset="0"/>
                </a:rPr>
                <a:t>L</a:t>
              </a:r>
              <a:r>
                <a:rPr lang="en-US" sz="1800">
                  <a:solidFill>
                    <a:srgbClr val="000000"/>
                  </a:solidFill>
                  <a:ea typeface="ＭＳ Ｐゴシック" charset="0"/>
                  <a:cs typeface="ＭＳ Ｐゴシック" charset="0"/>
                </a:rPr>
                <a:t>arge </a:t>
              </a:r>
              <a:r>
                <a:rPr lang="en-US" sz="2000">
                  <a:solidFill>
                    <a:srgbClr val="000000"/>
                  </a:solidFill>
                  <a:ea typeface="ＭＳ Ｐゴシック" charset="0"/>
                  <a:cs typeface="ＭＳ Ｐゴシック" charset="0"/>
                </a:rPr>
                <a:t>S</a:t>
              </a:r>
              <a:r>
                <a:rPr lang="en-US" sz="1800">
                  <a:solidFill>
                    <a:srgbClr val="000000"/>
                  </a:solidFill>
                  <a:ea typeface="ＭＳ Ｐゴシック" charset="0"/>
                  <a:cs typeface="ＭＳ Ｐゴシック" charset="0"/>
                </a:rPr>
                <a:t>cale </a:t>
              </a:r>
              <a:r>
                <a:rPr lang="en-US" sz="2000">
                  <a:solidFill>
                    <a:srgbClr val="000000"/>
                  </a:solidFill>
                  <a:ea typeface="ＭＳ Ｐゴシック" charset="0"/>
                  <a:cs typeface="ＭＳ Ｐゴシック" charset="0"/>
                </a:rPr>
                <a:t>G</a:t>
              </a:r>
              <a:r>
                <a:rPr lang="en-US" sz="1800">
                  <a:solidFill>
                    <a:srgbClr val="000000"/>
                  </a:solidFill>
                  <a:ea typeface="ＭＳ Ｐゴシック" charset="0"/>
                  <a:cs typeface="ＭＳ Ｐゴシック" charset="0"/>
                </a:rPr>
                <a:t>eostrophic	</a:t>
              </a:r>
            </a:p>
          </p:txBody>
        </p:sp>
      </p:grpSp>
      <p:sp>
        <p:nvSpPr>
          <p:cNvPr id="49162" name="Line 22"/>
          <p:cNvSpPr>
            <a:spLocks noChangeShapeType="1"/>
          </p:cNvSpPr>
          <p:nvPr/>
        </p:nvSpPr>
        <p:spPr bwMode="auto">
          <a:xfrm>
            <a:off x="2133600" y="1295400"/>
            <a:ext cx="457200" cy="1588"/>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63" name="Line 23"/>
          <p:cNvSpPr>
            <a:spLocks noChangeShapeType="1"/>
          </p:cNvSpPr>
          <p:nvPr/>
        </p:nvSpPr>
        <p:spPr bwMode="auto">
          <a:xfrm>
            <a:off x="2133600" y="1295400"/>
            <a:ext cx="457200" cy="38100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64" name="Line 24"/>
          <p:cNvSpPr>
            <a:spLocks noChangeShapeType="1"/>
          </p:cNvSpPr>
          <p:nvPr/>
        </p:nvSpPr>
        <p:spPr bwMode="auto">
          <a:xfrm>
            <a:off x="2133600" y="1295400"/>
            <a:ext cx="455613" cy="76200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49165" name="Group 27"/>
          <p:cNvGrpSpPr>
            <a:grpSpLocks/>
          </p:cNvGrpSpPr>
          <p:nvPr/>
        </p:nvGrpSpPr>
        <p:grpSpPr bwMode="auto">
          <a:xfrm>
            <a:off x="2662238" y="5553075"/>
            <a:ext cx="6189662" cy="539750"/>
            <a:chOff x="0" y="0"/>
            <a:chExt cx="3899" cy="340"/>
          </a:xfrm>
        </p:grpSpPr>
        <p:sp>
          <p:nvSpPr>
            <p:cNvPr id="49171" name="Rectangle 25"/>
            <p:cNvSpPr>
              <a:spLocks/>
            </p:cNvSpPr>
            <p:nvPr/>
          </p:nvSpPr>
          <p:spPr bwMode="auto">
            <a:xfrm>
              <a:off x="0" y="0"/>
              <a:ext cx="3899" cy="340"/>
            </a:xfrm>
            <a:prstGeom prst="rect">
              <a:avLst/>
            </a:prstGeom>
            <a:solidFill>
              <a:srgbClr val="CCFF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9172" name="Rectangle 26"/>
            <p:cNvSpPr>
              <a:spLocks/>
            </p:cNvSpPr>
            <p:nvPr/>
          </p:nvSpPr>
          <p:spPr bwMode="auto">
            <a:xfrm>
              <a:off x="0" y="0"/>
              <a:ext cx="38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1150"/>
                </a:spcBef>
              </a:pPr>
              <a:r>
                <a:rPr lang="en-US" sz="2000">
                  <a:solidFill>
                    <a:srgbClr val="000000"/>
                  </a:solidFill>
                  <a:ea typeface="ＭＳ Ｐゴシック" charset="0"/>
                  <a:cs typeface="ＭＳ Ｐゴシック" charset="0"/>
                </a:rPr>
                <a:t>D</a:t>
              </a:r>
              <a:r>
                <a:rPr lang="en-US" sz="1800">
                  <a:solidFill>
                    <a:srgbClr val="000000"/>
                  </a:solidFill>
                  <a:ea typeface="ＭＳ Ｐゴシック" charset="0"/>
                  <a:cs typeface="ＭＳ Ｐゴシック" charset="0"/>
                </a:rPr>
                <a:t>irect </a:t>
              </a:r>
              <a:r>
                <a:rPr lang="en-US" sz="2000">
                  <a:solidFill>
                    <a:srgbClr val="000000"/>
                  </a:solidFill>
                  <a:ea typeface="ＭＳ Ｐゴシック" charset="0"/>
                  <a:cs typeface="ＭＳ Ｐゴシック" charset="0"/>
                </a:rPr>
                <a:t>N</a:t>
              </a:r>
              <a:r>
                <a:rPr lang="en-US" sz="1800">
                  <a:solidFill>
                    <a:srgbClr val="000000"/>
                  </a:solidFill>
                  <a:ea typeface="ＭＳ Ｐゴシック" charset="0"/>
                  <a:cs typeface="ＭＳ Ｐゴシック" charset="0"/>
                </a:rPr>
                <a:t>umerical </a:t>
              </a:r>
              <a:r>
                <a:rPr lang="en-US" sz="2000">
                  <a:solidFill>
                    <a:srgbClr val="000000"/>
                  </a:solidFill>
                  <a:ea typeface="ＭＳ Ｐゴシック" charset="0"/>
                  <a:cs typeface="ＭＳ Ｐゴシック" charset="0"/>
                </a:rPr>
                <a:t>S</a:t>
              </a:r>
              <a:r>
                <a:rPr lang="en-US" sz="1800">
                  <a:solidFill>
                    <a:srgbClr val="000000"/>
                  </a:solidFill>
                  <a:ea typeface="ＭＳ Ｐゴシック" charset="0"/>
                  <a:cs typeface="ＭＳ Ｐゴシック" charset="0"/>
                </a:rPr>
                <a:t>imulation: Rotating Tank   </a:t>
              </a:r>
            </a:p>
          </p:txBody>
        </p:sp>
      </p:grpSp>
      <p:sp>
        <p:nvSpPr>
          <p:cNvPr id="49166" name="Line 28"/>
          <p:cNvSpPr>
            <a:spLocks noChangeShapeType="1"/>
          </p:cNvSpPr>
          <p:nvPr/>
        </p:nvSpPr>
        <p:spPr bwMode="auto">
          <a:xfrm>
            <a:off x="2133600" y="3276600"/>
            <a:ext cx="457200" cy="1588"/>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67" name="Line 29"/>
          <p:cNvSpPr>
            <a:spLocks noChangeShapeType="1"/>
          </p:cNvSpPr>
          <p:nvPr/>
        </p:nvSpPr>
        <p:spPr bwMode="auto">
          <a:xfrm>
            <a:off x="2133600" y="3276600"/>
            <a:ext cx="457200" cy="38100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68" name="Line 30"/>
          <p:cNvSpPr>
            <a:spLocks noChangeShapeType="1"/>
          </p:cNvSpPr>
          <p:nvPr/>
        </p:nvSpPr>
        <p:spPr bwMode="auto">
          <a:xfrm>
            <a:off x="2133600" y="3276600"/>
            <a:ext cx="455613" cy="76200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69" name="Line 31"/>
          <p:cNvSpPr>
            <a:spLocks noChangeShapeType="1"/>
          </p:cNvSpPr>
          <p:nvPr/>
        </p:nvSpPr>
        <p:spPr bwMode="auto">
          <a:xfrm>
            <a:off x="2133600" y="5789613"/>
            <a:ext cx="457200" cy="1587"/>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9170" name="Rectangle 32"/>
          <p:cNvSpPr>
            <a:spLocks/>
          </p:cNvSpPr>
          <p:nvPr/>
        </p:nvSpPr>
        <p:spPr bwMode="auto">
          <a:xfrm>
            <a:off x="330200" y="209550"/>
            <a:ext cx="8585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a:r>
              <a:rPr lang="en-US" sz="1800">
                <a:solidFill>
                  <a:schemeClr val="tx1"/>
                </a:solidFill>
                <a:latin typeface="Verdana" charset="0"/>
                <a:ea typeface="ＭＳ Ｐゴシック" charset="0"/>
                <a:cs typeface="ＭＳ Ｐゴシック" charset="0"/>
                <a:sym typeface="Verdana" charset="0"/>
              </a:rPr>
              <a:t>Suite of Global Intermediate Complexity Models</a:t>
            </a:r>
            <a:r>
              <a:rPr lang="en-US" sz="1800">
                <a:solidFill>
                  <a:schemeClr val="tx1"/>
                </a:solidFill>
              </a:rPr>
              <a:t/>
            </a:r>
            <a:br>
              <a:rPr lang="en-US" sz="1800">
                <a:solidFill>
                  <a:schemeClr val="tx1"/>
                </a:solidFill>
              </a:rPr>
            </a:br>
            <a:endParaRPr lang="en-US" sz="1800">
              <a:solidFill>
                <a:schemeClr val="tx1"/>
              </a:solidFill>
            </a:endParaRPr>
          </a:p>
        </p:txBody>
      </p:sp>
    </p:spTree>
    <p:extLst>
      <p:ext uri="{BB962C8B-B14F-4D97-AF65-F5344CB8AC3E}">
        <p14:creationId xmlns:p14="http://schemas.microsoft.com/office/powerpoint/2010/main" val="16784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42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6248400"/>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22988"/>
            <a:ext cx="15319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563" y="4318000"/>
            <a:ext cx="19685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3180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6"/>
          <p:cNvSpPr>
            <a:spLocks/>
          </p:cNvSpPr>
          <p:nvPr/>
        </p:nvSpPr>
        <p:spPr bwMode="auto">
          <a:xfrm>
            <a:off x="533400" y="4865688"/>
            <a:ext cx="2984500" cy="9144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1800">
                <a:solidFill>
                  <a:srgbClr val="000000"/>
                </a:solidFill>
                <a:ea typeface="ＭＳ Ｐゴシック" charset="0"/>
                <a:cs typeface="ＭＳ Ｐゴシック" charset="0"/>
              </a:rPr>
              <a:t>Model Starter </a:t>
            </a:r>
          </a:p>
          <a:p>
            <a:pPr marL="39688" algn="ctr"/>
            <a:r>
              <a:rPr lang="en-US" sz="1800">
                <a:solidFill>
                  <a:srgbClr val="000000"/>
                </a:solidFill>
                <a:ea typeface="ＭＳ Ｐゴシック" charset="0"/>
                <a:cs typeface="ＭＳ Ｐゴシック" charset="0"/>
              </a:rPr>
              <a:t>and</a:t>
            </a:r>
            <a:r>
              <a:rPr lang="en-US" sz="1800">
                <a:solidFill>
                  <a:srgbClr val="000000"/>
                </a:solidFill>
              </a:rPr>
              <a:t/>
            </a:r>
            <a:br>
              <a:rPr lang="en-US" sz="1800">
                <a:solidFill>
                  <a:srgbClr val="000000"/>
                </a:solidFill>
              </a:rPr>
            </a:br>
            <a:r>
              <a:rPr lang="en-US" sz="1800">
                <a:solidFill>
                  <a:srgbClr val="000000"/>
                </a:solidFill>
                <a:ea typeface="ＭＳ Ｐゴシック" charset="0"/>
                <a:cs typeface="ＭＳ Ｐゴシック" charset="0"/>
              </a:rPr>
              <a:t>Graphic User Interface</a:t>
            </a:r>
          </a:p>
        </p:txBody>
      </p:sp>
      <p:grpSp>
        <p:nvGrpSpPr>
          <p:cNvPr id="54279" name="Group 29"/>
          <p:cNvGrpSpPr>
            <a:grpSpLocks/>
          </p:cNvGrpSpPr>
          <p:nvPr/>
        </p:nvGrpSpPr>
        <p:grpSpPr bwMode="auto">
          <a:xfrm>
            <a:off x="250825" y="914400"/>
            <a:ext cx="4894263" cy="3352800"/>
            <a:chOff x="0" y="0"/>
            <a:chExt cx="3083" cy="2112"/>
          </a:xfrm>
        </p:grpSpPr>
        <p:grpSp>
          <p:nvGrpSpPr>
            <p:cNvPr id="54282" name="Group 9"/>
            <p:cNvGrpSpPr>
              <a:grpSpLocks/>
            </p:cNvGrpSpPr>
            <p:nvPr/>
          </p:nvGrpSpPr>
          <p:grpSpPr bwMode="auto">
            <a:xfrm>
              <a:off x="653" y="38"/>
              <a:ext cx="1777" cy="725"/>
              <a:chOff x="0" y="0"/>
              <a:chExt cx="1777" cy="725"/>
            </a:xfrm>
          </p:grpSpPr>
          <p:sp>
            <p:nvSpPr>
              <p:cNvPr id="54302" name="Rectangle 7"/>
              <p:cNvSpPr>
                <a:spLocks/>
              </p:cNvSpPr>
              <p:nvPr/>
            </p:nvSpPr>
            <p:spPr bwMode="auto">
              <a:xfrm>
                <a:off x="4" y="0"/>
                <a:ext cx="1768" cy="725"/>
              </a:xfrm>
              <a:prstGeom prst="rect">
                <a:avLst/>
              </a:prstGeom>
              <a:solidFill>
                <a:srgbClr val="74758C"/>
              </a:solidFill>
              <a:ln w="9398">
                <a:solidFill>
                  <a:srgbClr val="000000"/>
                </a:solidFill>
                <a:miter lim="800000"/>
                <a:headEnd/>
                <a:tailEnd/>
              </a:ln>
            </p:spPr>
            <p:txBody>
              <a:bodyPr lIns="0" tIns="0" rIns="0" bIns="0"/>
              <a:lstStyle/>
              <a:p>
                <a:endParaRPr lang="en-US"/>
              </a:p>
            </p:txBody>
          </p:sp>
          <p:sp>
            <p:nvSpPr>
              <p:cNvPr id="54303" name="Rectangle 8"/>
              <p:cNvSpPr>
                <a:spLocks/>
              </p:cNvSpPr>
              <p:nvPr/>
            </p:nvSpPr>
            <p:spPr bwMode="auto">
              <a:xfrm>
                <a:off x="0" y="102"/>
                <a:ext cx="177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9200" bIns="0" anchor="ctr">
                <a:spAutoFit/>
              </a:bodyPr>
              <a:lstStyle/>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Spectral Atmosphere</a:t>
                </a:r>
                <a:endParaRPr lang="en-US">
                  <a:solidFill>
                    <a:schemeClr val="tx1"/>
                  </a:solidFill>
                  <a:ea typeface="ＭＳ Ｐゴシック" charset="0"/>
                  <a:cs typeface="ＭＳ Ｐゴシック" charset="0"/>
                </a:endParaRP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moist primitive equations</a:t>
                </a:r>
                <a:r>
                  <a:rPr lang="en-US" sz="1800">
                    <a:solidFill>
                      <a:schemeClr val="tx1"/>
                    </a:solidFill>
                  </a:rPr>
                  <a:t/>
                </a:r>
                <a:br>
                  <a:rPr lang="en-US" sz="1800">
                    <a:solidFill>
                      <a:schemeClr val="tx1"/>
                    </a:solidFill>
                  </a:rPr>
                </a:br>
                <a:r>
                  <a:rPr lang="en-US" sz="1800">
                    <a:solidFill>
                      <a:schemeClr val="tx1"/>
                    </a:solidFill>
                    <a:ea typeface="ＭＳ Ｐゴシック" charset="0"/>
                    <a:cs typeface="ＭＳ Ｐゴシック" charset="0"/>
                  </a:rPr>
                  <a:t>on </a:t>
                </a:r>
                <a:r>
                  <a:rPr lang="en-US" sz="2000">
                    <a:solidFill>
                      <a:schemeClr val="tx1"/>
                    </a:solidFill>
                    <a:latin typeface="Symbol" charset="0"/>
                    <a:ea typeface="ＭＳ Ｐゴシック" charset="0"/>
                    <a:cs typeface="ＭＳ Ｐゴシック" charset="0"/>
                    <a:sym typeface="Symbol" charset="0"/>
                  </a:rPr>
                  <a:t>σ</a:t>
                </a:r>
                <a:r>
                  <a:rPr lang="en-US" sz="1800">
                    <a:solidFill>
                      <a:schemeClr val="tx1"/>
                    </a:solidFill>
                    <a:ea typeface="ＭＳ Ｐゴシック" charset="0"/>
                    <a:cs typeface="ＭＳ Ｐゴシック" charset="0"/>
                  </a:rPr>
                  <a:t> levels</a:t>
                </a:r>
              </a:p>
            </p:txBody>
          </p:sp>
        </p:grpSp>
        <p:grpSp>
          <p:nvGrpSpPr>
            <p:cNvPr id="54283" name="Group 12"/>
            <p:cNvGrpSpPr>
              <a:grpSpLocks/>
            </p:cNvGrpSpPr>
            <p:nvPr/>
          </p:nvGrpSpPr>
          <p:grpSpPr bwMode="auto">
            <a:xfrm>
              <a:off x="68" y="854"/>
              <a:ext cx="1134" cy="544"/>
              <a:chOff x="0" y="0"/>
              <a:chExt cx="1134" cy="544"/>
            </a:xfrm>
          </p:grpSpPr>
          <p:sp>
            <p:nvSpPr>
              <p:cNvPr id="54300" name="Rectangle 10"/>
              <p:cNvSpPr>
                <a:spLocks/>
              </p:cNvSpPr>
              <p:nvPr/>
            </p:nvSpPr>
            <p:spPr bwMode="auto">
              <a:xfrm>
                <a:off x="0" y="0"/>
                <a:ext cx="1134" cy="544"/>
              </a:xfrm>
              <a:prstGeom prst="rect">
                <a:avLst/>
              </a:prstGeom>
              <a:solidFill>
                <a:srgbClr val="C0C0C0"/>
              </a:solidFill>
              <a:ln w="9398">
                <a:solidFill>
                  <a:srgbClr val="000000"/>
                </a:solidFill>
                <a:miter lim="800000"/>
                <a:headEnd/>
                <a:tailEnd/>
              </a:ln>
            </p:spPr>
            <p:txBody>
              <a:bodyPr lIns="0" tIns="0" rIns="0" bIns="0"/>
              <a:lstStyle/>
              <a:p>
                <a:endParaRPr lang="en-US"/>
              </a:p>
            </p:txBody>
          </p:sp>
          <p:sp>
            <p:nvSpPr>
              <p:cNvPr id="54301" name="Rectangle 11"/>
              <p:cNvSpPr>
                <a:spLocks/>
              </p:cNvSpPr>
              <p:nvPr/>
            </p:nvSpPr>
            <p:spPr bwMode="auto">
              <a:xfrm>
                <a:off x="26" y="88"/>
                <a:ext cx="108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9200" bIns="0" anchor="ctr">
                <a:spAutoFit/>
              </a:bodyPr>
              <a:lstStyle/>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Sea-Ice</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thermodynamic</a:t>
                </a:r>
              </a:p>
            </p:txBody>
          </p:sp>
        </p:grpSp>
        <p:grpSp>
          <p:nvGrpSpPr>
            <p:cNvPr id="54284" name="Group 15"/>
            <p:cNvGrpSpPr>
              <a:grpSpLocks/>
            </p:cNvGrpSpPr>
            <p:nvPr/>
          </p:nvGrpSpPr>
          <p:grpSpPr bwMode="auto">
            <a:xfrm>
              <a:off x="1576" y="1489"/>
              <a:ext cx="1440" cy="544"/>
              <a:chOff x="0" y="0"/>
              <a:chExt cx="1440" cy="544"/>
            </a:xfrm>
          </p:grpSpPr>
          <p:sp>
            <p:nvSpPr>
              <p:cNvPr id="54298" name="Rectangle 13"/>
              <p:cNvSpPr>
                <a:spLocks/>
              </p:cNvSpPr>
              <p:nvPr/>
            </p:nvSpPr>
            <p:spPr bwMode="auto">
              <a:xfrm>
                <a:off x="0" y="0"/>
                <a:ext cx="1440" cy="544"/>
              </a:xfrm>
              <a:prstGeom prst="rect">
                <a:avLst/>
              </a:prstGeom>
              <a:solidFill>
                <a:srgbClr val="FF6600"/>
              </a:solidFill>
              <a:ln w="9398">
                <a:solidFill>
                  <a:srgbClr val="000000"/>
                </a:solidFill>
                <a:miter lim="800000"/>
                <a:headEnd/>
                <a:tailEnd/>
              </a:ln>
            </p:spPr>
            <p:txBody>
              <a:bodyPr lIns="0" tIns="0" rIns="0" bIns="0"/>
              <a:lstStyle/>
              <a:p>
                <a:endParaRPr lang="en-US"/>
              </a:p>
            </p:txBody>
          </p:sp>
          <p:sp>
            <p:nvSpPr>
              <p:cNvPr id="54299" name="Rectangle 14"/>
              <p:cNvSpPr>
                <a:spLocks/>
              </p:cNvSpPr>
              <p:nvPr/>
            </p:nvSpPr>
            <p:spPr bwMode="auto">
              <a:xfrm>
                <a:off x="47" y="20"/>
                <a:ext cx="134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9200" bIns="0" anchor="ctr">
                <a:spAutoFit/>
              </a:bodyPr>
              <a:lstStyle/>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Terrestrial Surface: </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five layer soil</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plus snow </a:t>
                </a:r>
              </a:p>
            </p:txBody>
          </p:sp>
        </p:grpSp>
        <p:grpSp>
          <p:nvGrpSpPr>
            <p:cNvPr id="54285" name="Group 18"/>
            <p:cNvGrpSpPr>
              <a:grpSpLocks/>
            </p:cNvGrpSpPr>
            <p:nvPr/>
          </p:nvGrpSpPr>
          <p:grpSpPr bwMode="auto">
            <a:xfrm>
              <a:off x="1868" y="854"/>
              <a:ext cx="1161" cy="544"/>
              <a:chOff x="0" y="0"/>
              <a:chExt cx="1161" cy="544"/>
            </a:xfrm>
          </p:grpSpPr>
          <p:sp>
            <p:nvSpPr>
              <p:cNvPr id="54296" name="Rectangle 16"/>
              <p:cNvSpPr>
                <a:spLocks/>
              </p:cNvSpPr>
              <p:nvPr/>
            </p:nvSpPr>
            <p:spPr bwMode="auto">
              <a:xfrm>
                <a:off x="13" y="0"/>
                <a:ext cx="1134" cy="544"/>
              </a:xfrm>
              <a:prstGeom prst="rect">
                <a:avLst/>
              </a:prstGeom>
              <a:solidFill>
                <a:srgbClr val="00FF00"/>
              </a:solidFill>
              <a:ln w="9398">
                <a:solidFill>
                  <a:srgbClr val="000000"/>
                </a:solidFill>
                <a:miter lim="800000"/>
                <a:headEnd/>
                <a:tailEnd/>
              </a:ln>
            </p:spPr>
            <p:txBody>
              <a:bodyPr lIns="0" tIns="0" rIns="0" bIns="0"/>
              <a:lstStyle/>
              <a:p>
                <a:endParaRPr lang="en-US"/>
              </a:p>
            </p:txBody>
          </p:sp>
          <p:sp>
            <p:nvSpPr>
              <p:cNvPr id="54297" name="Rectangle 17"/>
              <p:cNvSpPr>
                <a:spLocks/>
              </p:cNvSpPr>
              <p:nvPr/>
            </p:nvSpPr>
            <p:spPr bwMode="auto">
              <a:xfrm>
                <a:off x="0" y="20"/>
                <a:ext cx="116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9200" bIns="0" anchor="ctr">
                <a:spAutoFit/>
              </a:bodyPr>
              <a:lstStyle/>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Vegetations</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(Simba, V-code, </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Koeppen)</a:t>
                </a:r>
              </a:p>
            </p:txBody>
          </p:sp>
        </p:grpSp>
        <p:grpSp>
          <p:nvGrpSpPr>
            <p:cNvPr id="54286" name="Group 21"/>
            <p:cNvGrpSpPr>
              <a:grpSpLocks/>
            </p:cNvGrpSpPr>
            <p:nvPr/>
          </p:nvGrpSpPr>
          <p:grpSpPr bwMode="auto">
            <a:xfrm>
              <a:off x="68" y="1489"/>
              <a:ext cx="1440" cy="544"/>
              <a:chOff x="0" y="0"/>
              <a:chExt cx="1440" cy="544"/>
            </a:xfrm>
          </p:grpSpPr>
          <p:sp>
            <p:nvSpPr>
              <p:cNvPr id="54294" name="Rectangle 19"/>
              <p:cNvSpPr>
                <a:spLocks/>
              </p:cNvSpPr>
              <p:nvPr/>
            </p:nvSpPr>
            <p:spPr bwMode="auto">
              <a:xfrm>
                <a:off x="0" y="0"/>
                <a:ext cx="1440" cy="544"/>
              </a:xfrm>
              <a:prstGeom prst="rect">
                <a:avLst/>
              </a:prstGeom>
              <a:solidFill>
                <a:srgbClr val="3366FF"/>
              </a:solidFill>
              <a:ln w="9398">
                <a:solidFill>
                  <a:srgbClr val="000000"/>
                </a:solidFill>
                <a:miter lim="800000"/>
                <a:headEnd/>
                <a:tailEnd/>
              </a:ln>
            </p:spPr>
            <p:txBody>
              <a:bodyPr lIns="0" tIns="0" rIns="0" bIns="0"/>
              <a:lstStyle/>
              <a:p>
                <a:endParaRPr lang="en-US"/>
              </a:p>
            </p:txBody>
          </p:sp>
          <p:sp>
            <p:nvSpPr>
              <p:cNvPr id="54295" name="Rectangle 20"/>
              <p:cNvSpPr>
                <a:spLocks/>
              </p:cNvSpPr>
              <p:nvPr/>
            </p:nvSpPr>
            <p:spPr bwMode="auto">
              <a:xfrm>
                <a:off x="103" y="20"/>
                <a:ext cx="1233"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39200" bIns="0" anchor="ctr">
                <a:spAutoFit/>
              </a:bodyPr>
              <a:lstStyle/>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Oceans:</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LSG, mixed layer,</a:t>
                </a:r>
              </a:p>
              <a:p>
                <a:pPr marL="38100" algn="ctr">
                  <a:lnSpc>
                    <a:spcPct val="81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800">
                    <a:solidFill>
                      <a:schemeClr val="tx1"/>
                    </a:solidFill>
                    <a:ea typeface="ＭＳ Ｐゴシック" charset="0"/>
                    <a:cs typeface="ＭＳ Ｐゴシック" charset="0"/>
                  </a:rPr>
                  <a:t>or climatol. SST</a:t>
                </a:r>
              </a:p>
            </p:txBody>
          </p:sp>
        </p:grpSp>
        <p:sp>
          <p:nvSpPr>
            <p:cNvPr id="54287" name="AutoShape 22"/>
            <p:cNvSpPr>
              <a:spLocks/>
            </p:cNvSpPr>
            <p:nvPr/>
          </p:nvSpPr>
          <p:spPr bwMode="auto">
            <a:xfrm rot="-3000000">
              <a:off x="250" y="601"/>
              <a:ext cx="581" cy="232"/>
            </a:xfrm>
            <a:prstGeom prst="leftRightArrow">
              <a:avLst>
                <a:gd name="adj1" fmla="val 50000"/>
                <a:gd name="adj2" fmla="val 50086"/>
              </a:avLst>
            </a:prstGeom>
            <a:solidFill>
              <a:srgbClr val="B6E1EE"/>
            </a:solidFill>
            <a:ln w="9525">
              <a:solidFill>
                <a:srgbClr val="000000"/>
              </a:solidFill>
              <a:round/>
              <a:headEnd/>
              <a:tailEnd/>
            </a:ln>
          </p:spPr>
          <p:txBody>
            <a:bodyPr lIns="0" tIns="0" rIns="0" bIns="0"/>
            <a:lstStyle/>
            <a:p>
              <a:endParaRPr lang="en-US"/>
            </a:p>
          </p:txBody>
        </p:sp>
        <p:sp>
          <p:nvSpPr>
            <p:cNvPr id="54288" name="AutoShape 23"/>
            <p:cNvSpPr>
              <a:spLocks/>
            </p:cNvSpPr>
            <p:nvPr/>
          </p:nvSpPr>
          <p:spPr bwMode="auto">
            <a:xfrm rot="-5400000">
              <a:off x="949" y="1005"/>
              <a:ext cx="810" cy="240"/>
            </a:xfrm>
            <a:prstGeom prst="leftRightArrow">
              <a:avLst>
                <a:gd name="adj1" fmla="val 50000"/>
                <a:gd name="adj2" fmla="val 67500"/>
              </a:avLst>
            </a:prstGeom>
            <a:solidFill>
              <a:srgbClr val="B6E1EE"/>
            </a:solidFill>
            <a:ln w="9525">
              <a:solidFill>
                <a:srgbClr val="000000"/>
              </a:solidFill>
              <a:round/>
              <a:headEnd/>
              <a:tailEnd/>
            </a:ln>
          </p:spPr>
          <p:txBody>
            <a:bodyPr lIns="0" tIns="0" rIns="0" bIns="0"/>
            <a:lstStyle/>
            <a:p>
              <a:endParaRPr lang="en-US"/>
            </a:p>
          </p:txBody>
        </p:sp>
        <p:sp>
          <p:nvSpPr>
            <p:cNvPr id="54289" name="AutoShape 24"/>
            <p:cNvSpPr>
              <a:spLocks/>
            </p:cNvSpPr>
            <p:nvPr/>
          </p:nvSpPr>
          <p:spPr bwMode="auto">
            <a:xfrm rot="-5400000">
              <a:off x="2741" y="1356"/>
              <a:ext cx="276" cy="177"/>
            </a:xfrm>
            <a:prstGeom prst="leftRightArrow">
              <a:avLst>
                <a:gd name="adj1" fmla="val 50000"/>
                <a:gd name="adj2" fmla="val 31186"/>
              </a:avLst>
            </a:prstGeom>
            <a:solidFill>
              <a:srgbClr val="B6E1EE"/>
            </a:solidFill>
            <a:ln w="9525">
              <a:solidFill>
                <a:srgbClr val="000000"/>
              </a:solidFill>
              <a:round/>
              <a:headEnd/>
              <a:tailEnd/>
            </a:ln>
          </p:spPr>
          <p:txBody>
            <a:bodyPr lIns="0" tIns="0" rIns="0" bIns="0"/>
            <a:lstStyle/>
            <a:p>
              <a:endParaRPr lang="en-US"/>
            </a:p>
          </p:txBody>
        </p:sp>
        <p:sp>
          <p:nvSpPr>
            <p:cNvPr id="54290" name="Rectangle 25"/>
            <p:cNvSpPr>
              <a:spLocks/>
            </p:cNvSpPr>
            <p:nvPr/>
          </p:nvSpPr>
          <p:spPr bwMode="auto">
            <a:xfrm>
              <a:off x="0" y="0"/>
              <a:ext cx="3083" cy="2112"/>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91" name="AutoShape 26"/>
            <p:cNvSpPr>
              <a:spLocks/>
            </p:cNvSpPr>
            <p:nvPr/>
          </p:nvSpPr>
          <p:spPr bwMode="auto">
            <a:xfrm rot="3000000">
              <a:off x="2306" y="606"/>
              <a:ext cx="581" cy="232"/>
            </a:xfrm>
            <a:prstGeom prst="leftRightArrow">
              <a:avLst>
                <a:gd name="adj1" fmla="val 50000"/>
                <a:gd name="adj2" fmla="val 50086"/>
              </a:avLst>
            </a:prstGeom>
            <a:solidFill>
              <a:srgbClr val="B6E1EE"/>
            </a:solidFill>
            <a:ln w="9525">
              <a:solidFill>
                <a:srgbClr val="000000"/>
              </a:solidFill>
              <a:round/>
              <a:headEnd/>
              <a:tailEnd/>
            </a:ln>
          </p:spPr>
          <p:txBody>
            <a:bodyPr lIns="0" tIns="0" rIns="0" bIns="0"/>
            <a:lstStyle/>
            <a:p>
              <a:endParaRPr lang="en-US"/>
            </a:p>
          </p:txBody>
        </p:sp>
        <p:sp>
          <p:nvSpPr>
            <p:cNvPr id="54292" name="AutoShape 27"/>
            <p:cNvSpPr>
              <a:spLocks/>
            </p:cNvSpPr>
            <p:nvPr/>
          </p:nvSpPr>
          <p:spPr bwMode="auto">
            <a:xfrm rot="-5400000">
              <a:off x="1333" y="1005"/>
              <a:ext cx="810" cy="240"/>
            </a:xfrm>
            <a:prstGeom prst="leftRightArrow">
              <a:avLst>
                <a:gd name="adj1" fmla="val 50000"/>
                <a:gd name="adj2" fmla="val 67500"/>
              </a:avLst>
            </a:prstGeom>
            <a:solidFill>
              <a:srgbClr val="B6E1EE"/>
            </a:solidFill>
            <a:ln w="9525">
              <a:solidFill>
                <a:srgbClr val="000000"/>
              </a:solidFill>
              <a:round/>
              <a:headEnd/>
              <a:tailEnd/>
            </a:ln>
          </p:spPr>
          <p:txBody>
            <a:bodyPr lIns="0" tIns="0" rIns="0" bIns="0"/>
            <a:lstStyle/>
            <a:p>
              <a:endParaRPr lang="en-US"/>
            </a:p>
          </p:txBody>
        </p:sp>
        <p:sp>
          <p:nvSpPr>
            <p:cNvPr id="54293" name="AutoShape 28"/>
            <p:cNvSpPr>
              <a:spLocks/>
            </p:cNvSpPr>
            <p:nvPr/>
          </p:nvSpPr>
          <p:spPr bwMode="auto">
            <a:xfrm rot="-5400000">
              <a:off x="47" y="1344"/>
              <a:ext cx="276" cy="177"/>
            </a:xfrm>
            <a:prstGeom prst="leftRightArrow">
              <a:avLst>
                <a:gd name="adj1" fmla="val 50000"/>
                <a:gd name="adj2" fmla="val 31186"/>
              </a:avLst>
            </a:prstGeom>
            <a:solidFill>
              <a:srgbClr val="B6E1EE"/>
            </a:solidFill>
            <a:ln w="9525">
              <a:solidFill>
                <a:srgbClr val="000000"/>
              </a:solidFill>
              <a:round/>
              <a:headEnd/>
              <a:tailEnd/>
            </a:ln>
          </p:spPr>
          <p:txBody>
            <a:bodyPr lIns="0" tIns="0" rIns="0" bIns="0"/>
            <a:lstStyle/>
            <a:p>
              <a:endParaRPr lang="en-US"/>
            </a:p>
          </p:txBody>
        </p:sp>
      </p:grpSp>
      <p:sp>
        <p:nvSpPr>
          <p:cNvPr id="54280" name="Rectangle 30"/>
          <p:cNvSpPr>
            <a:spLocks/>
          </p:cNvSpPr>
          <p:nvPr/>
        </p:nvSpPr>
        <p:spPr bwMode="auto">
          <a:xfrm>
            <a:off x="0" y="-26988"/>
            <a:ext cx="9156700" cy="774701"/>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r>
              <a:rPr lang="en-US" sz="2800">
                <a:solidFill>
                  <a:schemeClr val="tx1"/>
                </a:solidFill>
                <a:latin typeface="Verdana" charset="0"/>
                <a:ea typeface="ＭＳ Ｐゴシック" charset="0"/>
                <a:cs typeface="ＭＳ Ｐゴシック" charset="0"/>
                <a:sym typeface="Verdana" charset="0"/>
              </a:rPr>
              <a:t>PlaSim: Planet Simulator </a:t>
            </a:r>
            <a:r>
              <a:rPr lang="en-US" sz="2800">
                <a:solidFill>
                  <a:schemeClr val="tx1"/>
                </a:solidFill>
              </a:rPr>
              <a:t/>
            </a:r>
            <a:br>
              <a:rPr lang="en-US" sz="2800">
                <a:solidFill>
                  <a:schemeClr val="tx1"/>
                </a:solidFill>
              </a:rPr>
            </a:br>
            <a:r>
              <a:rPr lang="en-US" sz="1600">
                <a:solidFill>
                  <a:schemeClr val="tx1"/>
                </a:solidFill>
                <a:ea typeface="ＭＳ Ｐゴシック" charset="0"/>
                <a:cs typeface="ＭＳ Ｐゴシック" charset="0"/>
              </a:rPr>
              <a:t>   </a:t>
            </a:r>
          </a:p>
        </p:txBody>
      </p:sp>
      <p:sp>
        <p:nvSpPr>
          <p:cNvPr id="54281" name="Rectangle 31"/>
          <p:cNvSpPr>
            <a:spLocks/>
          </p:cNvSpPr>
          <p:nvPr/>
        </p:nvSpPr>
        <p:spPr bwMode="auto">
          <a:xfrm>
            <a:off x="6207125" y="1052513"/>
            <a:ext cx="1905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413"/>
              </a:spcBef>
            </a:pPr>
            <a:r>
              <a:rPr lang="en-US" sz="1800">
                <a:solidFill>
                  <a:srgbClr val="000000"/>
                </a:solidFill>
                <a:ea typeface="ＭＳ Ｐゴシック" charset="0"/>
                <a:cs typeface="ＭＳ Ｐゴシック" charset="0"/>
              </a:rPr>
              <a:t>Key features</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portable</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fast</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open source</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parallel	</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modular</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easy to use</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documented</a:t>
            </a:r>
          </a:p>
          <a:p>
            <a:pPr marL="39688">
              <a:spcBef>
                <a:spcPts val="413"/>
              </a:spcBef>
              <a:buClr>
                <a:srgbClr val="9AD4E8"/>
              </a:buClr>
              <a:buSzPct val="100000"/>
              <a:buFont typeface="Arial" charset="0"/>
              <a:buChar char="•"/>
            </a:pPr>
            <a:r>
              <a:rPr lang="en-US" sz="1800">
                <a:solidFill>
                  <a:srgbClr val="000000"/>
                </a:solidFill>
                <a:ea typeface="ＭＳ Ｐゴシック" charset="0"/>
                <a:cs typeface="ＭＳ Ｐゴシック" charset="0"/>
              </a:rPr>
              <a:t> compatible</a:t>
            </a:r>
          </a:p>
        </p:txBody>
      </p:sp>
    </p:spTree>
    <p:extLst>
      <p:ext uri="{BB962C8B-B14F-4D97-AF65-F5344CB8AC3E}">
        <p14:creationId xmlns:p14="http://schemas.microsoft.com/office/powerpoint/2010/main" val="146267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1412875" y="103188"/>
            <a:ext cx="59610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4000">
                <a:solidFill>
                  <a:schemeClr val="tx1"/>
                </a:solidFill>
                <a:ea typeface="ＭＳ Ｐゴシック" charset="0"/>
                <a:cs typeface="ＭＳ Ｐゴシック" charset="0"/>
              </a:rPr>
              <a:t>MoSt – The Model Starter</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0"/>
            <a:ext cx="738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6662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360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7311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p:txBody>
          <a:bodyPr/>
          <a:lstStyle/>
          <a:p>
            <a:pPr>
              <a:defRPr/>
            </a:pPr>
            <a:fld id="{0BCB899C-427C-8A41-8C6E-B15870ED8010}" type="slidenum">
              <a:rPr lang="en-GB" smtClean="0"/>
              <a:pPr>
                <a:defRPr/>
              </a:pPr>
              <a:t>45</a:t>
            </a:fld>
            <a:endParaRPr lang="en-GB" smtClean="0"/>
          </a:p>
        </p:txBody>
      </p:sp>
      <p:sp>
        <p:nvSpPr>
          <p:cNvPr id="40962" name="Rectangle 2"/>
          <p:cNvSpPr>
            <a:spLocks noGrp="1" noChangeArrowheads="1"/>
          </p:cNvSpPr>
          <p:nvPr>
            <p:ph type="title"/>
          </p:nvPr>
        </p:nvSpPr>
        <p:spPr>
          <a:xfrm>
            <a:off x="228600" y="-152400"/>
            <a:ext cx="7391400" cy="1143000"/>
          </a:xfrm>
        </p:spPr>
        <p:txBody>
          <a:bodyPr/>
          <a:lstStyle/>
          <a:p>
            <a:pPr eaLnBrk="1" hangingPunct="1"/>
            <a:r>
              <a:rPr lang="en-GB">
                <a:latin typeface="Times New Roman" charset="0"/>
              </a:rPr>
              <a:t>Snowball Hysteresis</a:t>
            </a:r>
          </a:p>
        </p:txBody>
      </p:sp>
      <p:sp>
        <p:nvSpPr>
          <p:cNvPr id="6147" name="Rectangle 3"/>
          <p:cNvSpPr>
            <a:spLocks noGrp="1" noChangeArrowheads="1"/>
          </p:cNvSpPr>
          <p:nvPr>
            <p:ph type="body" sz="half" idx="1"/>
          </p:nvPr>
        </p:nvSpPr>
        <p:spPr>
          <a:xfrm>
            <a:off x="0" y="762000"/>
            <a:ext cx="7924800" cy="2590800"/>
          </a:xfrm>
        </p:spPr>
        <p:txBody>
          <a:bodyPr/>
          <a:lstStyle/>
          <a:p>
            <a:pPr eaLnBrk="1" hangingPunct="1">
              <a:lnSpc>
                <a:spcPct val="90000"/>
              </a:lnSpc>
            </a:pPr>
            <a:r>
              <a:rPr lang="it-IT" sz="2800">
                <a:solidFill>
                  <a:srgbClr val="000000"/>
                </a:solidFill>
                <a:latin typeface="Times New Roman" charset="0"/>
              </a:rPr>
              <a:t>Swing of S</a:t>
            </a:r>
            <a:r>
              <a:rPr lang="it-IT" sz="2800" baseline="30000">
                <a:solidFill>
                  <a:srgbClr val="000000"/>
                </a:solidFill>
                <a:latin typeface="Times New Roman" charset="0"/>
              </a:rPr>
              <a:t>*</a:t>
            </a:r>
            <a:r>
              <a:rPr lang="it-IT" sz="2800">
                <a:solidFill>
                  <a:srgbClr val="000000"/>
                </a:solidFill>
                <a:latin typeface="Times New Roman" charset="0"/>
              </a:rPr>
              <a:t> by </a:t>
            </a:r>
            <a:r>
              <a:rPr lang="it-IT" sz="2800">
                <a:solidFill>
                  <a:srgbClr val="000000"/>
                </a:solidFill>
                <a:latin typeface="Times New Roman" charset="0"/>
                <a:cs typeface="Times New Roman" charset="0"/>
              </a:rPr>
              <a:t>±10% starting from present climate </a:t>
            </a:r>
          </a:p>
          <a:p>
            <a:pPr lvl="1" eaLnBrk="1" hangingPunct="1">
              <a:lnSpc>
                <a:spcPct val="90000"/>
              </a:lnSpc>
            </a:pPr>
            <a:r>
              <a:rPr lang="it-IT" sz="2400">
                <a:solidFill>
                  <a:srgbClr val="000000"/>
                </a:solidFill>
                <a:latin typeface="Times New Roman" charset="0"/>
                <a:cs typeface="Times New Roman" charset="0"/>
                <a:sym typeface="Symbol" charset="0"/>
              </a:rPr>
              <a:t> hysteresis experiment! </a:t>
            </a:r>
          </a:p>
          <a:p>
            <a:pPr eaLnBrk="1" hangingPunct="1">
              <a:lnSpc>
                <a:spcPct val="90000"/>
              </a:lnSpc>
            </a:pPr>
            <a:r>
              <a:rPr lang="it-IT" sz="2800" b="1">
                <a:solidFill>
                  <a:srgbClr val="000000"/>
                </a:solidFill>
                <a:latin typeface="Times New Roman" charset="0"/>
              </a:rPr>
              <a:t>Global average surface temperature </a:t>
            </a:r>
            <a:r>
              <a:rPr lang="it-IT" sz="2800" b="1">
                <a:solidFill>
                  <a:srgbClr val="000000"/>
                </a:solidFill>
                <a:latin typeface="Times New Roman" charset="0"/>
                <a:sym typeface="Symbol" charset="0"/>
              </a:rPr>
              <a:t>T</a:t>
            </a:r>
            <a:r>
              <a:rPr lang="it-IT" sz="2800" b="1" baseline="-25000">
                <a:solidFill>
                  <a:srgbClr val="000000"/>
                </a:solidFill>
                <a:latin typeface="Times New Roman" charset="0"/>
                <a:sym typeface="Symbol" charset="0"/>
              </a:rPr>
              <a:t>S</a:t>
            </a:r>
            <a:endParaRPr lang="it-IT" sz="2800" b="1">
              <a:solidFill>
                <a:srgbClr val="000000"/>
              </a:solidFill>
              <a:latin typeface="Times New Roman" charset="0"/>
            </a:endParaRPr>
          </a:p>
          <a:p>
            <a:pPr lvl="1" eaLnBrk="1" hangingPunct="1">
              <a:lnSpc>
                <a:spcPct val="90000"/>
              </a:lnSpc>
            </a:pPr>
            <a:r>
              <a:rPr lang="it-IT" sz="2400">
                <a:solidFill>
                  <a:srgbClr val="000000"/>
                </a:solidFill>
                <a:latin typeface="Times New Roman" charset="0"/>
                <a:sym typeface="Symbol" charset="0"/>
              </a:rPr>
              <a:t>Wide (</a:t>
            </a:r>
            <a:r>
              <a:rPr lang="it-IT" sz="2400">
                <a:solidFill>
                  <a:srgbClr val="000000"/>
                </a:solidFill>
                <a:latin typeface="Times New Roman" charset="0"/>
                <a:cs typeface="Times New Roman" charset="0"/>
                <a:sym typeface="Symbol" charset="0"/>
              </a:rPr>
              <a:t>~ </a:t>
            </a:r>
            <a:r>
              <a:rPr lang="it-IT" sz="2400">
                <a:solidFill>
                  <a:srgbClr val="000000"/>
                </a:solidFill>
                <a:latin typeface="Times New Roman" charset="0"/>
                <a:sym typeface="Symbol" charset="0"/>
              </a:rPr>
              <a:t>10%) range of S</a:t>
            </a:r>
            <a:r>
              <a:rPr lang="it-IT" sz="2400" baseline="30000">
                <a:solidFill>
                  <a:srgbClr val="000000"/>
                </a:solidFill>
                <a:latin typeface="Times New Roman" charset="0"/>
                <a:sym typeface="Symbol" charset="0"/>
              </a:rPr>
              <a:t>*</a:t>
            </a:r>
            <a:r>
              <a:rPr lang="it-IT" sz="2400">
                <a:solidFill>
                  <a:srgbClr val="000000"/>
                </a:solidFill>
                <a:latin typeface="Times New Roman" charset="0"/>
                <a:sym typeface="Symbol" charset="0"/>
              </a:rPr>
              <a:t> bistable regime -</a:t>
            </a:r>
            <a:r>
              <a:rPr lang="en-GB" sz="2400">
                <a:solidFill>
                  <a:srgbClr val="000000"/>
                </a:solidFill>
                <a:latin typeface="Times New Roman" charset="0"/>
                <a:sym typeface="Symbol" charset="0"/>
              </a:rPr>
              <a:t></a:t>
            </a:r>
            <a:r>
              <a:rPr lang="it-IT" sz="2400">
                <a:solidFill>
                  <a:srgbClr val="000000"/>
                </a:solidFill>
                <a:latin typeface="Times New Roman" charset="0"/>
                <a:sym typeface="Symbol" charset="0"/>
              </a:rPr>
              <a:t>T</a:t>
            </a:r>
            <a:r>
              <a:rPr lang="it-IT" sz="2400" baseline="-25000">
                <a:solidFill>
                  <a:srgbClr val="000000"/>
                </a:solidFill>
                <a:latin typeface="Times New Roman" charset="0"/>
                <a:sym typeface="Symbol" charset="0"/>
              </a:rPr>
              <a:t>S</a:t>
            </a:r>
            <a:r>
              <a:rPr lang="it-IT" sz="2400">
                <a:solidFill>
                  <a:srgbClr val="000000"/>
                </a:solidFill>
                <a:latin typeface="Times New Roman" charset="0"/>
                <a:sym typeface="Symbol" charset="0"/>
              </a:rPr>
              <a:t> ~ 50 K</a:t>
            </a:r>
          </a:p>
          <a:p>
            <a:pPr lvl="1" eaLnBrk="1" hangingPunct="1">
              <a:lnSpc>
                <a:spcPct val="90000"/>
              </a:lnSpc>
            </a:pPr>
            <a:r>
              <a:rPr lang="it-IT" sz="2400" i="0">
                <a:solidFill>
                  <a:srgbClr val="000000"/>
                </a:solidFill>
                <a:latin typeface="Times New Roman" charset="0"/>
                <a:sym typeface="Symbol" charset="0"/>
              </a:rPr>
              <a:t>d </a:t>
            </a:r>
            <a:r>
              <a:rPr lang="it-IT" sz="2400">
                <a:solidFill>
                  <a:srgbClr val="000000"/>
                </a:solidFill>
                <a:latin typeface="Times New Roman" charset="0"/>
                <a:sym typeface="Symbol" charset="0"/>
              </a:rPr>
              <a:t>T</a:t>
            </a:r>
            <a:r>
              <a:rPr lang="it-IT" sz="2400" baseline="-25000">
                <a:solidFill>
                  <a:srgbClr val="000000"/>
                </a:solidFill>
                <a:latin typeface="Times New Roman" charset="0"/>
                <a:sym typeface="Symbol" charset="0"/>
              </a:rPr>
              <a:t>S</a:t>
            </a:r>
            <a:r>
              <a:rPr lang="it-IT" sz="2400">
                <a:solidFill>
                  <a:srgbClr val="000000"/>
                </a:solidFill>
                <a:latin typeface="Times New Roman" charset="0"/>
                <a:sym typeface="Symbol" charset="0"/>
              </a:rPr>
              <a:t>/</a:t>
            </a:r>
            <a:r>
              <a:rPr lang="it-IT" sz="2400" i="0">
                <a:solidFill>
                  <a:srgbClr val="000000"/>
                </a:solidFill>
                <a:latin typeface="Times New Roman" charset="0"/>
                <a:sym typeface="Symbol" charset="0"/>
              </a:rPr>
              <a:t>d</a:t>
            </a:r>
            <a:r>
              <a:rPr lang="it-IT" sz="2400">
                <a:solidFill>
                  <a:srgbClr val="000000"/>
                </a:solidFill>
                <a:latin typeface="Times New Roman" charset="0"/>
                <a:sym typeface="Symbol" charset="0"/>
              </a:rPr>
              <a:t> S</a:t>
            </a:r>
            <a:r>
              <a:rPr lang="it-IT" sz="2400" baseline="-25000">
                <a:solidFill>
                  <a:srgbClr val="000000"/>
                </a:solidFill>
                <a:latin typeface="Times New Roman" charset="0"/>
                <a:sym typeface="Symbol" charset="0"/>
              </a:rPr>
              <a:t>*</a:t>
            </a:r>
            <a:r>
              <a:rPr lang="it-IT" sz="2400">
                <a:solidFill>
                  <a:srgbClr val="000000"/>
                </a:solidFill>
                <a:latin typeface="Times New Roman" charset="0"/>
                <a:sym typeface="Symbol" charset="0"/>
              </a:rPr>
              <a:t> &gt;0 everywhere, almost linear</a:t>
            </a:r>
            <a:endParaRPr lang="en-GB" sz="2400">
              <a:solidFill>
                <a:srgbClr val="000000"/>
              </a:solidFill>
              <a:latin typeface="Times New Roman" charset="0"/>
              <a:sym typeface="Symbol" charset="0"/>
            </a:endParaRPr>
          </a:p>
        </p:txBody>
      </p:sp>
      <p:sp>
        <p:nvSpPr>
          <p:cNvPr id="40964" name="Rectangle 6"/>
          <p:cNvSpPr>
            <a:spLocks noChangeArrowheads="1"/>
          </p:cNvSpPr>
          <p:nvPr/>
        </p:nvSpPr>
        <p:spPr bwMode="auto">
          <a:xfrm>
            <a:off x="152400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7" descr="hysterisTsb"/>
          <p:cNvPicPr>
            <a:picLocks noGrp="1" noChangeAspect="1" noChangeArrowheads="1"/>
          </p:cNvPicPr>
          <p:nvPr>
            <p:ph type="chart" sz="half" idx="2"/>
          </p:nvPr>
        </p:nvPicPr>
        <p:blipFill>
          <a:blip r:embed="rId2">
            <a:extLst>
              <a:ext uri="{28A0092B-C50C-407E-A947-70E740481C1C}">
                <a14:useLocalDpi xmlns:a14="http://schemas.microsoft.com/office/drawing/2010/main"/>
              </a:ext>
            </a:extLst>
          </a:blip>
          <a:srcRect/>
          <a:stretch>
            <a:fillRect/>
          </a:stretch>
        </p:blipFill>
        <p:spPr>
          <a:xfrm>
            <a:off x="685800" y="3352800"/>
            <a:ext cx="6477000" cy="3503613"/>
          </a:xfrm>
        </p:spPr>
      </p:pic>
      <p:sp>
        <p:nvSpPr>
          <p:cNvPr id="6152" name="Line 8"/>
          <p:cNvSpPr>
            <a:spLocks noChangeShapeType="1"/>
          </p:cNvSpPr>
          <p:nvPr/>
        </p:nvSpPr>
        <p:spPr bwMode="auto">
          <a:xfrm>
            <a:off x="2438400" y="3733800"/>
            <a:ext cx="2514600" cy="0"/>
          </a:xfrm>
          <a:prstGeom prst="line">
            <a:avLst/>
          </a:prstGeom>
          <a:noFill/>
          <a:ln w="38100">
            <a:solidFill>
              <a:srgbClr val="800080"/>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153" name="Line 9"/>
          <p:cNvSpPr>
            <a:spLocks noChangeShapeType="1"/>
          </p:cNvSpPr>
          <p:nvPr/>
        </p:nvSpPr>
        <p:spPr bwMode="auto">
          <a:xfrm>
            <a:off x="2133600" y="5181600"/>
            <a:ext cx="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154" name="Line 10"/>
          <p:cNvSpPr>
            <a:spLocks noChangeShapeType="1"/>
          </p:cNvSpPr>
          <p:nvPr/>
        </p:nvSpPr>
        <p:spPr bwMode="auto">
          <a:xfrm flipV="1">
            <a:off x="5181600" y="4191000"/>
            <a:ext cx="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155" name="Line 11"/>
          <p:cNvSpPr>
            <a:spLocks noChangeShapeType="1"/>
          </p:cNvSpPr>
          <p:nvPr/>
        </p:nvSpPr>
        <p:spPr bwMode="auto">
          <a:xfrm flipH="1">
            <a:off x="2514600" y="3886200"/>
            <a:ext cx="21336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156" name="Line 12"/>
          <p:cNvSpPr>
            <a:spLocks noChangeShapeType="1"/>
          </p:cNvSpPr>
          <p:nvPr/>
        </p:nvSpPr>
        <p:spPr bwMode="auto">
          <a:xfrm flipV="1">
            <a:off x="2667000" y="6096000"/>
            <a:ext cx="2286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157" name="Text Box 13"/>
          <p:cNvSpPr txBox="1">
            <a:spLocks noChangeArrowheads="1"/>
          </p:cNvSpPr>
          <p:nvPr/>
        </p:nvSpPr>
        <p:spPr bwMode="auto">
          <a:xfrm>
            <a:off x="6581775" y="5562600"/>
            <a:ext cx="657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a:solidFill>
                  <a:schemeClr val="hlink"/>
                </a:solidFill>
                <a:latin typeface="Arial Unicode MS" charset="0"/>
              </a:rPr>
              <a:t>SB</a:t>
            </a:r>
            <a:endParaRPr lang="en-GB" sz="2800">
              <a:solidFill>
                <a:schemeClr val="hlink"/>
              </a:solidFill>
              <a:latin typeface="Arial Unicode MS" charset="0"/>
            </a:endParaRPr>
          </a:p>
        </p:txBody>
      </p:sp>
      <p:sp>
        <p:nvSpPr>
          <p:cNvPr id="6158" name="Text Box 14"/>
          <p:cNvSpPr txBox="1">
            <a:spLocks noChangeArrowheads="1"/>
          </p:cNvSpPr>
          <p:nvPr/>
        </p:nvSpPr>
        <p:spPr bwMode="auto">
          <a:xfrm>
            <a:off x="6643688" y="3671888"/>
            <a:ext cx="51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a:solidFill>
                  <a:srgbClr val="FF5050"/>
                </a:solidFill>
                <a:latin typeface="Arial Unicode MS" charset="0"/>
              </a:rPr>
              <a:t>W</a:t>
            </a:r>
            <a:endParaRPr lang="en-GB" sz="2800">
              <a:solidFill>
                <a:srgbClr val="FF5050"/>
              </a:solidFill>
              <a:latin typeface="Arial Unicode MS" charset="0"/>
            </a:endParaRPr>
          </a:p>
        </p:txBody>
      </p:sp>
      <p:sp>
        <p:nvSpPr>
          <p:cNvPr id="40973" name="TextBox 1"/>
          <p:cNvSpPr txBox="1">
            <a:spLocks noChangeArrowheads="1"/>
          </p:cNvSpPr>
          <p:nvPr/>
        </p:nvSpPr>
        <p:spPr bwMode="auto">
          <a:xfrm>
            <a:off x="3563938" y="2997200"/>
            <a:ext cx="366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L., </a:t>
            </a:r>
            <a:r>
              <a:rPr lang="en-US" dirty="0" err="1"/>
              <a:t>Lunkeit</a:t>
            </a:r>
            <a:r>
              <a:rPr lang="en-US" dirty="0"/>
              <a:t>, </a:t>
            </a:r>
            <a:r>
              <a:rPr lang="en-US" dirty="0" err="1"/>
              <a:t>Fraedrich</a:t>
            </a:r>
            <a:r>
              <a:rPr lang="en-US" dirty="0"/>
              <a:t>, 2010</a:t>
            </a:r>
          </a:p>
        </p:txBody>
      </p:sp>
    </p:spTree>
    <p:extLst>
      <p:ext uri="{BB962C8B-B14F-4D97-AF65-F5344CB8AC3E}">
        <p14:creationId xmlns:p14="http://schemas.microsoft.com/office/powerpoint/2010/main" val="4079343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ox(i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box(i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box(in)">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973"/>
                                        </p:tgtEl>
                                        <p:attrNameLst>
                                          <p:attrName>style.visibility</p:attrName>
                                        </p:attrNameLst>
                                      </p:cBhvr>
                                      <p:to>
                                        <p:strVal val="visible"/>
                                      </p:to>
                                    </p:set>
                                    <p:animEffect transition="in" filter="wipe(down)">
                                      <p:cBhvr>
                                        <p:cTn id="22" dur="500"/>
                                        <p:tgtEl>
                                          <p:spTgt spid="40973"/>
                                        </p:tgtEl>
                                      </p:cBhvr>
                                    </p:animEffect>
                                  </p:childTnLst>
                                </p:cTn>
                              </p:par>
                              <p:par>
                                <p:cTn id="23" presetID="4" presetClass="entr" presetSubtype="16" fill="hold" nodeType="withEffect">
                                  <p:stCondLst>
                                    <p:cond delay="0"/>
                                  </p:stCondLst>
                                  <p:childTnLst>
                                    <p:set>
                                      <p:cBhvr>
                                        <p:cTn id="24" dur="1" fill="hold">
                                          <p:stCondLst>
                                            <p:cond delay="0"/>
                                          </p:stCondLst>
                                        </p:cTn>
                                        <p:tgtEl>
                                          <p:spTgt spid="6151"/>
                                        </p:tgtEl>
                                        <p:attrNameLst>
                                          <p:attrName>style.visibility</p:attrName>
                                        </p:attrNameLst>
                                      </p:cBhvr>
                                      <p:to>
                                        <p:strVal val="visible"/>
                                      </p:to>
                                    </p:set>
                                    <p:animEffect transition="in" filter="box(in)">
                                      <p:cBhvr>
                                        <p:cTn id="25" dur="500"/>
                                        <p:tgtEl>
                                          <p:spTgt spid="615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6155"/>
                                        </p:tgtEl>
                                        <p:attrNameLst>
                                          <p:attrName>style.visibility</p:attrName>
                                        </p:attrNameLst>
                                      </p:cBhvr>
                                      <p:to>
                                        <p:strVal val="visible"/>
                                      </p:to>
                                    </p:set>
                                    <p:animEffect transition="in" filter="box(in)">
                                      <p:cBhvr>
                                        <p:cTn id="28" dur="500"/>
                                        <p:tgtEl>
                                          <p:spTgt spid="615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156"/>
                                        </p:tgtEl>
                                        <p:attrNameLst>
                                          <p:attrName>style.visibility</p:attrName>
                                        </p:attrNameLst>
                                      </p:cBhvr>
                                      <p:to>
                                        <p:strVal val="visible"/>
                                      </p:to>
                                    </p:set>
                                    <p:animEffect transition="in" filter="box(in)">
                                      <p:cBhvr>
                                        <p:cTn id="31" dur="500"/>
                                        <p:tgtEl>
                                          <p:spTgt spid="615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6157"/>
                                        </p:tgtEl>
                                        <p:attrNameLst>
                                          <p:attrName>style.visibility</p:attrName>
                                        </p:attrNameLst>
                                      </p:cBhvr>
                                      <p:to>
                                        <p:strVal val="visible"/>
                                      </p:to>
                                    </p:set>
                                    <p:animEffect transition="in" filter="box(in)">
                                      <p:cBhvr>
                                        <p:cTn id="34" dur="500"/>
                                        <p:tgtEl>
                                          <p:spTgt spid="6157"/>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158"/>
                                        </p:tgtEl>
                                        <p:attrNameLst>
                                          <p:attrName>style.visibility</p:attrName>
                                        </p:attrNameLst>
                                      </p:cBhvr>
                                      <p:to>
                                        <p:strVal val="visible"/>
                                      </p:to>
                                    </p:set>
                                    <p:animEffect transition="in" filter="box(in)">
                                      <p:cBhvr>
                                        <p:cTn id="37" dur="500"/>
                                        <p:tgtEl>
                                          <p:spTgt spid="615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147">
                                            <p:txEl>
                                              <p:pRg st="3" end="3"/>
                                            </p:txEl>
                                          </p:spTgt>
                                        </p:tgtEl>
                                        <p:attrNameLst>
                                          <p:attrName>style.visibility</p:attrName>
                                        </p:attrNameLst>
                                      </p:cBhvr>
                                      <p:to>
                                        <p:strVal val="visible"/>
                                      </p:to>
                                    </p:set>
                                    <p:animEffect transition="in" filter="box(in)">
                                      <p:cBhvr>
                                        <p:cTn id="42" dur="500"/>
                                        <p:tgtEl>
                                          <p:spTgt spid="6147">
                                            <p:txEl>
                                              <p:pRg st="3" end="3"/>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152"/>
                                        </p:tgtEl>
                                        <p:attrNameLst>
                                          <p:attrName>style.visibility</p:attrName>
                                        </p:attrNameLst>
                                      </p:cBhvr>
                                      <p:to>
                                        <p:strVal val="visible"/>
                                      </p:to>
                                    </p:set>
                                    <p:animEffect transition="in" filter="box(in)">
                                      <p:cBhvr>
                                        <p:cTn id="45" dur="500"/>
                                        <p:tgtEl>
                                          <p:spTgt spid="6152"/>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6153"/>
                                        </p:tgtEl>
                                        <p:attrNameLst>
                                          <p:attrName>style.visibility</p:attrName>
                                        </p:attrNameLst>
                                      </p:cBhvr>
                                      <p:to>
                                        <p:strVal val="visible"/>
                                      </p:to>
                                    </p:set>
                                    <p:animEffect transition="in" filter="box(in)">
                                      <p:cBhvr>
                                        <p:cTn id="48" dur="500"/>
                                        <p:tgtEl>
                                          <p:spTgt spid="6153"/>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box(in)">
                                      <p:cBhvr>
                                        <p:cTn id="51" dur="500"/>
                                        <p:tgtEl>
                                          <p:spTgt spid="6154"/>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6147">
                                            <p:txEl>
                                              <p:pRg st="4" end="4"/>
                                            </p:txEl>
                                          </p:spTgt>
                                        </p:tgtEl>
                                        <p:attrNameLst>
                                          <p:attrName>style.visibility</p:attrName>
                                        </p:attrNameLst>
                                      </p:cBhvr>
                                      <p:to>
                                        <p:strVal val="visible"/>
                                      </p:to>
                                    </p:set>
                                    <p:animEffect transition="in" filter="box(in)">
                                      <p:cBhvr>
                                        <p:cTn id="56"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6153" grpId="0" animBg="1"/>
      <p:bldP spid="6154" grpId="0" animBg="1"/>
      <p:bldP spid="6155" grpId="0" animBg="1"/>
      <p:bldP spid="6156" grpId="0" animBg="1"/>
      <p:bldP spid="6157" grpId="0"/>
      <p:bldP spid="6158" grpId="0"/>
      <p:bldP spid="4097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6"/>
          <p:cNvSpPr>
            <a:spLocks noGrp="1"/>
          </p:cNvSpPr>
          <p:nvPr>
            <p:ph type="sldNum" sz="quarter" idx="12"/>
          </p:nvPr>
        </p:nvSpPr>
        <p:spPr/>
        <p:txBody>
          <a:bodyPr/>
          <a:lstStyle/>
          <a:p>
            <a:pPr>
              <a:defRPr/>
            </a:pPr>
            <a:fld id="{B9A499B4-F965-5748-85C9-1B6B088444A9}" type="slidenum">
              <a:rPr lang="en-GB" smtClean="0"/>
              <a:pPr>
                <a:defRPr/>
              </a:pPr>
              <a:t>46</a:t>
            </a:fld>
            <a:endParaRPr lang="en-GB" smtClean="0"/>
          </a:p>
        </p:txBody>
      </p:sp>
      <p:sp>
        <p:nvSpPr>
          <p:cNvPr id="41986" name="Rectangle 2"/>
          <p:cNvSpPr>
            <a:spLocks noGrp="1" noChangeArrowheads="1"/>
          </p:cNvSpPr>
          <p:nvPr>
            <p:ph type="title"/>
          </p:nvPr>
        </p:nvSpPr>
        <p:spPr>
          <a:xfrm>
            <a:off x="228600" y="-306388"/>
            <a:ext cx="7391400" cy="1143001"/>
          </a:xfrm>
        </p:spPr>
        <p:txBody>
          <a:bodyPr/>
          <a:lstStyle/>
          <a:p>
            <a:pPr eaLnBrk="1" hangingPunct="1"/>
            <a:r>
              <a:rPr lang="it-IT">
                <a:latin typeface="Times New Roman" charset="0"/>
              </a:rPr>
              <a:t>Thermodynamic Efficiency</a:t>
            </a:r>
            <a:endParaRPr lang="en-GB">
              <a:latin typeface="Times New Roman" charset="0"/>
            </a:endParaRPr>
          </a:p>
        </p:txBody>
      </p:sp>
      <p:sp>
        <p:nvSpPr>
          <p:cNvPr id="1027" name="Rectangle 3"/>
          <p:cNvSpPr>
            <a:spLocks noGrp="1" noChangeArrowheads="1"/>
          </p:cNvSpPr>
          <p:nvPr>
            <p:ph type="body" sz="half" idx="1"/>
          </p:nvPr>
        </p:nvSpPr>
        <p:spPr>
          <a:xfrm>
            <a:off x="0" y="620713"/>
            <a:ext cx="8382000" cy="2286000"/>
          </a:xfrm>
        </p:spPr>
        <p:txBody>
          <a:bodyPr/>
          <a:lstStyle/>
          <a:p>
            <a:pPr eaLnBrk="1" hangingPunct="1">
              <a:lnSpc>
                <a:spcPct val="90000"/>
              </a:lnSpc>
            </a:pPr>
            <a:r>
              <a:rPr lang="it-IT" sz="2800" i="0">
                <a:solidFill>
                  <a:srgbClr val="000000"/>
                </a:solidFill>
                <a:latin typeface="Times New Roman" charset="0"/>
                <a:sym typeface="Symbol" charset="0"/>
              </a:rPr>
              <a:t>d </a:t>
            </a:r>
            <a:r>
              <a:rPr lang="el-GR" sz="2800">
                <a:solidFill>
                  <a:srgbClr val="000000"/>
                </a:solidFill>
                <a:latin typeface="Times New Roman" charset="0"/>
                <a:cs typeface="Times New Roman" charset="0"/>
                <a:sym typeface="Symbol" charset="0"/>
              </a:rPr>
              <a:t>η</a:t>
            </a:r>
            <a:r>
              <a:rPr lang="it-IT" sz="2800">
                <a:solidFill>
                  <a:srgbClr val="000000"/>
                </a:solidFill>
                <a:latin typeface="Times New Roman" charset="0"/>
                <a:sym typeface="UniversalMath1 BT" charset="0"/>
              </a:rPr>
              <a:t> </a:t>
            </a:r>
            <a:r>
              <a:rPr lang="it-IT" sz="2800">
                <a:solidFill>
                  <a:srgbClr val="000000"/>
                </a:solidFill>
                <a:latin typeface="Times New Roman" charset="0"/>
                <a:sym typeface="Symbol" charset="0"/>
              </a:rPr>
              <a:t>/</a:t>
            </a:r>
            <a:r>
              <a:rPr lang="it-IT" sz="2800" i="0">
                <a:solidFill>
                  <a:srgbClr val="000000"/>
                </a:solidFill>
                <a:latin typeface="Times New Roman" charset="0"/>
                <a:sym typeface="Symbol" charset="0"/>
              </a:rPr>
              <a:t>d</a:t>
            </a:r>
            <a:r>
              <a:rPr lang="it-IT" sz="2800">
                <a:solidFill>
                  <a:srgbClr val="000000"/>
                </a:solidFill>
                <a:latin typeface="Times New Roman" charset="0"/>
                <a:sym typeface="Symbol" charset="0"/>
              </a:rPr>
              <a:t> S</a:t>
            </a:r>
            <a:r>
              <a:rPr lang="it-IT" sz="2800" baseline="-25000">
                <a:solidFill>
                  <a:srgbClr val="000000"/>
                </a:solidFill>
                <a:latin typeface="Times New Roman" charset="0"/>
                <a:sym typeface="Symbol" charset="0"/>
              </a:rPr>
              <a:t>*</a:t>
            </a:r>
            <a:r>
              <a:rPr lang="it-IT" sz="2800">
                <a:solidFill>
                  <a:srgbClr val="000000"/>
                </a:solidFill>
                <a:latin typeface="Times New Roman" charset="0"/>
                <a:sym typeface="Symbol" charset="0"/>
              </a:rPr>
              <a:t> &gt;0 in SB regime</a:t>
            </a:r>
          </a:p>
          <a:p>
            <a:pPr lvl="1" eaLnBrk="1" hangingPunct="1">
              <a:lnSpc>
                <a:spcPct val="90000"/>
              </a:lnSpc>
            </a:pPr>
            <a:r>
              <a:rPr lang="it-IT" sz="2400">
                <a:solidFill>
                  <a:srgbClr val="000000"/>
                </a:solidFill>
                <a:latin typeface="Times New Roman" charset="0"/>
                <a:sym typeface="Symbol" charset="0"/>
              </a:rPr>
              <a:t>Large T gradient due to large albedo gradient</a:t>
            </a:r>
          </a:p>
          <a:p>
            <a:pPr eaLnBrk="1" hangingPunct="1">
              <a:lnSpc>
                <a:spcPct val="90000"/>
              </a:lnSpc>
            </a:pPr>
            <a:r>
              <a:rPr lang="it-IT" sz="2800" i="0">
                <a:solidFill>
                  <a:srgbClr val="000000"/>
                </a:solidFill>
                <a:latin typeface="Times New Roman" charset="0"/>
                <a:sym typeface="Symbol" charset="0"/>
              </a:rPr>
              <a:t>d </a:t>
            </a:r>
            <a:r>
              <a:rPr lang="el-GR" sz="2800">
                <a:solidFill>
                  <a:srgbClr val="000000"/>
                </a:solidFill>
                <a:latin typeface="Times New Roman" charset="0"/>
                <a:cs typeface="Times New Roman" charset="0"/>
                <a:sym typeface="Symbol" charset="0"/>
              </a:rPr>
              <a:t>η</a:t>
            </a:r>
            <a:r>
              <a:rPr lang="it-IT" sz="2800">
                <a:solidFill>
                  <a:srgbClr val="000000"/>
                </a:solidFill>
                <a:latin typeface="Times New Roman" charset="0"/>
                <a:sym typeface="UniversalMath1 BT" charset="0"/>
              </a:rPr>
              <a:t> </a:t>
            </a:r>
            <a:r>
              <a:rPr lang="it-IT" sz="2800">
                <a:solidFill>
                  <a:srgbClr val="000000"/>
                </a:solidFill>
                <a:latin typeface="Times New Roman" charset="0"/>
                <a:sym typeface="Symbol" charset="0"/>
              </a:rPr>
              <a:t>/</a:t>
            </a:r>
            <a:r>
              <a:rPr lang="it-IT" sz="2800" i="0">
                <a:solidFill>
                  <a:srgbClr val="000000"/>
                </a:solidFill>
                <a:latin typeface="Times New Roman" charset="0"/>
                <a:sym typeface="Symbol" charset="0"/>
              </a:rPr>
              <a:t>d</a:t>
            </a:r>
            <a:r>
              <a:rPr lang="it-IT" sz="2800">
                <a:solidFill>
                  <a:srgbClr val="000000"/>
                </a:solidFill>
                <a:latin typeface="Times New Roman" charset="0"/>
                <a:sym typeface="Symbol" charset="0"/>
              </a:rPr>
              <a:t> S</a:t>
            </a:r>
            <a:r>
              <a:rPr lang="it-IT" sz="2800" baseline="-25000">
                <a:solidFill>
                  <a:srgbClr val="000000"/>
                </a:solidFill>
                <a:latin typeface="Times New Roman" charset="0"/>
                <a:sym typeface="Symbol" charset="0"/>
              </a:rPr>
              <a:t>*</a:t>
            </a:r>
            <a:r>
              <a:rPr lang="it-IT" sz="2800">
                <a:solidFill>
                  <a:srgbClr val="000000"/>
                </a:solidFill>
                <a:latin typeface="Times New Roman" charset="0"/>
                <a:sym typeface="Symbol" charset="0"/>
              </a:rPr>
              <a:t> &lt;0 in W regime</a:t>
            </a:r>
          </a:p>
          <a:p>
            <a:pPr lvl="1" eaLnBrk="1" hangingPunct="1">
              <a:lnSpc>
                <a:spcPct val="90000"/>
              </a:lnSpc>
            </a:pPr>
            <a:r>
              <a:rPr lang="it-IT" sz="2400">
                <a:solidFill>
                  <a:srgbClr val="000000"/>
                </a:solidFill>
                <a:latin typeface="Times New Roman" charset="0"/>
              </a:rPr>
              <a:t>System thermalized by efficient LH fluxes</a:t>
            </a:r>
          </a:p>
          <a:p>
            <a:pPr eaLnBrk="1" hangingPunct="1">
              <a:lnSpc>
                <a:spcPct val="90000"/>
              </a:lnSpc>
            </a:pPr>
            <a:r>
              <a:rPr lang="el-GR" sz="2800">
                <a:solidFill>
                  <a:srgbClr val="000000"/>
                </a:solidFill>
                <a:latin typeface="Times New Roman" charset="0"/>
                <a:cs typeface="Times New Roman" charset="0"/>
                <a:sym typeface="Symbol" charset="0"/>
              </a:rPr>
              <a:t>η</a:t>
            </a:r>
            <a:r>
              <a:rPr lang="it-IT" sz="2800">
                <a:solidFill>
                  <a:srgbClr val="000000"/>
                </a:solidFill>
                <a:latin typeface="Times New Roman" charset="0"/>
                <a:sym typeface="UniversalMath1 BT" charset="0"/>
              </a:rPr>
              <a:t> decreases at transitions</a:t>
            </a:r>
            <a:r>
              <a:rPr lang="it-IT" sz="2800">
                <a:solidFill>
                  <a:srgbClr val="000000"/>
                </a:solidFill>
                <a:latin typeface="Times New Roman" charset="0"/>
                <a:sym typeface="Symbol" charset="0"/>
              </a:rPr>
              <a:t> </a:t>
            </a:r>
            <a:r>
              <a:rPr lang="it-IT" sz="2800">
                <a:solidFill>
                  <a:srgbClr val="000000"/>
                </a:solidFill>
                <a:latin typeface="Times New Roman" charset="0"/>
                <a:sym typeface="UniversalMath1 BT" charset="0"/>
              </a:rPr>
              <a:t>System more stable</a:t>
            </a:r>
            <a:endParaRPr lang="en-GB" sz="2800">
              <a:solidFill>
                <a:srgbClr val="000000"/>
              </a:solidFill>
              <a:latin typeface="Times New Roman" charset="0"/>
              <a:sym typeface="UniversalMath1 BT" charset="0"/>
            </a:endParaRPr>
          </a:p>
          <a:p>
            <a:pPr eaLnBrk="1" hangingPunct="1">
              <a:lnSpc>
                <a:spcPct val="90000"/>
              </a:lnSpc>
            </a:pPr>
            <a:r>
              <a:rPr lang="en-GB" sz="2800">
                <a:solidFill>
                  <a:srgbClr val="000000"/>
                </a:solidFill>
                <a:latin typeface="Times New Roman" charset="0"/>
                <a:sym typeface="UniversalMath1 BT" charset="0"/>
              </a:rPr>
              <a:t>Similar behaviour for total Dissipation</a:t>
            </a:r>
            <a:endParaRPr lang="it-IT" sz="2800">
              <a:solidFill>
                <a:srgbClr val="000000"/>
              </a:solidFill>
              <a:latin typeface="Times New Roman" charset="0"/>
              <a:sym typeface="UniversalMath1 BT" charset="0"/>
            </a:endParaRPr>
          </a:p>
        </p:txBody>
      </p:sp>
      <p:sp>
        <p:nvSpPr>
          <p:cNvPr id="41988" name="Rectangle 6"/>
          <p:cNvSpPr>
            <a:spLocks noChangeArrowheads="1"/>
          </p:cNvSpPr>
          <p:nvPr/>
        </p:nvSpPr>
        <p:spPr bwMode="auto">
          <a:xfrm>
            <a:off x="152400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1989" name="Rectangle 10"/>
          <p:cNvSpPr>
            <a:spLocks noChangeArrowheads="1"/>
          </p:cNvSpPr>
          <p:nvPr/>
        </p:nvSpPr>
        <p:spPr bwMode="auto">
          <a:xfrm>
            <a:off x="152400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035" name="Picture 11" descr="hysteresiseffab"/>
          <p:cNvPicPr>
            <a:picLocks noGrp="1" noChangeAspect="1" noChangeArrowheads="1"/>
          </p:cNvPicPr>
          <p:nvPr>
            <p:ph type="chart" sz="half" idx="2"/>
          </p:nvPr>
        </p:nvPicPr>
        <p:blipFill>
          <a:blip r:embed="rId2" cstate="print">
            <a:extLst>
              <a:ext uri="{28A0092B-C50C-407E-A947-70E740481C1C}">
                <a14:useLocalDpi xmlns:a14="http://schemas.microsoft.com/office/drawing/2010/main"/>
              </a:ext>
            </a:extLst>
          </a:blip>
          <a:srcRect/>
          <a:stretch>
            <a:fillRect/>
          </a:stretch>
        </p:blipFill>
        <p:spPr>
          <a:xfrm>
            <a:off x="1406525" y="3313113"/>
            <a:ext cx="5908675" cy="3544887"/>
          </a:xfrm>
        </p:spPr>
      </p:pic>
      <p:sp>
        <p:nvSpPr>
          <p:cNvPr id="1036" name="Line 12"/>
          <p:cNvSpPr>
            <a:spLocks noChangeShapeType="1"/>
          </p:cNvSpPr>
          <p:nvPr/>
        </p:nvSpPr>
        <p:spPr bwMode="auto">
          <a:xfrm flipV="1">
            <a:off x="3962400" y="3733800"/>
            <a:ext cx="914400" cy="2286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37" name="Line 13"/>
          <p:cNvSpPr>
            <a:spLocks noChangeShapeType="1"/>
          </p:cNvSpPr>
          <p:nvPr/>
        </p:nvSpPr>
        <p:spPr bwMode="auto">
          <a:xfrm>
            <a:off x="3505200" y="4800600"/>
            <a:ext cx="205740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38" name="Line 14"/>
          <p:cNvSpPr>
            <a:spLocks noChangeShapeType="1"/>
          </p:cNvSpPr>
          <p:nvPr/>
        </p:nvSpPr>
        <p:spPr bwMode="auto">
          <a:xfrm flipV="1">
            <a:off x="2627313" y="3789363"/>
            <a:ext cx="0" cy="66516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39" name="Line 15"/>
          <p:cNvSpPr>
            <a:spLocks noChangeShapeType="1"/>
          </p:cNvSpPr>
          <p:nvPr/>
        </p:nvSpPr>
        <p:spPr bwMode="auto">
          <a:xfrm>
            <a:off x="5580063" y="4005263"/>
            <a:ext cx="0" cy="1944687"/>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lstStyle/>
          <a:p>
            <a:endParaRPr lang="en-US"/>
          </a:p>
        </p:txBody>
      </p:sp>
      <p:sp>
        <p:nvSpPr>
          <p:cNvPr id="1040" name="Rectangle 16"/>
          <p:cNvSpPr>
            <a:spLocks noChangeArrowheads="1"/>
          </p:cNvSpPr>
          <p:nvPr/>
        </p:nvSpPr>
        <p:spPr bwMode="auto">
          <a:xfrm>
            <a:off x="0" y="4267200"/>
            <a:ext cx="152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l-GR" i="1">
                <a:solidFill>
                  <a:srgbClr val="000000"/>
                </a:solidFill>
                <a:sym typeface="Symbol" charset="0"/>
              </a:rPr>
              <a:t>η</a:t>
            </a:r>
            <a:r>
              <a:rPr lang="it-IT" sz="2800" i="1">
                <a:sym typeface="UniversalMath1 BT" charset="0"/>
              </a:rPr>
              <a:t>=0.04</a:t>
            </a:r>
            <a:r>
              <a:rPr lang="it-IT" sz="2800" i="1">
                <a:sym typeface="Symbol" charset="0"/>
              </a:rPr>
              <a:t></a:t>
            </a:r>
            <a:endParaRPr lang="it-IT" sz="2800" i="1">
              <a:sym typeface="UniversalMath1 BT" charset="0"/>
            </a:endParaRPr>
          </a:p>
          <a:p>
            <a:pPr algn="ctr"/>
            <a:r>
              <a:rPr lang="en-GB" sz="2800" i="1">
                <a:cs typeface="Times New Roman" charset="0"/>
                <a:sym typeface="UniversalMath1 BT" charset="0"/>
              </a:rPr>
              <a:t>Δθ</a:t>
            </a:r>
            <a:r>
              <a:rPr lang="it-IT" sz="2800" i="1">
                <a:cs typeface="Times New Roman" charset="0"/>
                <a:sym typeface="UniversalMath1 BT" charset="0"/>
              </a:rPr>
              <a:t>=10K</a:t>
            </a:r>
            <a:endParaRPr lang="en-GB" sz="2800" i="1">
              <a:cs typeface="Times New Roman" charset="0"/>
              <a:sym typeface="UniversalMath1 BT" charset="0"/>
            </a:endParaRPr>
          </a:p>
        </p:txBody>
      </p:sp>
    </p:spTree>
    <p:extLst>
      <p:ext uri="{BB962C8B-B14F-4D97-AF65-F5344CB8AC3E}">
        <p14:creationId xmlns:p14="http://schemas.microsoft.com/office/powerpoint/2010/main" val="3734658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box(in)">
                                      <p:cBhvr>
                                        <p:cTn id="7" dur="500"/>
                                        <p:tgtEl>
                                          <p:spTgt spid="103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40"/>
                                        </p:tgtEl>
                                        <p:attrNameLst>
                                          <p:attrName>style.visibility</p:attrName>
                                        </p:attrNameLst>
                                      </p:cBhvr>
                                      <p:to>
                                        <p:strVal val="visible"/>
                                      </p:to>
                                    </p:set>
                                    <p:animEffect transition="in" filter="box(in)">
                                      <p:cBhvr>
                                        <p:cTn id="10" dur="500"/>
                                        <p:tgtEl>
                                          <p:spTgt spid="10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box(in)">
                                      <p:cBhvr>
                                        <p:cTn id="15" dur="500"/>
                                        <p:tgtEl>
                                          <p:spTgt spid="1027">
                                            <p:txEl>
                                              <p:pRg st="0" end="0"/>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box(in)">
                                      <p:cBhvr>
                                        <p:cTn id="18" dur="500"/>
                                        <p:tgtEl>
                                          <p:spTgt spid="1036"/>
                                        </p:tgtEl>
                                      </p:cBhvr>
                                    </p:animEffect>
                                  </p:childTnLst>
                                </p:cTn>
                              </p:par>
                              <p:par>
                                <p:cTn id="19" presetID="4" presetClass="entr" presetSubtype="16" fill="hold"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box(in)">
                                      <p:cBhvr>
                                        <p:cTn id="21" dur="500"/>
                                        <p:tgtEl>
                                          <p:spTgt spid="102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027">
                                            <p:txEl>
                                              <p:pRg st="2" end="2"/>
                                            </p:txEl>
                                          </p:spTgt>
                                        </p:tgtEl>
                                        <p:attrNameLst>
                                          <p:attrName>style.visibility</p:attrName>
                                        </p:attrNameLst>
                                      </p:cBhvr>
                                      <p:to>
                                        <p:strVal val="visible"/>
                                      </p:to>
                                    </p:set>
                                    <p:animEffect transition="in" filter="box(in)">
                                      <p:cBhvr>
                                        <p:cTn id="26" dur="500"/>
                                        <p:tgtEl>
                                          <p:spTgt spid="1027">
                                            <p:txEl>
                                              <p:pRg st="2" end="2"/>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box(in)">
                                      <p:cBhvr>
                                        <p:cTn id="29" dur="500"/>
                                        <p:tgtEl>
                                          <p:spTgt spid="1027">
                                            <p:txEl>
                                              <p:pRg st="3" end="3"/>
                                            </p:txEl>
                                          </p:spTgt>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037"/>
                                        </p:tgtEl>
                                        <p:attrNameLst>
                                          <p:attrName>style.visibility</p:attrName>
                                        </p:attrNameLst>
                                      </p:cBhvr>
                                      <p:to>
                                        <p:strVal val="visible"/>
                                      </p:to>
                                    </p:set>
                                    <p:animEffect transition="in" filter="box(in)">
                                      <p:cBhvr>
                                        <p:cTn id="32" dur="500"/>
                                        <p:tgtEl>
                                          <p:spTgt spid="10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027">
                                            <p:txEl>
                                              <p:pRg st="4" end="4"/>
                                            </p:txEl>
                                          </p:spTgt>
                                        </p:tgtEl>
                                        <p:attrNameLst>
                                          <p:attrName>style.visibility</p:attrName>
                                        </p:attrNameLst>
                                      </p:cBhvr>
                                      <p:to>
                                        <p:strVal val="visible"/>
                                      </p:to>
                                    </p:set>
                                    <p:animEffect transition="in" filter="box(in)">
                                      <p:cBhvr>
                                        <p:cTn id="37" dur="500"/>
                                        <p:tgtEl>
                                          <p:spTgt spid="102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027">
                                            <p:txEl>
                                              <p:pRg st="5" end="5"/>
                                            </p:txEl>
                                          </p:spTgt>
                                        </p:tgtEl>
                                        <p:attrNameLst>
                                          <p:attrName>style.visibility</p:attrName>
                                        </p:attrNameLst>
                                      </p:cBhvr>
                                      <p:to>
                                        <p:strVal val="visible"/>
                                      </p:to>
                                    </p:set>
                                    <p:animEffect transition="in" filter="box(in)">
                                      <p:cBhvr>
                                        <p:cTn id="42" dur="500"/>
                                        <p:tgtEl>
                                          <p:spTgt spid="1027">
                                            <p:txEl>
                                              <p:pRg st="5" end="5"/>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038"/>
                                        </p:tgtEl>
                                        <p:attrNameLst>
                                          <p:attrName>style.visibility</p:attrName>
                                        </p:attrNameLst>
                                      </p:cBhvr>
                                      <p:to>
                                        <p:strVal val="visible"/>
                                      </p:to>
                                    </p:set>
                                    <p:animEffect transition="in" filter="box(in)">
                                      <p:cBhvr>
                                        <p:cTn id="45" dur="500"/>
                                        <p:tgtEl>
                                          <p:spTgt spid="1038"/>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039"/>
                                        </p:tgtEl>
                                        <p:attrNameLst>
                                          <p:attrName>style.visibility</p:attrName>
                                        </p:attrNameLst>
                                      </p:cBhvr>
                                      <p:to>
                                        <p:strVal val="visible"/>
                                      </p:to>
                                    </p:set>
                                    <p:animEffect transition="in" filter="box(in)">
                                      <p:cBhvr>
                                        <p:cTn id="48"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7" grpId="0" animBg="1"/>
      <p:bldP spid="1038" grpId="0" animBg="1"/>
      <p:bldP spid="1039" grpId="0" animBg="1"/>
      <p:bldP spid="10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p:txBody>
          <a:bodyPr/>
          <a:lstStyle/>
          <a:p>
            <a:pPr>
              <a:defRPr/>
            </a:pPr>
            <a:fld id="{1149D80D-1169-554F-A70E-78401A98F378}" type="slidenum">
              <a:rPr lang="en-GB" smtClean="0"/>
              <a:pPr>
                <a:defRPr/>
              </a:pPr>
              <a:t>47</a:t>
            </a:fld>
            <a:endParaRPr lang="en-GB" smtClean="0"/>
          </a:p>
        </p:txBody>
      </p:sp>
      <p:pic>
        <p:nvPicPr>
          <p:cNvPr id="8206" name="Picture 14" descr="hysteresisepab"/>
          <p:cNvPicPr>
            <a:picLocks noGrp="1" noChangeAspect="1" noChangeArrowheads="1"/>
          </p:cNvPicPr>
          <p:nvPr>
            <p:ph type="chart" sz="half" idx="2"/>
          </p:nvPr>
        </p:nvPicPr>
        <p:blipFill>
          <a:blip r:embed="rId2" cstate="print">
            <a:extLst>
              <a:ext uri="{28A0092B-C50C-407E-A947-70E740481C1C}">
                <a14:useLocalDpi xmlns:a14="http://schemas.microsoft.com/office/drawing/2010/main"/>
              </a:ext>
            </a:extLst>
          </a:blip>
          <a:srcRect/>
          <a:stretch>
            <a:fillRect/>
          </a:stretch>
        </p:blipFill>
        <p:spPr>
          <a:xfrm>
            <a:off x="838200" y="3271838"/>
            <a:ext cx="6302375" cy="3586162"/>
          </a:xfrm>
        </p:spPr>
      </p:pic>
      <p:sp>
        <p:nvSpPr>
          <p:cNvPr id="43011" name="Rectangle 2"/>
          <p:cNvSpPr>
            <a:spLocks noGrp="1" noChangeArrowheads="1"/>
          </p:cNvSpPr>
          <p:nvPr>
            <p:ph type="title"/>
          </p:nvPr>
        </p:nvSpPr>
        <p:spPr>
          <a:xfrm>
            <a:off x="228600" y="-242888"/>
            <a:ext cx="7391400" cy="1143001"/>
          </a:xfrm>
        </p:spPr>
        <p:txBody>
          <a:bodyPr/>
          <a:lstStyle/>
          <a:p>
            <a:pPr eaLnBrk="1" hangingPunct="1"/>
            <a:r>
              <a:rPr lang="it-IT">
                <a:latin typeface="Times New Roman" charset="0"/>
              </a:rPr>
              <a:t>Entropy Production</a:t>
            </a:r>
            <a:endParaRPr lang="en-GB">
              <a:latin typeface="Times New Roman" charset="0"/>
            </a:endParaRPr>
          </a:p>
        </p:txBody>
      </p:sp>
      <p:sp>
        <p:nvSpPr>
          <p:cNvPr id="8195" name="Rectangle 3"/>
          <p:cNvSpPr>
            <a:spLocks noGrp="1" noChangeArrowheads="1"/>
          </p:cNvSpPr>
          <p:nvPr>
            <p:ph type="body" sz="half" idx="1"/>
          </p:nvPr>
        </p:nvSpPr>
        <p:spPr>
          <a:xfrm>
            <a:off x="0" y="765175"/>
            <a:ext cx="8027988" cy="2592388"/>
          </a:xfrm>
        </p:spPr>
        <p:txBody>
          <a:bodyPr/>
          <a:lstStyle/>
          <a:p>
            <a:pPr eaLnBrk="1" hangingPunct="1"/>
            <a:r>
              <a:rPr lang="it-IT" sz="2800" i="0">
                <a:solidFill>
                  <a:srgbClr val="000000"/>
                </a:solidFill>
                <a:latin typeface="Times New Roman" charset="0"/>
                <a:sym typeface="Symbol" charset="0"/>
              </a:rPr>
              <a:t>d S</a:t>
            </a:r>
            <a:r>
              <a:rPr lang="it-IT" sz="2800" i="0" baseline="-25000">
                <a:solidFill>
                  <a:srgbClr val="000000"/>
                </a:solidFill>
                <a:latin typeface="Times New Roman" charset="0"/>
                <a:sym typeface="Symbol" charset="0"/>
              </a:rPr>
              <a:t>in</a:t>
            </a:r>
            <a:r>
              <a:rPr lang="it-IT" sz="2800">
                <a:solidFill>
                  <a:srgbClr val="000000"/>
                </a:solidFill>
                <a:latin typeface="Times New Roman" charset="0"/>
                <a:sym typeface="Symbol" charset="0"/>
              </a:rPr>
              <a:t>/</a:t>
            </a:r>
            <a:r>
              <a:rPr lang="it-IT" sz="2800" i="0">
                <a:solidFill>
                  <a:srgbClr val="000000"/>
                </a:solidFill>
                <a:latin typeface="Times New Roman" charset="0"/>
                <a:sym typeface="Symbol" charset="0"/>
              </a:rPr>
              <a:t>d</a:t>
            </a:r>
            <a:r>
              <a:rPr lang="it-IT" sz="2800">
                <a:solidFill>
                  <a:srgbClr val="000000"/>
                </a:solidFill>
                <a:latin typeface="Times New Roman" charset="0"/>
                <a:sym typeface="Symbol" charset="0"/>
              </a:rPr>
              <a:t> S</a:t>
            </a:r>
            <a:r>
              <a:rPr lang="it-IT" sz="2800" baseline="-25000">
                <a:solidFill>
                  <a:srgbClr val="000000"/>
                </a:solidFill>
                <a:latin typeface="Times New Roman" charset="0"/>
                <a:sym typeface="Symbol" charset="0"/>
              </a:rPr>
              <a:t>*</a:t>
            </a:r>
            <a:r>
              <a:rPr lang="it-IT" sz="2800">
                <a:solidFill>
                  <a:srgbClr val="000000"/>
                </a:solidFill>
                <a:latin typeface="Times New Roman" charset="0"/>
                <a:sym typeface="Symbol" charset="0"/>
              </a:rPr>
              <a:t> &gt;0 in SB &amp; W regime</a:t>
            </a:r>
          </a:p>
          <a:p>
            <a:pPr lvl="1" eaLnBrk="1" hangingPunct="1"/>
            <a:r>
              <a:rPr lang="it-IT" sz="2400">
                <a:solidFill>
                  <a:srgbClr val="000000"/>
                </a:solidFill>
                <a:latin typeface="Times New Roman" charset="0"/>
              </a:rPr>
              <a:t>Entropy production is “</a:t>
            </a:r>
            <a:r>
              <a:rPr lang="it-IT" altLang="ja-JP" sz="2400">
                <a:solidFill>
                  <a:srgbClr val="000000"/>
                </a:solidFill>
                <a:latin typeface="Times New Roman" charset="0"/>
              </a:rPr>
              <a:t>like</a:t>
            </a:r>
            <a:r>
              <a:rPr lang="it-IT" sz="2400">
                <a:solidFill>
                  <a:srgbClr val="000000"/>
                </a:solidFill>
                <a:latin typeface="Times New Roman" charset="0"/>
              </a:rPr>
              <a:t>”</a:t>
            </a:r>
            <a:r>
              <a:rPr lang="it-IT" altLang="ja-JP" sz="2400">
                <a:solidFill>
                  <a:srgbClr val="000000"/>
                </a:solidFill>
                <a:latin typeface="Times New Roman" charset="0"/>
              </a:rPr>
              <a:t> </a:t>
            </a:r>
            <a:r>
              <a:rPr lang="it-IT" altLang="ja-JP" sz="2400">
                <a:solidFill>
                  <a:srgbClr val="000000"/>
                </a:solidFill>
                <a:latin typeface="Times New Roman" charset="0"/>
                <a:sym typeface="Symbol" charset="0"/>
              </a:rPr>
              <a:t>T</a:t>
            </a:r>
            <a:r>
              <a:rPr lang="it-IT" altLang="ja-JP" sz="2400" baseline="-25000">
                <a:solidFill>
                  <a:srgbClr val="000000"/>
                </a:solidFill>
                <a:latin typeface="Times New Roman" charset="0"/>
                <a:sym typeface="Symbol" charset="0"/>
              </a:rPr>
              <a:t>S</a:t>
            </a:r>
            <a:r>
              <a:rPr lang="it-IT" altLang="ja-JP" sz="2400">
                <a:solidFill>
                  <a:srgbClr val="000000"/>
                </a:solidFill>
                <a:latin typeface="Times New Roman" charset="0"/>
                <a:sym typeface="Symbol" charset="0"/>
              </a:rPr>
              <a:t>… but better than T</a:t>
            </a:r>
            <a:r>
              <a:rPr lang="it-IT" altLang="ja-JP" sz="2400" baseline="-25000">
                <a:solidFill>
                  <a:srgbClr val="000000"/>
                </a:solidFill>
                <a:latin typeface="Times New Roman" charset="0"/>
                <a:sym typeface="Symbol" charset="0"/>
              </a:rPr>
              <a:t>S</a:t>
            </a:r>
            <a:r>
              <a:rPr lang="it-IT" altLang="ja-JP" sz="2400">
                <a:solidFill>
                  <a:srgbClr val="000000"/>
                </a:solidFill>
                <a:latin typeface="Times New Roman" charset="0"/>
                <a:sym typeface="Symbol" charset="0"/>
              </a:rPr>
              <a:t>!</a:t>
            </a:r>
          </a:p>
          <a:p>
            <a:pPr lvl="1" eaLnBrk="1" hangingPunct="1"/>
            <a:r>
              <a:rPr lang="en-GB" sz="2400">
                <a:solidFill>
                  <a:srgbClr val="000000"/>
                </a:solidFill>
                <a:latin typeface="Times New Roman" charset="0"/>
                <a:sym typeface="Symbol" charset="0"/>
              </a:rPr>
              <a:t></a:t>
            </a:r>
            <a:r>
              <a:rPr lang="it-IT" sz="2400" i="0">
                <a:solidFill>
                  <a:srgbClr val="000000"/>
                </a:solidFill>
                <a:latin typeface="Times New Roman" charset="0"/>
                <a:sym typeface="Symbol" charset="0"/>
              </a:rPr>
              <a:t>S</a:t>
            </a:r>
            <a:r>
              <a:rPr lang="it-IT" sz="2400" i="0" baseline="-25000">
                <a:solidFill>
                  <a:srgbClr val="000000"/>
                </a:solidFill>
                <a:latin typeface="Times New Roman" charset="0"/>
                <a:sym typeface="Symbol" charset="0"/>
              </a:rPr>
              <a:t>in</a:t>
            </a:r>
            <a:r>
              <a:rPr lang="it-IT" sz="2400">
                <a:solidFill>
                  <a:srgbClr val="000000"/>
                </a:solidFill>
                <a:latin typeface="Times New Roman" charset="0"/>
                <a:sym typeface="Symbol" charset="0"/>
              </a:rPr>
              <a:t> is about 400%  benchmark for SB vs W regime</a:t>
            </a:r>
            <a:endParaRPr lang="it-IT" sz="2400">
              <a:solidFill>
                <a:srgbClr val="000000"/>
              </a:solidFill>
              <a:latin typeface="Times New Roman" charset="0"/>
            </a:endParaRPr>
          </a:p>
          <a:p>
            <a:pPr eaLnBrk="1" hangingPunct="1"/>
            <a:r>
              <a:rPr lang="it-IT" sz="2800" i="0">
                <a:solidFill>
                  <a:srgbClr val="000000"/>
                </a:solidFill>
                <a:latin typeface="Times New Roman" charset="0"/>
                <a:sym typeface="Symbol" charset="0"/>
              </a:rPr>
              <a:t>S</a:t>
            </a:r>
            <a:r>
              <a:rPr lang="it-IT" sz="2800" i="0" baseline="-25000">
                <a:solidFill>
                  <a:srgbClr val="000000"/>
                </a:solidFill>
                <a:latin typeface="Times New Roman" charset="0"/>
                <a:sym typeface="Symbol" charset="0"/>
              </a:rPr>
              <a:t>in</a:t>
            </a:r>
            <a:r>
              <a:rPr lang="it-IT" sz="2800">
                <a:solidFill>
                  <a:srgbClr val="000000"/>
                </a:solidFill>
                <a:latin typeface="Times New Roman" charset="0"/>
                <a:sym typeface="UniversalMath1 BT" charset="0"/>
              </a:rPr>
              <a:t> is an excellent state variable</a:t>
            </a:r>
            <a:endParaRPr lang="en-GB" sz="2800">
              <a:solidFill>
                <a:srgbClr val="000000"/>
              </a:solidFill>
              <a:latin typeface="Times New Roman" charset="0"/>
              <a:sym typeface="UniversalMath1 BT" charset="0"/>
            </a:endParaRPr>
          </a:p>
          <a:p>
            <a:pPr eaLnBrk="1" hangingPunct="1"/>
            <a:r>
              <a:rPr lang="en-GB" sz="2800">
                <a:solidFill>
                  <a:srgbClr val="000000"/>
                </a:solidFill>
                <a:latin typeface="Times New Roman" charset="0"/>
                <a:sym typeface="UniversalMath1 BT" charset="0"/>
              </a:rPr>
              <a:t>System MUCH more irreversible in W state (Bejan)</a:t>
            </a:r>
            <a:endParaRPr lang="it-IT" sz="2800">
              <a:solidFill>
                <a:srgbClr val="000000"/>
              </a:solidFill>
              <a:latin typeface="Times New Roman" charset="0"/>
              <a:sym typeface="UniversalMath1 BT" charset="0"/>
            </a:endParaRPr>
          </a:p>
        </p:txBody>
      </p:sp>
      <p:sp>
        <p:nvSpPr>
          <p:cNvPr id="43013" name="Rectangle 4"/>
          <p:cNvSpPr>
            <a:spLocks noChangeArrowheads="1"/>
          </p:cNvSpPr>
          <p:nvPr/>
        </p:nvSpPr>
        <p:spPr bwMode="auto">
          <a:xfrm>
            <a:off x="152400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3014" name="Rectangle 5"/>
          <p:cNvSpPr>
            <a:spLocks noChangeArrowheads="1"/>
          </p:cNvSpPr>
          <p:nvPr/>
        </p:nvSpPr>
        <p:spPr bwMode="auto">
          <a:xfrm>
            <a:off x="152400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8199" name="Line 7"/>
          <p:cNvSpPr>
            <a:spLocks noChangeShapeType="1"/>
          </p:cNvSpPr>
          <p:nvPr/>
        </p:nvSpPr>
        <p:spPr bwMode="auto">
          <a:xfrm flipV="1">
            <a:off x="2819400" y="6019800"/>
            <a:ext cx="1828800" cy="2286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200" name="Line 8"/>
          <p:cNvSpPr>
            <a:spLocks noChangeShapeType="1"/>
          </p:cNvSpPr>
          <p:nvPr/>
        </p:nvSpPr>
        <p:spPr bwMode="auto">
          <a:xfrm flipV="1">
            <a:off x="2667000" y="3810000"/>
            <a:ext cx="23622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201" name="Line 9"/>
          <p:cNvSpPr>
            <a:spLocks noChangeShapeType="1"/>
          </p:cNvSpPr>
          <p:nvPr/>
        </p:nvSpPr>
        <p:spPr bwMode="auto">
          <a:xfrm>
            <a:off x="2209800" y="5029200"/>
            <a:ext cx="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202" name="Line 10"/>
          <p:cNvSpPr>
            <a:spLocks noChangeShapeType="1"/>
          </p:cNvSpPr>
          <p:nvPr/>
        </p:nvSpPr>
        <p:spPr bwMode="auto">
          <a:xfrm>
            <a:off x="5334000" y="4114800"/>
            <a:ext cx="0" cy="19050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43019" name="Rectangle 12"/>
          <p:cNvSpPr>
            <a:spLocks noChangeArrowheads="1"/>
          </p:cNvSpPr>
          <p:nvPr/>
        </p:nvSpPr>
        <p:spPr bwMode="auto">
          <a:xfrm>
            <a:off x="1524000" y="182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Tree>
    <p:extLst>
      <p:ext uri="{BB962C8B-B14F-4D97-AF65-F5344CB8AC3E}">
        <p14:creationId xmlns:p14="http://schemas.microsoft.com/office/powerpoint/2010/main" val="3208679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206"/>
                                        </p:tgtEl>
                                        <p:attrNameLst>
                                          <p:attrName>style.visibility</p:attrName>
                                        </p:attrNameLst>
                                      </p:cBhvr>
                                      <p:to>
                                        <p:strVal val="visible"/>
                                      </p:to>
                                    </p:set>
                                    <p:animEffect transition="in" filter="box(in)">
                                      <p:cBhvr>
                                        <p:cTn id="7" dur="500"/>
                                        <p:tgtEl>
                                          <p:spTgt spid="8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box(in)">
                                      <p:cBhvr>
                                        <p:cTn id="12" dur="500"/>
                                        <p:tgtEl>
                                          <p:spTgt spid="8195">
                                            <p:txEl>
                                              <p:pRg st="0" end="0"/>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box(in)">
                                      <p:cBhvr>
                                        <p:cTn id="15" dur="500"/>
                                        <p:tgtEl>
                                          <p:spTgt spid="820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8199"/>
                                        </p:tgtEl>
                                        <p:attrNameLst>
                                          <p:attrName>style.visibility</p:attrName>
                                        </p:attrNameLst>
                                      </p:cBhvr>
                                      <p:to>
                                        <p:strVal val="visible"/>
                                      </p:to>
                                    </p:set>
                                    <p:animEffect transition="in" filter="box(in)">
                                      <p:cBhvr>
                                        <p:cTn id="18" dur="500"/>
                                        <p:tgtEl>
                                          <p:spTgt spid="8199"/>
                                        </p:tgtEl>
                                      </p:cBhvr>
                                    </p:animEffect>
                                  </p:childTnLst>
                                </p:cTn>
                              </p:par>
                              <p:par>
                                <p:cTn id="19" presetID="4" presetClass="entr" presetSubtype="16" fill="hold" nodeType="withEffect">
                                  <p:stCondLst>
                                    <p:cond delay="0"/>
                                  </p:stCondLst>
                                  <p:childTnLst>
                                    <p:set>
                                      <p:cBhvr>
                                        <p:cTn id="20" dur="1" fill="hold">
                                          <p:stCondLst>
                                            <p:cond delay="0"/>
                                          </p:stCondLst>
                                        </p:cTn>
                                        <p:tgtEl>
                                          <p:spTgt spid="8195">
                                            <p:txEl>
                                              <p:pRg st="1" end="1"/>
                                            </p:txEl>
                                          </p:spTgt>
                                        </p:tgtEl>
                                        <p:attrNameLst>
                                          <p:attrName>style.visibility</p:attrName>
                                        </p:attrNameLst>
                                      </p:cBhvr>
                                      <p:to>
                                        <p:strVal val="visible"/>
                                      </p:to>
                                    </p:set>
                                    <p:animEffect transition="in" filter="box(in)">
                                      <p:cBhvr>
                                        <p:cTn id="21" dur="500"/>
                                        <p:tgtEl>
                                          <p:spTgt spid="819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8195">
                                            <p:txEl>
                                              <p:pRg st="2" end="2"/>
                                            </p:txEl>
                                          </p:spTgt>
                                        </p:tgtEl>
                                        <p:attrNameLst>
                                          <p:attrName>style.visibility</p:attrName>
                                        </p:attrNameLst>
                                      </p:cBhvr>
                                      <p:to>
                                        <p:strVal val="visible"/>
                                      </p:to>
                                    </p:set>
                                    <p:animEffect transition="in" filter="box(in)">
                                      <p:cBhvr>
                                        <p:cTn id="24" dur="500"/>
                                        <p:tgtEl>
                                          <p:spTgt spid="8195">
                                            <p:txEl>
                                              <p:pRg st="2" end="2"/>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8201"/>
                                        </p:tgtEl>
                                        <p:attrNameLst>
                                          <p:attrName>style.visibility</p:attrName>
                                        </p:attrNameLst>
                                      </p:cBhvr>
                                      <p:to>
                                        <p:strVal val="visible"/>
                                      </p:to>
                                    </p:set>
                                    <p:animEffect transition="in" filter="box(in)">
                                      <p:cBhvr>
                                        <p:cTn id="27" dur="500"/>
                                        <p:tgtEl>
                                          <p:spTgt spid="8201"/>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8202"/>
                                        </p:tgtEl>
                                        <p:attrNameLst>
                                          <p:attrName>style.visibility</p:attrName>
                                        </p:attrNameLst>
                                      </p:cBhvr>
                                      <p:to>
                                        <p:strVal val="visible"/>
                                      </p:to>
                                    </p:set>
                                    <p:animEffect transition="in" filter="box(in)">
                                      <p:cBhvr>
                                        <p:cTn id="30" dur="500"/>
                                        <p:tgtEl>
                                          <p:spTgt spid="82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8195">
                                            <p:txEl>
                                              <p:pRg st="3" end="3"/>
                                            </p:txEl>
                                          </p:spTgt>
                                        </p:tgtEl>
                                        <p:attrNameLst>
                                          <p:attrName>style.visibility</p:attrName>
                                        </p:attrNameLst>
                                      </p:cBhvr>
                                      <p:to>
                                        <p:strVal val="visible"/>
                                      </p:to>
                                    </p:set>
                                    <p:animEffect transition="in" filter="box(in)">
                                      <p:cBhvr>
                                        <p:cTn id="35" dur="500"/>
                                        <p:tgtEl>
                                          <p:spTgt spid="819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nodeType="clickEffect">
                                  <p:stCondLst>
                                    <p:cond delay="0"/>
                                  </p:stCondLst>
                                  <p:childTnLst>
                                    <p:set>
                                      <p:cBhvr>
                                        <p:cTn id="39" dur="1" fill="hold">
                                          <p:stCondLst>
                                            <p:cond delay="0"/>
                                          </p:stCondLst>
                                        </p:cTn>
                                        <p:tgtEl>
                                          <p:spTgt spid="8195">
                                            <p:txEl>
                                              <p:pRg st="4" end="4"/>
                                            </p:txEl>
                                          </p:spTgt>
                                        </p:tgtEl>
                                        <p:attrNameLst>
                                          <p:attrName>style.visibility</p:attrName>
                                        </p:attrNameLst>
                                      </p:cBhvr>
                                      <p:to>
                                        <p:strVal val="visible"/>
                                      </p:to>
                                    </p:set>
                                    <p:animEffect transition="in" filter="box(in)">
                                      <p:cBhvr>
                                        <p:cTn id="40"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0" grpId="0" animBg="1"/>
      <p:bldP spid="8201" grpId="0" animBg="1"/>
      <p:bldP spid="820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79388" y="-100013"/>
            <a:ext cx="7391400" cy="954088"/>
          </a:xfrm>
        </p:spPr>
        <p:txBody>
          <a:bodyPr/>
          <a:lstStyle/>
          <a:p>
            <a:pPr eaLnBrk="1" hangingPunct="1"/>
            <a:r>
              <a:rPr lang="en-GB">
                <a:latin typeface="Times New Roman" charset="0"/>
              </a:rPr>
              <a:t>Generalized Sensitivities</a:t>
            </a:r>
          </a:p>
        </p:txBody>
      </p:sp>
      <p:sp>
        <p:nvSpPr>
          <p:cNvPr id="6146" name="Content Placeholder 2"/>
          <p:cNvSpPr>
            <a:spLocks noGrp="1"/>
          </p:cNvSpPr>
          <p:nvPr>
            <p:ph idx="1"/>
          </p:nvPr>
        </p:nvSpPr>
        <p:spPr>
          <a:xfrm>
            <a:off x="228600" y="2233613"/>
            <a:ext cx="7391400" cy="4114800"/>
          </a:xfrm>
        </p:spPr>
        <p:txBody>
          <a:bodyPr/>
          <a:lstStyle/>
          <a:p>
            <a:pPr eaLnBrk="1" hangingPunct="1"/>
            <a:endParaRPr lang="en-US">
              <a:latin typeface="Times New Roman" charset="0"/>
            </a:endParaRPr>
          </a:p>
        </p:txBody>
      </p:sp>
      <p:sp>
        <p:nvSpPr>
          <p:cNvPr id="27652" name="Slide Number Placeholder 3"/>
          <p:cNvSpPr>
            <a:spLocks noGrp="1"/>
          </p:cNvSpPr>
          <p:nvPr>
            <p:ph type="sldNum" sz="quarter" idx="12"/>
          </p:nvPr>
        </p:nvSpPr>
        <p:spPr>
          <a:xfrm>
            <a:off x="6096000" y="6500813"/>
            <a:ext cx="1524000" cy="457200"/>
          </a:xfrm>
        </p:spPr>
        <p:txBody>
          <a:bodyPr/>
          <a:lstStyle/>
          <a:p>
            <a:pPr>
              <a:defRPr/>
            </a:pPr>
            <a:fld id="{740A48E4-A9D3-2046-A016-53DFD4B86EC5}" type="slidenum">
              <a:rPr lang="en-GB" smtClean="0"/>
              <a:pPr>
                <a:defRPr/>
              </a:pPr>
              <a:t>48</a:t>
            </a:fld>
            <a:endParaRPr lang="en-GB" smtClean="0"/>
          </a:p>
        </p:txBody>
      </p:sp>
      <p:grpSp>
        <p:nvGrpSpPr>
          <p:cNvPr id="6148" name="Group 1"/>
          <p:cNvGrpSpPr>
            <a:grpSpLocks/>
          </p:cNvGrpSpPr>
          <p:nvPr/>
        </p:nvGrpSpPr>
        <p:grpSpPr bwMode="auto">
          <a:xfrm>
            <a:off x="1060450" y="1654175"/>
            <a:ext cx="5240338" cy="5230813"/>
            <a:chOff x="690714" y="1083531"/>
            <a:chExt cx="5600700" cy="5543209"/>
          </a:xfrm>
        </p:grpSpPr>
        <p:pic>
          <p:nvPicPr>
            <p:cNvPr id="6151" name="Picture 2" descr="figuresnewJul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0714" y="1083531"/>
              <a:ext cx="5600700" cy="554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5"/>
            <p:cNvSpPr txBox="1">
              <a:spLocks noChangeArrowheads="1"/>
            </p:cNvSpPr>
            <p:nvPr/>
          </p:nvSpPr>
          <p:spPr bwMode="auto">
            <a:xfrm>
              <a:off x="5219700" y="1593230"/>
              <a:ext cx="106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FF5050"/>
                  </a:solidFill>
                </a:rPr>
                <a:t>Energy</a:t>
              </a:r>
            </a:p>
            <a:p>
              <a:pPr eaLnBrk="1" hangingPunct="1"/>
              <a:r>
                <a:rPr lang="en-GB">
                  <a:solidFill>
                    <a:srgbClr val="FF5050"/>
                  </a:solidFill>
                </a:rPr>
                <a:t>Cycle</a:t>
              </a:r>
            </a:p>
          </p:txBody>
        </p:sp>
        <p:sp>
          <p:nvSpPr>
            <p:cNvPr id="6153" name="TextBox 6"/>
            <p:cNvSpPr txBox="1">
              <a:spLocks noChangeArrowheads="1"/>
            </p:cNvSpPr>
            <p:nvPr/>
          </p:nvSpPr>
          <p:spPr bwMode="auto">
            <a:xfrm>
              <a:off x="2051050" y="1593230"/>
              <a:ext cx="1458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FFC000"/>
                  </a:solidFill>
                </a:rPr>
                <a:t>Efficiency</a:t>
              </a:r>
            </a:p>
          </p:txBody>
        </p:sp>
        <p:sp>
          <p:nvSpPr>
            <p:cNvPr id="6154" name="TextBox 7"/>
            <p:cNvSpPr txBox="1">
              <a:spLocks noChangeArrowheads="1"/>
            </p:cNvSpPr>
            <p:nvPr/>
          </p:nvSpPr>
          <p:spPr bwMode="auto">
            <a:xfrm>
              <a:off x="1528763" y="4328492"/>
              <a:ext cx="544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0066FF"/>
                  </a:solidFill>
                </a:rPr>
                <a:t>EP</a:t>
              </a:r>
            </a:p>
          </p:txBody>
        </p:sp>
        <p:sp>
          <p:nvSpPr>
            <p:cNvPr id="6155" name="TextBox 8"/>
            <p:cNvSpPr txBox="1">
              <a:spLocks noChangeArrowheads="1"/>
            </p:cNvSpPr>
            <p:nvPr/>
          </p:nvSpPr>
          <p:spPr bwMode="auto">
            <a:xfrm>
              <a:off x="4211638" y="4328492"/>
              <a:ext cx="187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7030A0"/>
                  </a:solidFill>
                </a:rPr>
                <a:t>Irreversibility</a:t>
              </a:r>
            </a:p>
          </p:txBody>
        </p:sp>
        <p:graphicFrame>
          <p:nvGraphicFramePr>
            <p:cNvPr id="6156" name="Object 6"/>
            <p:cNvGraphicFramePr>
              <a:graphicFrameLocks noChangeAspect="1"/>
            </p:cNvGraphicFramePr>
            <p:nvPr/>
          </p:nvGraphicFramePr>
          <p:xfrm>
            <a:off x="1691680" y="2987947"/>
            <a:ext cx="1431925" cy="404813"/>
          </p:xfrm>
          <a:graphic>
            <a:graphicData uri="http://schemas.openxmlformats.org/presentationml/2006/ole">
              <mc:AlternateContent xmlns:mc="http://schemas.openxmlformats.org/markup-compatibility/2006">
                <mc:Choice xmlns:v="urn:schemas-microsoft-com:vml" Requires="v">
                  <p:oleObj spid="_x0000_s67630" name="Equation" r:id="rId4" imgW="697919" imgH="203261" progId="Equation.3">
                    <p:embed/>
                  </p:oleObj>
                </mc:Choice>
                <mc:Fallback>
                  <p:oleObj name="Equation" r:id="rId4" imgW="697919" imgH="20326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2987947"/>
                          <a:ext cx="1431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7" name="Object 8"/>
            <p:cNvGraphicFramePr>
              <a:graphicFrameLocks noChangeAspect="1"/>
            </p:cNvGraphicFramePr>
            <p:nvPr/>
          </p:nvGraphicFramePr>
          <p:xfrm>
            <a:off x="4211960" y="2978993"/>
            <a:ext cx="1943100" cy="485775"/>
          </p:xfrm>
          <a:graphic>
            <a:graphicData uri="http://schemas.openxmlformats.org/presentationml/2006/ole">
              <mc:AlternateContent xmlns:mc="http://schemas.openxmlformats.org/markup-compatibility/2006">
                <mc:Choice xmlns:v="urn:schemas-microsoft-com:vml" Requires="v">
                  <p:oleObj spid="_x0000_s67631" name="Equation" r:id="rId6" imgW="965108" imgH="241415" progId="Equation.3">
                    <p:embed/>
                  </p:oleObj>
                </mc:Choice>
                <mc:Fallback>
                  <p:oleObj name="Equation" r:id="rId6" imgW="965108" imgH="24141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2978993"/>
                          <a:ext cx="19431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8" name="Object 10"/>
            <p:cNvGraphicFramePr>
              <a:graphicFrameLocks noChangeAspect="1"/>
            </p:cNvGraphicFramePr>
            <p:nvPr/>
          </p:nvGraphicFramePr>
          <p:xfrm>
            <a:off x="1403648" y="5814863"/>
            <a:ext cx="2428875" cy="530225"/>
          </p:xfrm>
          <a:graphic>
            <a:graphicData uri="http://schemas.openxmlformats.org/presentationml/2006/ole">
              <mc:AlternateContent xmlns:mc="http://schemas.openxmlformats.org/markup-compatibility/2006">
                <mc:Choice xmlns:v="urn:schemas-microsoft-com:vml" Requires="v">
                  <p:oleObj spid="_x0000_s67632" name="Equation" r:id="rId8" imgW="1218466" imgH="266608" progId="Equation.3">
                    <p:embed/>
                  </p:oleObj>
                </mc:Choice>
                <mc:Fallback>
                  <p:oleObj name="Equation" r:id="rId8" imgW="1218466" imgH="26660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648" y="5814863"/>
                          <a:ext cx="24288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9" name="Object 12"/>
            <p:cNvGraphicFramePr>
              <a:graphicFrameLocks noChangeAspect="1"/>
            </p:cNvGraphicFramePr>
            <p:nvPr/>
          </p:nvGraphicFramePr>
          <p:xfrm>
            <a:off x="4799311" y="5887888"/>
            <a:ext cx="1014413" cy="381000"/>
          </p:xfrm>
          <a:graphic>
            <a:graphicData uri="http://schemas.openxmlformats.org/presentationml/2006/ole">
              <mc:AlternateContent xmlns:mc="http://schemas.openxmlformats.org/markup-compatibility/2006">
                <mc:Choice xmlns:v="urn:schemas-microsoft-com:vml" Requires="v">
                  <p:oleObj spid="_x0000_s67633" name="Equation" r:id="rId10" imgW="507633" imgH="190707" progId="Equation.3">
                    <p:embed/>
                  </p:oleObj>
                </mc:Choice>
                <mc:Fallback>
                  <p:oleObj name="Equation" r:id="rId10" imgW="507633" imgH="19070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9311" y="5887888"/>
                          <a:ext cx="1014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6" name="Rectangle 3"/>
          <p:cNvSpPr txBox="1">
            <a:spLocks noChangeArrowheads="1"/>
          </p:cNvSpPr>
          <p:nvPr/>
        </p:nvSpPr>
        <p:spPr bwMode="auto">
          <a:xfrm>
            <a:off x="-39688" y="765175"/>
            <a:ext cx="7924801"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accent2"/>
              </a:buClr>
              <a:buFont typeface="Wingdings" charset="0"/>
              <a:buChar char="©"/>
            </a:pPr>
            <a:r>
              <a:rPr lang="it-IT" sz="2800" i="1">
                <a:solidFill>
                  <a:srgbClr val="000000"/>
                </a:solidFill>
              </a:rPr>
              <a:t>CO</a:t>
            </a:r>
            <a:r>
              <a:rPr lang="it-IT" sz="2800" i="1" baseline="-25000">
                <a:solidFill>
                  <a:srgbClr val="000000"/>
                </a:solidFill>
              </a:rPr>
              <a:t>2</a:t>
            </a:r>
            <a:r>
              <a:rPr lang="it-IT" sz="2800" i="1">
                <a:solidFill>
                  <a:srgbClr val="000000"/>
                </a:solidFill>
              </a:rPr>
              <a:t> concentration ranging from 50 to 1750 ppm</a:t>
            </a:r>
            <a:r>
              <a:rPr lang="it-IT" sz="2800" i="1">
                <a:solidFill>
                  <a:srgbClr val="000000"/>
                </a:solidFill>
                <a:cs typeface="Times New Roman" charset="0"/>
              </a:rPr>
              <a:t> </a:t>
            </a:r>
          </a:p>
          <a:p>
            <a:pPr lvl="1" eaLnBrk="1" hangingPunct="1">
              <a:lnSpc>
                <a:spcPct val="80000"/>
              </a:lnSpc>
              <a:spcBef>
                <a:spcPct val="20000"/>
              </a:spcBef>
              <a:buClr>
                <a:schemeClr val="tx2"/>
              </a:buClr>
              <a:buFont typeface="Wingdings" charset="0"/>
              <a:buChar char="©"/>
            </a:pPr>
            <a:r>
              <a:rPr lang="it-IT" i="1">
                <a:solidFill>
                  <a:srgbClr val="000000"/>
                </a:solidFill>
                <a:cs typeface="Times New Roman" charset="0"/>
                <a:sym typeface="Symbol" charset="0"/>
              </a:rPr>
              <a:t> no bistability!</a:t>
            </a:r>
            <a:endParaRPr lang="it-IT" b="1" i="1">
              <a:solidFill>
                <a:srgbClr val="000000"/>
              </a:solidFill>
            </a:endParaRPr>
          </a:p>
        </p:txBody>
      </p:sp>
      <p:sp>
        <p:nvSpPr>
          <p:cNvPr id="6150" name="TextBox 16"/>
          <p:cNvSpPr txBox="1">
            <a:spLocks noChangeArrowheads="1"/>
          </p:cNvSpPr>
          <p:nvPr/>
        </p:nvSpPr>
        <p:spPr bwMode="auto">
          <a:xfrm>
            <a:off x="1979613" y="4221163"/>
            <a:ext cx="366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L., Lunkeit, Fraedrich, 2010</a:t>
            </a:r>
          </a:p>
        </p:txBody>
      </p:sp>
    </p:spTree>
    <p:extLst>
      <p:ext uri="{BB962C8B-B14F-4D97-AF65-F5344CB8AC3E}">
        <p14:creationId xmlns:p14="http://schemas.microsoft.com/office/powerpoint/2010/main" val="3717060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GB">
              <a:latin typeface="Arial" charset="0"/>
              <a:ea typeface="ヒラギノ角ゴ ProN W6" charset="0"/>
              <a:cs typeface="ヒラギノ角ゴ ProN W6" charset="0"/>
            </a:endParaRPr>
          </a:p>
        </p:txBody>
      </p:sp>
      <p:pic>
        <p:nvPicPr>
          <p:cNvPr id="51203" name="Picture 4" descr="hrate100h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68763" y="0"/>
            <a:ext cx="507523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hrate1000ho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43375" y="4149725"/>
            <a:ext cx="50815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sp>
        <p:nvSpPr>
          <p:cNvPr id="51206" name="Rectangle 6"/>
          <p:cNvSpPr>
            <a:spLocks noChangeArrowheads="1"/>
          </p:cNvSpPr>
          <p:nvPr/>
        </p:nvSpPr>
        <p:spPr bwMode="auto">
          <a:xfrm>
            <a:off x="0" y="2057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1200">
                <a:solidFill>
                  <a:schemeClr val="tx1"/>
                </a:solidFill>
                <a:latin typeface="Times New Roman" charset="0"/>
                <a:cs typeface="Times New Roman" charset="0"/>
              </a:rPr>
              <a:t>d)</a:t>
            </a:r>
            <a:endParaRPr lang="en-GB">
              <a:solidFill>
                <a:schemeClr val="tx1"/>
              </a:solidFill>
              <a:latin typeface="Times New Roman" charset="0"/>
            </a:endParaRPr>
          </a:p>
        </p:txBody>
      </p:sp>
      <p:pic>
        <p:nvPicPr>
          <p:cNvPr id="51207" name="Picture 7" descr="hrate1000ver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138613"/>
            <a:ext cx="4164013"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hrate100ver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409575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0"/>
          <p:cNvSpPr txBox="1">
            <a:spLocks noChangeArrowheads="1"/>
          </p:cNvSpPr>
          <p:nvPr/>
        </p:nvSpPr>
        <p:spPr bwMode="auto">
          <a:xfrm>
            <a:off x="642938" y="2786063"/>
            <a:ext cx="1928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FFFFFF"/>
                </a:solidFill>
                <a:latin typeface="Arial" charset="0"/>
                <a:ea typeface="ヒラギノ角ゴ ProN W3" charset="0"/>
                <a:cs typeface="ヒラギノ角ゴ ProN W3" charset="0"/>
                <a:sym typeface="Arial" charset="0"/>
              </a:defRPr>
            </a:lvl2pPr>
            <a:lvl3pPr eaLnBrk="0" hangingPunct="0">
              <a:defRPr sz="2400">
                <a:solidFill>
                  <a:srgbClr val="FFFFFF"/>
                </a:solidFill>
                <a:latin typeface="Arial" charset="0"/>
                <a:ea typeface="ヒラギノ角ゴ ProN W3" charset="0"/>
                <a:cs typeface="ヒラギノ角ゴ ProN W3" charset="0"/>
                <a:sym typeface="Arial" charset="0"/>
              </a:defRPr>
            </a:lvl3pPr>
            <a:lvl4pPr eaLnBrk="0" hangingPunct="0">
              <a:defRPr sz="2400">
                <a:solidFill>
                  <a:srgbClr val="FFFFFF"/>
                </a:solidFill>
                <a:latin typeface="Arial" charset="0"/>
                <a:ea typeface="ヒラギノ角ゴ ProN W3" charset="0"/>
                <a:cs typeface="ヒラギノ角ゴ ProN W3" charset="0"/>
                <a:sym typeface="Arial" charset="0"/>
              </a:defRPr>
            </a:lvl4pPr>
            <a:lvl5pPr eaLnBrk="0" hangingPunct="0">
              <a:defRPr sz="2400">
                <a:solidFill>
                  <a:srgbClr val="FFFFFF"/>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r>
              <a:rPr lang="en-GB">
                <a:solidFill>
                  <a:srgbClr val="9C9CDF"/>
                </a:solidFill>
              </a:rPr>
              <a:t>100 ppm CO</a:t>
            </a:r>
            <a:r>
              <a:rPr lang="en-GB" baseline="-25000">
                <a:solidFill>
                  <a:srgbClr val="9C9CDF"/>
                </a:solidFill>
              </a:rPr>
              <a:t>2</a:t>
            </a:r>
          </a:p>
        </p:txBody>
      </p:sp>
      <p:sp>
        <p:nvSpPr>
          <p:cNvPr id="51210" name="TextBox 11"/>
          <p:cNvSpPr txBox="1">
            <a:spLocks noChangeArrowheads="1"/>
          </p:cNvSpPr>
          <p:nvPr/>
        </p:nvSpPr>
        <p:spPr bwMode="auto">
          <a:xfrm>
            <a:off x="642938" y="3681413"/>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FFFFFF"/>
                </a:solidFill>
                <a:latin typeface="Arial" charset="0"/>
                <a:ea typeface="ヒラギノ角ゴ ProN W3" charset="0"/>
                <a:cs typeface="ヒラギノ角ゴ ProN W3" charset="0"/>
                <a:sym typeface="Arial" charset="0"/>
              </a:defRPr>
            </a:lvl2pPr>
            <a:lvl3pPr eaLnBrk="0" hangingPunct="0">
              <a:defRPr sz="2400">
                <a:solidFill>
                  <a:srgbClr val="FFFFFF"/>
                </a:solidFill>
                <a:latin typeface="Arial" charset="0"/>
                <a:ea typeface="ヒラギノ角ゴ ProN W3" charset="0"/>
                <a:cs typeface="ヒラギノ角ゴ ProN W3" charset="0"/>
                <a:sym typeface="Arial" charset="0"/>
              </a:defRPr>
            </a:lvl3pPr>
            <a:lvl4pPr eaLnBrk="0" hangingPunct="0">
              <a:defRPr sz="2400">
                <a:solidFill>
                  <a:srgbClr val="FFFFFF"/>
                </a:solidFill>
                <a:latin typeface="Arial" charset="0"/>
                <a:ea typeface="ヒラギノ角ゴ ProN W3" charset="0"/>
                <a:cs typeface="ヒラギノ角ゴ ProN W3" charset="0"/>
                <a:sym typeface="Arial" charset="0"/>
              </a:defRPr>
            </a:lvl4pPr>
            <a:lvl5pPr eaLnBrk="0" hangingPunct="0">
              <a:defRPr sz="2400">
                <a:solidFill>
                  <a:srgbClr val="FFFFFF"/>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r>
              <a:rPr lang="en-GB">
                <a:solidFill>
                  <a:srgbClr val="FF5050"/>
                </a:solidFill>
              </a:rPr>
              <a:t>1000 ppm CO</a:t>
            </a:r>
            <a:r>
              <a:rPr lang="en-GB" baseline="-25000">
                <a:solidFill>
                  <a:srgbClr val="FF5050"/>
                </a:solidFill>
              </a:rPr>
              <a:t>2</a:t>
            </a:r>
          </a:p>
        </p:txBody>
      </p:sp>
      <p:sp>
        <p:nvSpPr>
          <p:cNvPr id="13" name="Title 1"/>
          <p:cNvSpPr txBox="1">
            <a:spLocks/>
          </p:cNvSpPr>
          <p:nvPr/>
        </p:nvSpPr>
        <p:spPr>
          <a:xfrm>
            <a:off x="285720" y="2714620"/>
            <a:ext cx="8229600" cy="1399032"/>
          </a:xfrm>
          <a:prstGeom prst="rect">
            <a:avLst/>
          </a:prstGeom>
        </p:spPr>
        <p:txBody>
          <a:bodyPr anchor="ctr">
            <a:normAutofit/>
          </a:bodyPr>
          <a:lstStyle/>
          <a:p>
            <a:pPr marL="484632" algn="ctr" fontAlgn="auto">
              <a:spcAft>
                <a:spcPts val="0"/>
              </a:spcAft>
              <a:defRPr/>
            </a:pPr>
            <a:r>
              <a:rPr lang="en-GB" sz="4200" dirty="0">
                <a:ln w="6350">
                  <a:noFill/>
                </a:ln>
                <a:solidFill>
                  <a:srgbClr val="3366FF"/>
                </a:solidFill>
                <a:latin typeface="+mj-lt"/>
                <a:ea typeface="+mj-ea"/>
                <a:cs typeface="+mj-cs"/>
              </a:rPr>
              <a:t>Heating Patterns</a:t>
            </a:r>
          </a:p>
        </p:txBody>
      </p:sp>
      <p:sp>
        <p:nvSpPr>
          <p:cNvPr id="51212" name="Content Placeholder 13"/>
          <p:cNvSpPr>
            <a:spLocks noGrp="1"/>
          </p:cNvSpPr>
          <p:nvPr>
            <p:ph idx="1"/>
          </p:nvPr>
        </p:nvSpPr>
        <p:spPr bwMode="auto">
          <a:xfrm>
            <a:off x="1187624" y="4149080"/>
            <a:ext cx="7391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GB" dirty="0">
              <a:latin typeface="Arial" charset="0"/>
              <a:ea typeface="ヒラギノ角ゴ ProN W3" charset="0"/>
              <a:cs typeface="ヒラギノ角ゴ ProN W3" charset="0"/>
            </a:endParaRPr>
          </a:p>
        </p:txBody>
      </p:sp>
      <p:sp>
        <p:nvSpPr>
          <p:cNvPr id="51213" name="Slide Number Placeholder 14"/>
          <p:cNvSpPr>
            <a:spLocks noGrp="1"/>
          </p:cNvSpPr>
          <p:nvPr>
            <p:ph type="sldNum" sz="quarter" idx="4294967295"/>
          </p:nvPr>
        </p:nvSpPr>
        <p:spPr bwMode="auto">
          <a:xfrm>
            <a:off x="7589838" y="6481763"/>
            <a:ext cx="503237" cy="30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FFFFFF"/>
                </a:solidFill>
                <a:latin typeface="Arial" charset="0"/>
                <a:ea typeface="ヒラギノ角ゴ ProN W3" charset="0"/>
                <a:cs typeface="ヒラギノ角ゴ ProN W3" charset="0"/>
                <a:sym typeface="Arial" charset="0"/>
              </a:defRPr>
            </a:lvl2pPr>
            <a:lvl3pPr eaLnBrk="0" hangingPunct="0">
              <a:defRPr sz="2400">
                <a:solidFill>
                  <a:srgbClr val="FFFFFF"/>
                </a:solidFill>
                <a:latin typeface="Arial" charset="0"/>
                <a:ea typeface="ヒラギノ角ゴ ProN W3" charset="0"/>
                <a:cs typeface="ヒラギノ角ゴ ProN W3" charset="0"/>
                <a:sym typeface="Arial" charset="0"/>
              </a:defRPr>
            </a:lvl3pPr>
            <a:lvl4pPr eaLnBrk="0" hangingPunct="0">
              <a:defRPr sz="2400">
                <a:solidFill>
                  <a:srgbClr val="FFFFFF"/>
                </a:solidFill>
                <a:latin typeface="Arial" charset="0"/>
                <a:ea typeface="ヒラギノ角ゴ ProN W3" charset="0"/>
                <a:cs typeface="ヒラギノ角ゴ ProN W3" charset="0"/>
                <a:sym typeface="Arial" charset="0"/>
              </a:defRPr>
            </a:lvl4pPr>
            <a:lvl5pPr eaLnBrk="0" hangingPunct="0">
              <a:defRPr sz="2400">
                <a:solidFill>
                  <a:srgbClr val="FFFFFF"/>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F0FA0E74-03DF-9C4F-BBBB-686EF11851BC}" type="slidenum">
              <a:rPr lang="en-GB"/>
              <a:pPr eaLnBrk="1" hangingPunct="1"/>
              <a:t>49</a:t>
            </a:fld>
            <a:endParaRPr lang="en-GB"/>
          </a:p>
        </p:txBody>
      </p:sp>
    </p:spTree>
    <p:extLst>
      <p:ext uri="{BB962C8B-B14F-4D97-AF65-F5344CB8AC3E}">
        <p14:creationId xmlns:p14="http://schemas.microsoft.com/office/powerpoint/2010/main" val="204835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38BD9F61-A560-EE49-9AB7-DCAE880286EC}" type="slidenum">
              <a:rPr lang="it-IT"/>
              <a:pPr/>
              <a:t>5</a:t>
            </a:fld>
            <a:endParaRPr lang="it-IT"/>
          </a:p>
        </p:txBody>
      </p:sp>
      <p:sp>
        <p:nvSpPr>
          <p:cNvPr id="16386" name="Rectangle 2"/>
          <p:cNvSpPr>
            <a:spLocks noGrp="1" noChangeArrowheads="1"/>
          </p:cNvSpPr>
          <p:nvPr>
            <p:ph type="title"/>
          </p:nvPr>
        </p:nvSpPr>
        <p:spPr>
          <a:xfrm>
            <a:off x="228600" y="-152400"/>
            <a:ext cx="7391400" cy="1066800"/>
          </a:xfrm>
        </p:spPr>
        <p:txBody>
          <a:bodyPr/>
          <a:lstStyle/>
          <a:p>
            <a:r>
              <a:rPr lang="it-IT" dirty="0" err="1"/>
              <a:t>Map</a:t>
            </a:r>
            <a:r>
              <a:rPr lang="it-IT" dirty="0"/>
              <a:t> of </a:t>
            </a:r>
            <a:r>
              <a:rPr lang="it-IT" dirty="0" err="1"/>
              <a:t>Complexity</a:t>
            </a:r>
            <a:endParaRPr lang="en-GB" dirty="0"/>
          </a:p>
        </p:txBody>
      </p:sp>
      <p:sp>
        <p:nvSpPr>
          <p:cNvPr id="16387" name="Rectangle 3"/>
          <p:cNvSpPr>
            <a:spLocks noGrp="1" noChangeArrowheads="1"/>
          </p:cNvSpPr>
          <p:nvPr>
            <p:ph type="body" idx="1"/>
          </p:nvPr>
        </p:nvSpPr>
        <p:spPr/>
        <p:txBody>
          <a:bodyPr/>
          <a:lstStyle/>
          <a:p>
            <a:endParaRPr lang="en-US"/>
          </a:p>
        </p:txBody>
      </p:sp>
      <p:pic>
        <p:nvPicPr>
          <p:cNvPr id="16388" name="Picture 4" descr="http://upload.wikimedia.org/wikipedia/en/5/5a/Complexity-map-overvi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46188"/>
            <a:ext cx="9144000" cy="5611812"/>
          </a:xfrm>
          <a:prstGeom prst="rect">
            <a:avLst/>
          </a:prstGeom>
          <a:noFill/>
          <a:extLst>
            <a:ext uri="{909E8E84-426E-40dd-AFC4-6F175D3DCCD1}">
              <a14:hiddenFill xmlns:a14="http://schemas.microsoft.com/office/drawing/2010/main">
                <a:solidFill>
                  <a:srgbClr val="FFFFFF"/>
                </a:solidFill>
              </a14:hiddenFill>
            </a:ext>
          </a:extLst>
        </p:spPr>
      </p:pic>
      <p:sp>
        <p:nvSpPr>
          <p:cNvPr id="16389" name="Oval 5"/>
          <p:cNvSpPr>
            <a:spLocks noChangeArrowheads="1"/>
          </p:cNvSpPr>
          <p:nvPr/>
        </p:nvSpPr>
        <p:spPr bwMode="auto">
          <a:xfrm>
            <a:off x="4419600" y="2209800"/>
            <a:ext cx="3352800" cy="7620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it-IT" sz="1800"/>
              <a:t>Climate Science</a:t>
            </a:r>
            <a:endParaRPr lang="en-GB" sz="1800"/>
          </a:p>
        </p:txBody>
      </p:sp>
      <p:sp>
        <p:nvSpPr>
          <p:cNvPr id="16390" name="Rectangle 6"/>
          <p:cNvSpPr>
            <a:spLocks noChangeArrowheads="1"/>
          </p:cNvSpPr>
          <p:nvPr/>
        </p:nvSpPr>
        <p:spPr bwMode="auto">
          <a:xfrm>
            <a:off x="0" y="76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Char char="©"/>
            </a:pPr>
            <a:r>
              <a:rPr lang="en-GB" i="1" dirty="0">
                <a:cs typeface="Times New Roman" charset="0"/>
              </a:rPr>
              <a:t>Climate Science </a:t>
            </a:r>
            <a:r>
              <a:rPr lang="it-IT" i="1" dirty="0" err="1" smtClean="0">
                <a:cs typeface="Times New Roman" charset="0"/>
              </a:rPr>
              <a:t>is</a:t>
            </a:r>
            <a:r>
              <a:rPr lang="it-IT" i="1" dirty="0" smtClean="0">
                <a:cs typeface="Times New Roman" charset="0"/>
              </a:rPr>
              <a:t> </a:t>
            </a:r>
            <a:r>
              <a:rPr lang="it-IT" i="1" dirty="0" err="1" smtClean="0">
                <a:cs typeface="Times New Roman" charset="0"/>
              </a:rPr>
              <a:t>perceived</a:t>
            </a:r>
            <a:r>
              <a:rPr lang="it-IT" i="1" dirty="0" smtClean="0">
                <a:cs typeface="Times New Roman" charset="0"/>
              </a:rPr>
              <a:t> </a:t>
            </a:r>
            <a:r>
              <a:rPr lang="it-IT" i="1" dirty="0" err="1" smtClean="0">
                <a:cs typeface="Times New Roman" charset="0"/>
              </a:rPr>
              <a:t>as</a:t>
            </a:r>
            <a:r>
              <a:rPr lang="it-IT" i="1" dirty="0" smtClean="0">
                <a:cs typeface="Times New Roman" charset="0"/>
              </a:rPr>
              <a:t> </a:t>
            </a:r>
            <a:r>
              <a:rPr lang="it-IT" i="1" dirty="0" err="1" smtClean="0">
                <a:cs typeface="Times New Roman" charset="0"/>
              </a:rPr>
              <a:t>being</a:t>
            </a:r>
            <a:r>
              <a:rPr lang="it-IT" i="1" dirty="0" smtClean="0">
                <a:cs typeface="Times New Roman" charset="0"/>
              </a:rPr>
              <a:t> </a:t>
            </a:r>
            <a:r>
              <a:rPr lang="it-IT" i="1" dirty="0" err="1" smtClean="0">
                <a:cs typeface="Times New Roman" charset="0"/>
              </a:rPr>
              <a:t>too</a:t>
            </a:r>
            <a:r>
              <a:rPr lang="it-IT" i="1" dirty="0" smtClean="0">
                <a:cs typeface="Times New Roman" charset="0"/>
              </a:rPr>
              <a:t> </a:t>
            </a:r>
            <a:r>
              <a:rPr lang="it-IT" i="1" dirty="0" err="1" smtClean="0">
                <a:cs typeface="Times New Roman" charset="0"/>
              </a:rPr>
              <a:t>technical</a:t>
            </a:r>
            <a:r>
              <a:rPr lang="it-IT" i="1" dirty="0" smtClean="0">
                <a:cs typeface="Times New Roman" charset="0"/>
              </a:rPr>
              <a:t>, </a:t>
            </a:r>
            <a:r>
              <a:rPr lang="it-IT" i="1" dirty="0" err="1" smtClean="0">
                <a:cs typeface="Times New Roman" charset="0"/>
              </a:rPr>
              <a:t>political</a:t>
            </a:r>
            <a:endParaRPr lang="en-GB" i="1" dirty="0">
              <a:cs typeface="Times New Roman" charset="0"/>
            </a:endParaRPr>
          </a:p>
        </p:txBody>
      </p:sp>
      <p:sp>
        <p:nvSpPr>
          <p:cNvPr id="16391" name="Line 7"/>
          <p:cNvSpPr>
            <a:spLocks noChangeShapeType="1"/>
          </p:cNvSpPr>
          <p:nvPr/>
        </p:nvSpPr>
        <p:spPr bwMode="auto">
          <a:xfrm flipH="1" flipV="1">
            <a:off x="6096000" y="2971800"/>
            <a:ext cx="533400" cy="22860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2" name="Line 8"/>
          <p:cNvSpPr>
            <a:spLocks noChangeShapeType="1"/>
          </p:cNvSpPr>
          <p:nvPr/>
        </p:nvSpPr>
        <p:spPr bwMode="auto">
          <a:xfrm flipV="1">
            <a:off x="2438400" y="2667000"/>
            <a:ext cx="1905000" cy="1524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3" name="Line 9"/>
          <p:cNvSpPr>
            <a:spLocks noChangeShapeType="1"/>
          </p:cNvSpPr>
          <p:nvPr/>
        </p:nvSpPr>
        <p:spPr bwMode="auto">
          <a:xfrm flipV="1">
            <a:off x="4724400" y="2895600"/>
            <a:ext cx="228600" cy="7620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4" name="Line 10"/>
          <p:cNvSpPr>
            <a:spLocks noChangeShapeType="1"/>
          </p:cNvSpPr>
          <p:nvPr/>
        </p:nvSpPr>
        <p:spPr bwMode="auto">
          <a:xfrm flipH="1" flipV="1">
            <a:off x="6705600" y="2971800"/>
            <a:ext cx="76200" cy="53340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5" name="Line 11"/>
          <p:cNvSpPr>
            <a:spLocks noChangeShapeType="1"/>
          </p:cNvSpPr>
          <p:nvPr/>
        </p:nvSpPr>
        <p:spPr bwMode="auto">
          <a:xfrm flipH="1" flipV="1">
            <a:off x="7620000" y="2743200"/>
            <a:ext cx="381000" cy="838200"/>
          </a:xfrm>
          <a:prstGeom prst="line">
            <a:avLst/>
          </a:prstGeom>
          <a:noFill/>
          <a:ln w="254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6" name="Line 12"/>
          <p:cNvSpPr>
            <a:spLocks noChangeShapeType="1"/>
          </p:cNvSpPr>
          <p:nvPr/>
        </p:nvSpPr>
        <p:spPr bwMode="auto">
          <a:xfrm flipV="1">
            <a:off x="5638800" y="2971800"/>
            <a:ext cx="228600" cy="6096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6397" name="Line 13"/>
          <p:cNvSpPr>
            <a:spLocks noChangeShapeType="1"/>
          </p:cNvSpPr>
          <p:nvPr/>
        </p:nvSpPr>
        <p:spPr bwMode="auto">
          <a:xfrm flipV="1">
            <a:off x="3429000" y="2895600"/>
            <a:ext cx="1295400" cy="7620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Tree>
    <p:extLst>
      <p:ext uri="{BB962C8B-B14F-4D97-AF65-F5344CB8AC3E}">
        <p14:creationId xmlns:p14="http://schemas.microsoft.com/office/powerpoint/2010/main" val="7775546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2227"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6248400"/>
            <a:ext cx="137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28" name="Picture 3"/>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6122988"/>
            <a:ext cx="15319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29" name="Title 1"/>
          <p:cNvSpPr>
            <a:spLocks noGrp="1"/>
          </p:cNvSpPr>
          <p:nvPr>
            <p:ph type="title"/>
          </p:nvPr>
        </p:nvSpPr>
        <p:spPr bwMode="auto">
          <a:xfrm>
            <a:off x="323850" y="2997200"/>
            <a:ext cx="8229600" cy="139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GB" sz="4000" dirty="0">
                <a:solidFill>
                  <a:srgbClr val="3366FF"/>
                </a:solidFill>
                <a:latin typeface="Times New Roman"/>
                <a:ea typeface="ヒラギノ角ゴ ProN W6" charset="0"/>
                <a:cs typeface="Times New Roman"/>
              </a:rPr>
              <a:t>1000-100 ppm Differences</a:t>
            </a:r>
          </a:p>
        </p:txBody>
      </p:sp>
      <p:sp>
        <p:nvSpPr>
          <p:cNvPr id="52230" name="Content Placeholder 2"/>
          <p:cNvSpPr>
            <a:spLocks noGrp="1"/>
          </p:cNvSpPr>
          <p:nvPr>
            <p:ph idx="1"/>
          </p:nvPr>
        </p:nvSpPr>
        <p:spPr bwMode="auto">
          <a:xfrm>
            <a:off x="323528" y="2636912"/>
            <a:ext cx="8229600" cy="374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sz="2800" dirty="0">
                <a:latin typeface="Arial" charset="0"/>
                <a:ea typeface="ヒラギノ角ゴ ProN W3" charset="0"/>
                <a:cs typeface="ヒラギノ角ゴ ProN W3" charset="0"/>
              </a:rPr>
              <a:t>	</a:t>
            </a:r>
            <a:r>
              <a:rPr lang="en-GB" sz="2800" dirty="0">
                <a:solidFill>
                  <a:srgbClr val="FF0000"/>
                </a:solidFill>
                <a:latin typeface="Arial" charset="0"/>
                <a:ea typeface="ヒラギノ角ゴ ProN W3" charset="0"/>
                <a:cs typeface="ヒラギノ角ゴ ProN W3" charset="0"/>
              </a:rPr>
              <a:t>			KE @ Surface</a:t>
            </a:r>
          </a:p>
          <a:p>
            <a:endParaRPr lang="en-GB" sz="2800" dirty="0">
              <a:solidFill>
                <a:srgbClr val="FF0000"/>
              </a:solidFill>
              <a:latin typeface="Arial" charset="0"/>
              <a:ea typeface="ヒラギノ角ゴ ProN W3" charset="0"/>
              <a:cs typeface="ヒラギノ角ゴ ProN W3" charset="0"/>
            </a:endParaRPr>
          </a:p>
          <a:p>
            <a:r>
              <a:rPr lang="en-GB" sz="2800" dirty="0">
                <a:solidFill>
                  <a:srgbClr val="FF0000"/>
                </a:solidFill>
                <a:latin typeface="Arial" charset="0"/>
                <a:ea typeface="ヒラギノ角ゴ ProN W3" charset="0"/>
                <a:cs typeface="ヒラギノ角ゴ ProN W3" charset="0"/>
              </a:rPr>
              <a:t>Temperature			         LH Heating </a:t>
            </a:r>
          </a:p>
        </p:txBody>
      </p:sp>
      <p:pic>
        <p:nvPicPr>
          <p:cNvPr id="52231" name="Picture 2" descr="t1000100ho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214813"/>
            <a:ext cx="36957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3" descr="kinbottom1000100ver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14625" y="0"/>
            <a:ext cx="34242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4" descr="C:\Users\Mike\Documents\hratelatent1000100vert.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5934075" y="3648076"/>
            <a:ext cx="265588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Slide Number Placeholder 7"/>
          <p:cNvSpPr>
            <a:spLocks noGrp="1"/>
          </p:cNvSpPr>
          <p:nvPr>
            <p:ph type="sldNum" sz="quarter" idx="4294967295"/>
          </p:nvPr>
        </p:nvSpPr>
        <p:spPr bwMode="auto">
          <a:xfrm>
            <a:off x="7589838" y="6481763"/>
            <a:ext cx="503237" cy="30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37931725" indent="-37474525" eaLnBrk="0" hangingPunct="0">
              <a:defRPr sz="2400">
                <a:solidFill>
                  <a:srgbClr val="FFFFFF"/>
                </a:solidFill>
                <a:latin typeface="Arial" charset="0"/>
                <a:ea typeface="ヒラギノ角ゴ ProN W3" charset="0"/>
                <a:cs typeface="ヒラギノ角ゴ ProN W3" charset="0"/>
                <a:sym typeface="Arial" charset="0"/>
              </a:defRPr>
            </a:lvl2pPr>
            <a:lvl3pPr eaLnBrk="0" hangingPunct="0">
              <a:defRPr sz="2400">
                <a:solidFill>
                  <a:srgbClr val="FFFFFF"/>
                </a:solidFill>
                <a:latin typeface="Arial" charset="0"/>
                <a:ea typeface="ヒラギノ角ゴ ProN W3" charset="0"/>
                <a:cs typeface="ヒラギノ角ゴ ProN W3" charset="0"/>
                <a:sym typeface="Arial" charset="0"/>
              </a:defRPr>
            </a:lvl3pPr>
            <a:lvl4pPr eaLnBrk="0" hangingPunct="0">
              <a:defRPr sz="2400">
                <a:solidFill>
                  <a:srgbClr val="FFFFFF"/>
                </a:solidFill>
                <a:latin typeface="Arial" charset="0"/>
                <a:ea typeface="ヒラギノ角ゴ ProN W3" charset="0"/>
                <a:cs typeface="ヒラギノ角ゴ ProN W3" charset="0"/>
                <a:sym typeface="Arial" charset="0"/>
              </a:defRPr>
            </a:lvl4pPr>
            <a:lvl5pPr eaLnBrk="0" hangingPunct="0">
              <a:defRPr sz="2400">
                <a:solidFill>
                  <a:srgbClr val="FFFFFF"/>
                </a:solidFill>
                <a:latin typeface="Arial" charset="0"/>
                <a:ea typeface="ヒラギノ角ゴ ProN W3" charset="0"/>
                <a:cs typeface="ヒラギノ角ゴ ProN W3" charset="0"/>
                <a:sym typeface="Arial" charset="0"/>
              </a:defRPr>
            </a:lvl5pPr>
            <a:lvl6pPr marL="4572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9144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1371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18288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E299472E-7FCD-8347-B727-82C8A34F2AC8}" type="slidenum">
              <a:rPr lang="en-GB">
                <a:solidFill>
                  <a:srgbClr val="000000"/>
                </a:solidFill>
              </a:rPr>
              <a:pPr eaLnBrk="1" hangingPunct="1"/>
              <a:t>50</a:t>
            </a:fld>
            <a:endParaRPr lang="en-GB">
              <a:solidFill>
                <a:srgbClr val="000000"/>
              </a:solidFill>
            </a:endParaRPr>
          </a:p>
        </p:txBody>
      </p:sp>
    </p:spTree>
    <p:extLst>
      <p:ext uri="{BB962C8B-B14F-4D97-AF65-F5344CB8AC3E}">
        <p14:creationId xmlns:p14="http://schemas.microsoft.com/office/powerpoint/2010/main" val="247243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2913659"/>
            <a:ext cx="4572000" cy="3973519"/>
          </a:xfrm>
          <a:prstGeom prst="rect">
            <a:avLst/>
          </a:prstGeom>
        </p:spPr>
      </p:pic>
      <p:pic>
        <p:nvPicPr>
          <p:cNvPr id="29" name="Picture 28"/>
          <p:cNvPicPr>
            <a:picLocks noChangeAspect="1"/>
          </p:cNvPicPr>
          <p:nvPr/>
        </p:nvPicPr>
        <p:blipFill>
          <a:blip r:embed="rId3"/>
          <a:stretch>
            <a:fillRect/>
          </a:stretch>
        </p:blipFill>
        <p:spPr>
          <a:xfrm>
            <a:off x="-29095" y="2941833"/>
            <a:ext cx="4385072" cy="3929074"/>
          </a:xfrm>
          <a:prstGeom prst="rect">
            <a:avLst/>
          </a:prstGeom>
        </p:spPr>
      </p:pic>
      <p:sp>
        <p:nvSpPr>
          <p:cNvPr id="7169" name="Title 1"/>
          <p:cNvSpPr>
            <a:spLocks noGrp="1"/>
          </p:cNvSpPr>
          <p:nvPr>
            <p:ph type="title"/>
          </p:nvPr>
        </p:nvSpPr>
        <p:spPr>
          <a:xfrm>
            <a:off x="250825" y="-242888"/>
            <a:ext cx="7391400" cy="1143001"/>
          </a:xfrm>
        </p:spPr>
        <p:txBody>
          <a:bodyPr/>
          <a:lstStyle/>
          <a:p>
            <a:r>
              <a:rPr lang="en-US">
                <a:latin typeface="Times New Roman" charset="0"/>
              </a:rPr>
              <a:t>Bringing it together…</a:t>
            </a:r>
          </a:p>
        </p:txBody>
      </p:sp>
      <p:sp>
        <p:nvSpPr>
          <p:cNvPr id="3" name="Content Placeholder 2"/>
          <p:cNvSpPr>
            <a:spLocks noGrp="1"/>
          </p:cNvSpPr>
          <p:nvPr>
            <p:ph idx="1"/>
          </p:nvPr>
        </p:nvSpPr>
        <p:spPr>
          <a:xfrm>
            <a:off x="179388" y="609600"/>
            <a:ext cx="8353425" cy="4114800"/>
          </a:xfrm>
        </p:spPr>
        <p:txBody>
          <a:bodyPr/>
          <a:lstStyle/>
          <a:p>
            <a:pPr>
              <a:buFont typeface="Wingdings" pitchFamily="2" charset="2"/>
              <a:buChar char="©"/>
              <a:defRPr/>
            </a:pPr>
            <a:r>
              <a:rPr lang="en-US" dirty="0" smtClean="0">
                <a:ea typeface="+mn-ea"/>
                <a:cs typeface="+mn-cs"/>
              </a:rPr>
              <a:t>Parametric Analysis of Climate Change</a:t>
            </a:r>
          </a:p>
          <a:p>
            <a:pPr>
              <a:buFont typeface="Wingdings" pitchFamily="2" charset="2"/>
              <a:buChar char="©"/>
              <a:defRPr/>
            </a:pPr>
            <a:r>
              <a:rPr lang="en-US" dirty="0" smtClean="0">
                <a:ea typeface="+mn-ea"/>
                <a:cs typeface="+mn-cs"/>
              </a:rPr>
              <a:t>Structural Properties of the system (</a:t>
            </a:r>
            <a:r>
              <a:rPr lang="en-US" dirty="0" err="1" smtClean="0">
                <a:ea typeface="+mn-ea"/>
                <a:cs typeface="+mn-cs"/>
              </a:rPr>
              <a:t>Boschi</a:t>
            </a:r>
            <a:r>
              <a:rPr lang="en-US" dirty="0" smtClean="0">
                <a:ea typeface="+mn-ea"/>
                <a:cs typeface="+mn-cs"/>
              </a:rPr>
              <a:t>, L., Pascale 2012)</a:t>
            </a:r>
          </a:p>
          <a:p>
            <a:pPr marL="0" indent="0">
              <a:buFont typeface="Wingdings" pitchFamily="2" charset="2"/>
              <a:buNone/>
              <a:defRPr/>
            </a:pPr>
            <a:r>
              <a:rPr lang="en-US" sz="2800" i="0" dirty="0" smtClean="0">
                <a:ea typeface="+mn-ea"/>
                <a:cs typeface="+mn-cs"/>
              </a:rPr>
              <a:t>Lower Manifold		            	Upper Manifold </a:t>
            </a:r>
            <a:endParaRPr lang="en-US" sz="2800" i="0" dirty="0">
              <a:ea typeface="+mn-ea"/>
              <a:cs typeface="+mn-cs"/>
            </a:endParaRPr>
          </a:p>
        </p:txBody>
      </p:sp>
      <p:sp>
        <p:nvSpPr>
          <p:cNvPr id="4" name="Slide Number Placeholder 3"/>
          <p:cNvSpPr>
            <a:spLocks noGrp="1"/>
          </p:cNvSpPr>
          <p:nvPr>
            <p:ph type="sldNum" sz="quarter" idx="12"/>
          </p:nvPr>
        </p:nvSpPr>
        <p:spPr>
          <a:xfrm>
            <a:off x="6096000" y="6237288"/>
            <a:ext cx="1524000" cy="457200"/>
          </a:xfrm>
        </p:spPr>
        <p:txBody>
          <a:bodyPr/>
          <a:lstStyle/>
          <a:p>
            <a:pPr>
              <a:defRPr/>
            </a:pPr>
            <a:fld id="{887DEBED-171D-1A45-8F95-3E4568A972F9}" type="slidenum">
              <a:rPr lang="en-GB" smtClean="0"/>
              <a:pPr>
                <a:defRPr/>
              </a:pPr>
              <a:t>51</a:t>
            </a:fld>
            <a:endParaRPr lang="en-GB"/>
          </a:p>
        </p:txBody>
      </p:sp>
      <p:sp>
        <p:nvSpPr>
          <p:cNvPr id="22" name="TextBox 21"/>
          <p:cNvSpPr txBox="1">
            <a:spLocks noChangeArrowheads="1"/>
          </p:cNvSpPr>
          <p:nvPr/>
        </p:nvSpPr>
        <p:spPr bwMode="auto">
          <a:xfrm>
            <a:off x="4140200" y="2205038"/>
            <a:ext cx="426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3600" dirty="0" err="1" smtClean="0">
                <a:solidFill>
                  <a:srgbClr val="000000"/>
                </a:solidFill>
              </a:rPr>
              <a:t>η</a:t>
            </a:r>
            <a:endParaRPr lang="en-GB" sz="3600" dirty="0">
              <a:solidFill>
                <a:srgbClr val="000000"/>
              </a:solidFill>
            </a:endParaRPr>
          </a:p>
        </p:txBody>
      </p:sp>
      <p:cxnSp>
        <p:nvCxnSpPr>
          <p:cNvPr id="7174" name="Straight Arrow Connector 23"/>
          <p:cNvCxnSpPr>
            <a:cxnSpLocks noChangeShapeType="1"/>
          </p:cNvCxnSpPr>
          <p:nvPr/>
        </p:nvCxnSpPr>
        <p:spPr bwMode="auto">
          <a:xfrm flipV="1">
            <a:off x="107950" y="3141663"/>
            <a:ext cx="0" cy="3311525"/>
          </a:xfrm>
          <a:prstGeom prst="straightConnector1">
            <a:avLst/>
          </a:prstGeom>
          <a:noFill/>
          <a:ln w="38100">
            <a:solidFill>
              <a:srgbClr val="000000"/>
            </a:solidFill>
            <a:round/>
            <a:headEnd/>
            <a:tailEnd type="arrow" w="med" len="med"/>
          </a:ln>
        </p:spPr>
      </p:cxnSp>
      <p:cxnSp>
        <p:nvCxnSpPr>
          <p:cNvPr id="7175" name="Straight Arrow Connector 24"/>
          <p:cNvCxnSpPr>
            <a:cxnSpLocks noChangeShapeType="1"/>
          </p:cNvCxnSpPr>
          <p:nvPr/>
        </p:nvCxnSpPr>
        <p:spPr bwMode="auto">
          <a:xfrm flipV="1">
            <a:off x="331788" y="6813550"/>
            <a:ext cx="3663950" cy="7938"/>
          </a:xfrm>
          <a:prstGeom prst="straightConnector1">
            <a:avLst/>
          </a:prstGeom>
          <a:noFill/>
          <a:ln w="38100">
            <a:solidFill>
              <a:srgbClr val="000000"/>
            </a:solidFill>
            <a:round/>
            <a:headEnd/>
            <a:tailEnd type="arrow" w="med" len="med"/>
          </a:ln>
        </p:spPr>
      </p:cxnSp>
      <p:sp>
        <p:nvSpPr>
          <p:cNvPr id="7176" name="TextBox 26"/>
          <p:cNvSpPr txBox="1">
            <a:spLocks noChangeArrowheads="1"/>
          </p:cNvSpPr>
          <p:nvPr/>
        </p:nvSpPr>
        <p:spPr bwMode="auto">
          <a:xfrm>
            <a:off x="1763713" y="6396038"/>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77" name="TextBox 27"/>
          <p:cNvSpPr txBox="1">
            <a:spLocks noChangeArrowheads="1"/>
          </p:cNvSpPr>
          <p:nvPr/>
        </p:nvSpPr>
        <p:spPr bwMode="auto">
          <a:xfrm rot="-5400000">
            <a:off x="79375" y="4506913"/>
            <a:ext cx="45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cxnSp>
        <p:nvCxnSpPr>
          <p:cNvPr id="7178" name="Straight Arrow Connector 28"/>
          <p:cNvCxnSpPr>
            <a:cxnSpLocks noChangeShapeType="1"/>
          </p:cNvCxnSpPr>
          <p:nvPr/>
        </p:nvCxnSpPr>
        <p:spPr bwMode="auto">
          <a:xfrm flipV="1">
            <a:off x="4716463" y="3068638"/>
            <a:ext cx="0" cy="3313112"/>
          </a:xfrm>
          <a:prstGeom prst="straightConnector1">
            <a:avLst/>
          </a:prstGeom>
          <a:noFill/>
          <a:ln w="38100">
            <a:solidFill>
              <a:srgbClr val="000000"/>
            </a:solidFill>
            <a:round/>
            <a:headEnd/>
            <a:tailEnd type="arrow" w="med" len="med"/>
          </a:ln>
        </p:spPr>
      </p:cxnSp>
      <p:cxnSp>
        <p:nvCxnSpPr>
          <p:cNvPr id="7179" name="Straight Arrow Connector 29"/>
          <p:cNvCxnSpPr>
            <a:cxnSpLocks noChangeShapeType="1"/>
          </p:cNvCxnSpPr>
          <p:nvPr/>
        </p:nvCxnSpPr>
        <p:spPr bwMode="auto">
          <a:xfrm flipV="1">
            <a:off x="4940300" y="6742113"/>
            <a:ext cx="3663950" cy="7937"/>
          </a:xfrm>
          <a:prstGeom prst="straightConnector1">
            <a:avLst/>
          </a:prstGeom>
          <a:noFill/>
          <a:ln w="38100">
            <a:solidFill>
              <a:srgbClr val="000000"/>
            </a:solidFill>
            <a:round/>
            <a:headEnd/>
            <a:tailEnd type="arrow" w="med" len="med"/>
          </a:ln>
        </p:spPr>
      </p:cxnSp>
      <p:sp>
        <p:nvSpPr>
          <p:cNvPr id="7180" name="TextBox 30"/>
          <p:cNvSpPr txBox="1">
            <a:spLocks noChangeArrowheads="1"/>
          </p:cNvSpPr>
          <p:nvPr/>
        </p:nvSpPr>
        <p:spPr bwMode="auto">
          <a:xfrm>
            <a:off x="6372225" y="63246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81" name="TextBox 31"/>
          <p:cNvSpPr txBox="1">
            <a:spLocks noChangeArrowheads="1"/>
          </p:cNvSpPr>
          <p:nvPr/>
        </p:nvSpPr>
        <p:spPr bwMode="auto">
          <a:xfrm rot="-5400000">
            <a:off x="4687888" y="4435475"/>
            <a:ext cx="45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spTree>
    <p:extLst>
      <p:ext uri="{BB962C8B-B14F-4D97-AF65-F5344CB8AC3E}">
        <p14:creationId xmlns:p14="http://schemas.microsoft.com/office/powerpoint/2010/main" val="4134603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068960"/>
            <a:ext cx="4250327" cy="3810991"/>
          </a:xfrm>
          <a:prstGeom prst="rect">
            <a:avLst/>
          </a:prstGeom>
        </p:spPr>
      </p:pic>
      <p:pic>
        <p:nvPicPr>
          <p:cNvPr id="5" name="Picture 4"/>
          <p:cNvPicPr>
            <a:picLocks noChangeAspect="1"/>
          </p:cNvPicPr>
          <p:nvPr/>
        </p:nvPicPr>
        <p:blipFill>
          <a:blip r:embed="rId3"/>
          <a:stretch>
            <a:fillRect/>
          </a:stretch>
        </p:blipFill>
        <p:spPr>
          <a:xfrm>
            <a:off x="4703732" y="2993421"/>
            <a:ext cx="4427279" cy="3864579"/>
          </a:xfrm>
          <a:prstGeom prst="rect">
            <a:avLst/>
          </a:prstGeom>
        </p:spPr>
      </p:pic>
      <p:sp>
        <p:nvSpPr>
          <p:cNvPr id="7169" name="Title 1"/>
          <p:cNvSpPr>
            <a:spLocks noGrp="1"/>
          </p:cNvSpPr>
          <p:nvPr>
            <p:ph type="title"/>
          </p:nvPr>
        </p:nvSpPr>
        <p:spPr>
          <a:xfrm>
            <a:off x="250825" y="-242888"/>
            <a:ext cx="7391400" cy="1143001"/>
          </a:xfrm>
        </p:spPr>
        <p:txBody>
          <a:bodyPr/>
          <a:lstStyle/>
          <a:p>
            <a:r>
              <a:rPr lang="en-US">
                <a:latin typeface="Times New Roman" charset="0"/>
              </a:rPr>
              <a:t>Bringing it together…</a:t>
            </a:r>
          </a:p>
        </p:txBody>
      </p:sp>
      <p:sp>
        <p:nvSpPr>
          <p:cNvPr id="3" name="Content Placeholder 2"/>
          <p:cNvSpPr>
            <a:spLocks noGrp="1"/>
          </p:cNvSpPr>
          <p:nvPr>
            <p:ph idx="1"/>
          </p:nvPr>
        </p:nvSpPr>
        <p:spPr>
          <a:xfrm>
            <a:off x="179388" y="609600"/>
            <a:ext cx="8353425" cy="4114800"/>
          </a:xfrm>
        </p:spPr>
        <p:txBody>
          <a:bodyPr/>
          <a:lstStyle/>
          <a:p>
            <a:pPr>
              <a:buFont typeface="Wingdings" pitchFamily="2" charset="2"/>
              <a:buChar char="©"/>
              <a:defRPr/>
            </a:pPr>
            <a:r>
              <a:rPr lang="en-US" dirty="0" smtClean="0">
                <a:ea typeface="+mn-ea"/>
                <a:cs typeface="+mn-cs"/>
              </a:rPr>
              <a:t>Parametric Analysis of Climate Change</a:t>
            </a:r>
          </a:p>
          <a:p>
            <a:pPr>
              <a:buFont typeface="Wingdings" pitchFamily="2" charset="2"/>
              <a:buChar char="©"/>
              <a:defRPr/>
            </a:pPr>
            <a:r>
              <a:rPr lang="en-US" dirty="0" smtClean="0">
                <a:ea typeface="+mn-ea"/>
                <a:cs typeface="+mn-cs"/>
              </a:rPr>
              <a:t>Structural Properties of the system (</a:t>
            </a:r>
            <a:r>
              <a:rPr lang="en-US" dirty="0" err="1" smtClean="0">
                <a:ea typeface="+mn-ea"/>
                <a:cs typeface="+mn-cs"/>
              </a:rPr>
              <a:t>Boschi</a:t>
            </a:r>
            <a:r>
              <a:rPr lang="en-US" dirty="0" smtClean="0">
                <a:ea typeface="+mn-ea"/>
                <a:cs typeface="+mn-cs"/>
              </a:rPr>
              <a:t>, L., Pascale 2012)</a:t>
            </a:r>
          </a:p>
          <a:p>
            <a:pPr marL="0" indent="0">
              <a:buFont typeface="Wingdings" pitchFamily="2" charset="2"/>
              <a:buNone/>
              <a:defRPr/>
            </a:pPr>
            <a:r>
              <a:rPr lang="en-US" sz="2800" i="0" dirty="0" smtClean="0">
                <a:ea typeface="+mn-ea"/>
                <a:cs typeface="+mn-cs"/>
              </a:rPr>
              <a:t>Lower Manifold		            	Upper Manifold </a:t>
            </a:r>
            <a:endParaRPr lang="en-US" sz="2800" i="0" dirty="0">
              <a:ea typeface="+mn-ea"/>
              <a:cs typeface="+mn-cs"/>
            </a:endParaRPr>
          </a:p>
        </p:txBody>
      </p:sp>
      <p:sp>
        <p:nvSpPr>
          <p:cNvPr id="4" name="Slide Number Placeholder 3"/>
          <p:cNvSpPr>
            <a:spLocks noGrp="1"/>
          </p:cNvSpPr>
          <p:nvPr>
            <p:ph type="sldNum" sz="quarter" idx="12"/>
          </p:nvPr>
        </p:nvSpPr>
        <p:spPr>
          <a:xfrm>
            <a:off x="6096000" y="6237288"/>
            <a:ext cx="1524000" cy="457200"/>
          </a:xfrm>
        </p:spPr>
        <p:txBody>
          <a:bodyPr/>
          <a:lstStyle/>
          <a:p>
            <a:pPr>
              <a:defRPr/>
            </a:pPr>
            <a:fld id="{887DEBED-171D-1A45-8F95-3E4568A972F9}" type="slidenum">
              <a:rPr lang="en-GB" smtClean="0"/>
              <a:pPr>
                <a:defRPr/>
              </a:pPr>
              <a:t>52</a:t>
            </a:fld>
            <a:endParaRPr lang="en-GB"/>
          </a:p>
        </p:txBody>
      </p:sp>
      <p:sp>
        <p:nvSpPr>
          <p:cNvPr id="22" name="TextBox 21"/>
          <p:cNvSpPr txBox="1">
            <a:spLocks noChangeArrowheads="1"/>
          </p:cNvSpPr>
          <p:nvPr/>
        </p:nvSpPr>
        <p:spPr bwMode="auto">
          <a:xfrm>
            <a:off x="4140200" y="2205038"/>
            <a:ext cx="6378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3600" dirty="0" smtClean="0">
                <a:solidFill>
                  <a:srgbClr val="000000"/>
                </a:solidFill>
              </a:rPr>
              <a:t>T</a:t>
            </a:r>
            <a:r>
              <a:rPr lang="en-GB" sz="3600" baseline="-25000" dirty="0" smtClean="0">
                <a:solidFill>
                  <a:srgbClr val="000000"/>
                </a:solidFill>
              </a:rPr>
              <a:t>S</a:t>
            </a:r>
            <a:endParaRPr lang="en-GB" sz="3600" baseline="-25000" dirty="0">
              <a:solidFill>
                <a:srgbClr val="000000"/>
              </a:solidFill>
            </a:endParaRPr>
          </a:p>
        </p:txBody>
      </p:sp>
      <p:cxnSp>
        <p:nvCxnSpPr>
          <p:cNvPr id="7174" name="Straight Arrow Connector 23"/>
          <p:cNvCxnSpPr>
            <a:cxnSpLocks noChangeShapeType="1"/>
          </p:cNvCxnSpPr>
          <p:nvPr/>
        </p:nvCxnSpPr>
        <p:spPr bwMode="auto">
          <a:xfrm flipV="1">
            <a:off x="107950" y="3141663"/>
            <a:ext cx="0" cy="3311525"/>
          </a:xfrm>
          <a:prstGeom prst="straightConnector1">
            <a:avLst/>
          </a:prstGeom>
          <a:noFill/>
          <a:ln w="38100">
            <a:solidFill>
              <a:srgbClr val="000000"/>
            </a:solidFill>
            <a:round/>
            <a:headEnd/>
            <a:tailEnd type="arrow" w="med" len="med"/>
          </a:ln>
        </p:spPr>
      </p:cxnSp>
      <p:cxnSp>
        <p:nvCxnSpPr>
          <p:cNvPr id="7175" name="Straight Arrow Connector 24"/>
          <p:cNvCxnSpPr>
            <a:cxnSpLocks noChangeShapeType="1"/>
          </p:cNvCxnSpPr>
          <p:nvPr/>
        </p:nvCxnSpPr>
        <p:spPr bwMode="auto">
          <a:xfrm flipV="1">
            <a:off x="331788" y="6813550"/>
            <a:ext cx="3663950" cy="7938"/>
          </a:xfrm>
          <a:prstGeom prst="straightConnector1">
            <a:avLst/>
          </a:prstGeom>
          <a:noFill/>
          <a:ln w="38100">
            <a:solidFill>
              <a:srgbClr val="000000"/>
            </a:solidFill>
            <a:round/>
            <a:headEnd/>
            <a:tailEnd type="arrow" w="med" len="med"/>
          </a:ln>
        </p:spPr>
      </p:cxnSp>
      <p:sp>
        <p:nvSpPr>
          <p:cNvPr id="7176" name="TextBox 26"/>
          <p:cNvSpPr txBox="1">
            <a:spLocks noChangeArrowheads="1"/>
          </p:cNvSpPr>
          <p:nvPr/>
        </p:nvSpPr>
        <p:spPr bwMode="auto">
          <a:xfrm>
            <a:off x="1763713" y="6396038"/>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77" name="TextBox 27"/>
          <p:cNvSpPr txBox="1">
            <a:spLocks noChangeArrowheads="1"/>
          </p:cNvSpPr>
          <p:nvPr/>
        </p:nvSpPr>
        <p:spPr bwMode="auto">
          <a:xfrm rot="-5400000">
            <a:off x="79375" y="4506913"/>
            <a:ext cx="45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cxnSp>
        <p:nvCxnSpPr>
          <p:cNvPr id="7178" name="Straight Arrow Connector 28"/>
          <p:cNvCxnSpPr>
            <a:cxnSpLocks noChangeShapeType="1"/>
          </p:cNvCxnSpPr>
          <p:nvPr/>
        </p:nvCxnSpPr>
        <p:spPr bwMode="auto">
          <a:xfrm flipV="1">
            <a:off x="4716463" y="3068638"/>
            <a:ext cx="0" cy="3313112"/>
          </a:xfrm>
          <a:prstGeom prst="straightConnector1">
            <a:avLst/>
          </a:prstGeom>
          <a:noFill/>
          <a:ln w="38100">
            <a:solidFill>
              <a:srgbClr val="000000"/>
            </a:solidFill>
            <a:round/>
            <a:headEnd/>
            <a:tailEnd type="arrow" w="med" len="med"/>
          </a:ln>
        </p:spPr>
      </p:cxnSp>
      <p:cxnSp>
        <p:nvCxnSpPr>
          <p:cNvPr id="7179" name="Straight Arrow Connector 29"/>
          <p:cNvCxnSpPr>
            <a:cxnSpLocks noChangeShapeType="1"/>
          </p:cNvCxnSpPr>
          <p:nvPr/>
        </p:nvCxnSpPr>
        <p:spPr bwMode="auto">
          <a:xfrm flipV="1">
            <a:off x="4940300" y="6742113"/>
            <a:ext cx="3663950" cy="7937"/>
          </a:xfrm>
          <a:prstGeom prst="straightConnector1">
            <a:avLst/>
          </a:prstGeom>
          <a:noFill/>
          <a:ln w="38100">
            <a:solidFill>
              <a:srgbClr val="000000"/>
            </a:solidFill>
            <a:round/>
            <a:headEnd/>
            <a:tailEnd type="arrow" w="med" len="med"/>
          </a:ln>
        </p:spPr>
      </p:cxnSp>
      <p:sp>
        <p:nvSpPr>
          <p:cNvPr id="7180" name="TextBox 30"/>
          <p:cNvSpPr txBox="1">
            <a:spLocks noChangeArrowheads="1"/>
          </p:cNvSpPr>
          <p:nvPr/>
        </p:nvSpPr>
        <p:spPr bwMode="auto">
          <a:xfrm>
            <a:off x="6372225" y="63246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81" name="TextBox 31"/>
          <p:cNvSpPr txBox="1">
            <a:spLocks noChangeArrowheads="1"/>
          </p:cNvSpPr>
          <p:nvPr/>
        </p:nvSpPr>
        <p:spPr bwMode="auto">
          <a:xfrm rot="-5400000">
            <a:off x="4687888" y="4435475"/>
            <a:ext cx="45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spTree>
    <p:extLst>
      <p:ext uri="{BB962C8B-B14F-4D97-AF65-F5344CB8AC3E}">
        <p14:creationId xmlns:p14="http://schemas.microsoft.com/office/powerpoint/2010/main" val="3569971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38247"/>
            <a:ext cx="4211960" cy="3819753"/>
          </a:xfrm>
          <a:prstGeom prst="rect">
            <a:avLst/>
          </a:prstGeom>
        </p:spPr>
      </p:pic>
      <p:pic>
        <p:nvPicPr>
          <p:cNvPr id="27" name="Picture 26"/>
          <p:cNvPicPr>
            <a:picLocks noChangeAspect="1"/>
          </p:cNvPicPr>
          <p:nvPr/>
        </p:nvPicPr>
        <p:blipFill>
          <a:blip r:embed="rId3"/>
          <a:stretch>
            <a:fillRect/>
          </a:stretch>
        </p:blipFill>
        <p:spPr>
          <a:xfrm>
            <a:off x="4572000" y="3140968"/>
            <a:ext cx="4411804" cy="3717032"/>
          </a:xfrm>
          <a:prstGeom prst="rect">
            <a:avLst/>
          </a:prstGeom>
        </p:spPr>
      </p:pic>
      <p:sp>
        <p:nvSpPr>
          <p:cNvPr id="7169" name="Title 1"/>
          <p:cNvSpPr>
            <a:spLocks noGrp="1"/>
          </p:cNvSpPr>
          <p:nvPr>
            <p:ph type="title"/>
          </p:nvPr>
        </p:nvSpPr>
        <p:spPr>
          <a:xfrm>
            <a:off x="250825" y="-242888"/>
            <a:ext cx="7391400" cy="1143001"/>
          </a:xfrm>
        </p:spPr>
        <p:txBody>
          <a:bodyPr/>
          <a:lstStyle/>
          <a:p>
            <a:r>
              <a:rPr lang="en-US" dirty="0">
                <a:latin typeface="Times New Roman" charset="0"/>
              </a:rPr>
              <a:t>Bringing it together…</a:t>
            </a:r>
          </a:p>
        </p:txBody>
      </p:sp>
      <p:sp>
        <p:nvSpPr>
          <p:cNvPr id="3" name="Content Placeholder 2"/>
          <p:cNvSpPr>
            <a:spLocks noGrp="1"/>
          </p:cNvSpPr>
          <p:nvPr>
            <p:ph idx="1"/>
          </p:nvPr>
        </p:nvSpPr>
        <p:spPr>
          <a:xfrm>
            <a:off x="179388" y="609600"/>
            <a:ext cx="8353425" cy="4114800"/>
          </a:xfrm>
        </p:spPr>
        <p:txBody>
          <a:bodyPr/>
          <a:lstStyle/>
          <a:p>
            <a:pPr>
              <a:buFont typeface="Wingdings" pitchFamily="2" charset="2"/>
              <a:buChar char="©"/>
              <a:defRPr/>
            </a:pPr>
            <a:r>
              <a:rPr lang="en-US" dirty="0" smtClean="0">
                <a:ea typeface="+mn-ea"/>
                <a:cs typeface="+mn-cs"/>
              </a:rPr>
              <a:t>Parametric Analysis of Climate Change</a:t>
            </a:r>
          </a:p>
          <a:p>
            <a:pPr>
              <a:buFont typeface="Wingdings" pitchFamily="2" charset="2"/>
              <a:buChar char="©"/>
              <a:defRPr/>
            </a:pPr>
            <a:r>
              <a:rPr lang="en-US" dirty="0" smtClean="0">
                <a:ea typeface="+mn-ea"/>
                <a:cs typeface="+mn-cs"/>
              </a:rPr>
              <a:t>Structural Properties of the system (</a:t>
            </a:r>
            <a:r>
              <a:rPr lang="en-US" dirty="0" err="1" smtClean="0">
                <a:ea typeface="+mn-ea"/>
                <a:cs typeface="+mn-cs"/>
              </a:rPr>
              <a:t>Boschi</a:t>
            </a:r>
            <a:r>
              <a:rPr lang="en-US" dirty="0" smtClean="0">
                <a:ea typeface="+mn-ea"/>
                <a:cs typeface="+mn-cs"/>
              </a:rPr>
              <a:t>, L., Pascale 2012)</a:t>
            </a:r>
          </a:p>
          <a:p>
            <a:pPr marL="0" indent="0">
              <a:buFont typeface="Wingdings" pitchFamily="2" charset="2"/>
              <a:buNone/>
              <a:defRPr/>
            </a:pPr>
            <a:r>
              <a:rPr lang="en-US" sz="2800" i="0" dirty="0" smtClean="0">
                <a:ea typeface="+mn-ea"/>
                <a:cs typeface="+mn-cs"/>
              </a:rPr>
              <a:t>Lower Manifold		            	Upper Manifold </a:t>
            </a:r>
            <a:endParaRPr lang="en-US" sz="2800" i="0" dirty="0">
              <a:ea typeface="+mn-ea"/>
              <a:cs typeface="+mn-cs"/>
            </a:endParaRPr>
          </a:p>
        </p:txBody>
      </p:sp>
      <p:sp>
        <p:nvSpPr>
          <p:cNvPr id="4" name="Slide Number Placeholder 3"/>
          <p:cNvSpPr>
            <a:spLocks noGrp="1"/>
          </p:cNvSpPr>
          <p:nvPr>
            <p:ph type="sldNum" sz="quarter" idx="12"/>
          </p:nvPr>
        </p:nvSpPr>
        <p:spPr>
          <a:xfrm>
            <a:off x="6096000" y="6237288"/>
            <a:ext cx="1524000" cy="457200"/>
          </a:xfrm>
        </p:spPr>
        <p:txBody>
          <a:bodyPr/>
          <a:lstStyle/>
          <a:p>
            <a:pPr>
              <a:defRPr/>
            </a:pPr>
            <a:fld id="{887DEBED-171D-1A45-8F95-3E4568A972F9}" type="slidenum">
              <a:rPr lang="en-GB" smtClean="0"/>
              <a:pPr>
                <a:defRPr/>
              </a:pPr>
              <a:t>53</a:t>
            </a:fld>
            <a:endParaRPr lang="en-GB"/>
          </a:p>
        </p:txBody>
      </p:sp>
      <p:sp>
        <p:nvSpPr>
          <p:cNvPr id="22" name="TextBox 21"/>
          <p:cNvSpPr txBox="1">
            <a:spLocks noChangeArrowheads="1"/>
          </p:cNvSpPr>
          <p:nvPr/>
        </p:nvSpPr>
        <p:spPr bwMode="auto">
          <a:xfrm>
            <a:off x="4140200" y="2205038"/>
            <a:ext cx="709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3600">
                <a:solidFill>
                  <a:srgbClr val="000000"/>
                </a:solidFill>
              </a:rPr>
              <a:t>EP</a:t>
            </a:r>
          </a:p>
        </p:txBody>
      </p:sp>
      <p:cxnSp>
        <p:nvCxnSpPr>
          <p:cNvPr id="7174" name="Straight Arrow Connector 23"/>
          <p:cNvCxnSpPr>
            <a:cxnSpLocks noChangeShapeType="1"/>
          </p:cNvCxnSpPr>
          <p:nvPr/>
        </p:nvCxnSpPr>
        <p:spPr bwMode="auto">
          <a:xfrm flipV="1">
            <a:off x="107950" y="3141663"/>
            <a:ext cx="0" cy="3311525"/>
          </a:xfrm>
          <a:prstGeom prst="straightConnector1">
            <a:avLst/>
          </a:prstGeom>
          <a:noFill/>
          <a:ln w="38100">
            <a:solidFill>
              <a:srgbClr val="000000"/>
            </a:solidFill>
            <a:round/>
            <a:headEnd/>
            <a:tailEnd type="arrow" w="med" len="med"/>
          </a:ln>
        </p:spPr>
      </p:cxnSp>
      <p:cxnSp>
        <p:nvCxnSpPr>
          <p:cNvPr id="7175" name="Straight Arrow Connector 24"/>
          <p:cNvCxnSpPr>
            <a:cxnSpLocks noChangeShapeType="1"/>
          </p:cNvCxnSpPr>
          <p:nvPr/>
        </p:nvCxnSpPr>
        <p:spPr bwMode="auto">
          <a:xfrm flipV="1">
            <a:off x="331788" y="6813550"/>
            <a:ext cx="3663950" cy="7938"/>
          </a:xfrm>
          <a:prstGeom prst="straightConnector1">
            <a:avLst/>
          </a:prstGeom>
          <a:noFill/>
          <a:ln w="38100">
            <a:solidFill>
              <a:srgbClr val="000000"/>
            </a:solidFill>
            <a:round/>
            <a:headEnd/>
            <a:tailEnd type="arrow" w="med" len="med"/>
          </a:ln>
        </p:spPr>
      </p:cxnSp>
      <p:sp>
        <p:nvSpPr>
          <p:cNvPr id="7176" name="TextBox 26"/>
          <p:cNvSpPr txBox="1">
            <a:spLocks noChangeArrowheads="1"/>
          </p:cNvSpPr>
          <p:nvPr/>
        </p:nvSpPr>
        <p:spPr bwMode="auto">
          <a:xfrm>
            <a:off x="1763713" y="6396038"/>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77" name="TextBox 27"/>
          <p:cNvSpPr txBox="1">
            <a:spLocks noChangeArrowheads="1"/>
          </p:cNvSpPr>
          <p:nvPr/>
        </p:nvSpPr>
        <p:spPr bwMode="auto">
          <a:xfrm rot="-5400000">
            <a:off x="79375" y="4506913"/>
            <a:ext cx="45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cxnSp>
        <p:nvCxnSpPr>
          <p:cNvPr id="7178" name="Straight Arrow Connector 28"/>
          <p:cNvCxnSpPr>
            <a:cxnSpLocks noChangeShapeType="1"/>
          </p:cNvCxnSpPr>
          <p:nvPr/>
        </p:nvCxnSpPr>
        <p:spPr bwMode="auto">
          <a:xfrm flipV="1">
            <a:off x="4716463" y="3068638"/>
            <a:ext cx="0" cy="3313112"/>
          </a:xfrm>
          <a:prstGeom prst="straightConnector1">
            <a:avLst/>
          </a:prstGeom>
          <a:noFill/>
          <a:ln w="38100">
            <a:solidFill>
              <a:srgbClr val="000000"/>
            </a:solidFill>
            <a:round/>
            <a:headEnd/>
            <a:tailEnd type="arrow" w="med" len="med"/>
          </a:ln>
        </p:spPr>
      </p:cxnSp>
      <p:cxnSp>
        <p:nvCxnSpPr>
          <p:cNvPr id="7179" name="Straight Arrow Connector 29"/>
          <p:cNvCxnSpPr>
            <a:cxnSpLocks noChangeShapeType="1"/>
          </p:cNvCxnSpPr>
          <p:nvPr/>
        </p:nvCxnSpPr>
        <p:spPr bwMode="auto">
          <a:xfrm flipV="1">
            <a:off x="4940300" y="6742113"/>
            <a:ext cx="3663950" cy="7937"/>
          </a:xfrm>
          <a:prstGeom prst="straightConnector1">
            <a:avLst/>
          </a:prstGeom>
          <a:noFill/>
          <a:ln w="38100">
            <a:solidFill>
              <a:srgbClr val="000000"/>
            </a:solidFill>
            <a:round/>
            <a:headEnd/>
            <a:tailEnd type="arrow" w="med" len="med"/>
          </a:ln>
        </p:spPr>
      </p:cxnSp>
      <p:sp>
        <p:nvSpPr>
          <p:cNvPr id="7180" name="TextBox 30"/>
          <p:cNvSpPr txBox="1">
            <a:spLocks noChangeArrowheads="1"/>
          </p:cNvSpPr>
          <p:nvPr/>
        </p:nvSpPr>
        <p:spPr bwMode="auto">
          <a:xfrm>
            <a:off x="6372225" y="63246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CO</a:t>
            </a:r>
            <a:r>
              <a:rPr lang="en-US" baseline="-25000"/>
              <a:t>2</a:t>
            </a:r>
          </a:p>
        </p:txBody>
      </p:sp>
      <p:sp>
        <p:nvSpPr>
          <p:cNvPr id="7181" name="TextBox 31"/>
          <p:cNvSpPr txBox="1">
            <a:spLocks noChangeArrowheads="1"/>
          </p:cNvSpPr>
          <p:nvPr/>
        </p:nvSpPr>
        <p:spPr bwMode="auto">
          <a:xfrm rot="-5400000">
            <a:off x="4687888" y="4435475"/>
            <a:ext cx="45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a:t>
            </a:r>
            <a:r>
              <a:rPr lang="en-US" baseline="30000"/>
              <a:t>*</a:t>
            </a:r>
            <a:endParaRPr lang="en-US" baseline="-25000"/>
          </a:p>
        </p:txBody>
      </p:sp>
    </p:spTree>
    <p:extLst>
      <p:ext uri="{BB962C8B-B14F-4D97-AF65-F5344CB8AC3E}">
        <p14:creationId xmlns:p14="http://schemas.microsoft.com/office/powerpoint/2010/main" val="513588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84"/>
            <a:ext cx="7391400" cy="1143000"/>
          </a:xfrm>
        </p:spPr>
        <p:txBody>
          <a:bodyPr/>
          <a:lstStyle/>
          <a:p>
            <a:r>
              <a:rPr lang="en-US" dirty="0" smtClean="0"/>
              <a:t>A 3D picture</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54</a:t>
            </a:fld>
            <a:endParaRPr lang="it-IT"/>
          </a:p>
        </p:txBody>
      </p:sp>
      <p:pic>
        <p:nvPicPr>
          <p:cNvPr id="6" name="Picture 5"/>
          <p:cNvPicPr>
            <a:picLocks noChangeAspect="1"/>
          </p:cNvPicPr>
          <p:nvPr/>
        </p:nvPicPr>
        <p:blipFill>
          <a:blip r:embed="rId2"/>
          <a:stretch>
            <a:fillRect/>
          </a:stretch>
        </p:blipFill>
        <p:spPr>
          <a:xfrm>
            <a:off x="-180528" y="1485900"/>
            <a:ext cx="8343900" cy="5372100"/>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5890703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44" y="332656"/>
            <a:ext cx="7391400" cy="1143000"/>
          </a:xfrm>
        </p:spPr>
        <p:txBody>
          <a:bodyPr/>
          <a:lstStyle/>
          <a:p>
            <a:r>
              <a:rPr lang="en-US" dirty="0" smtClean="0"/>
              <a:t>Is there a common framework?</a:t>
            </a:r>
            <a:endParaRPr lang="en-US" dirty="0"/>
          </a:p>
        </p:txBody>
      </p:sp>
      <p:sp>
        <p:nvSpPr>
          <p:cNvPr id="3" name="Content Placeholder 2"/>
          <p:cNvSpPr>
            <a:spLocks noGrp="1"/>
          </p:cNvSpPr>
          <p:nvPr>
            <p:ph idx="1"/>
          </p:nvPr>
        </p:nvSpPr>
        <p:spPr>
          <a:xfrm>
            <a:off x="228600" y="1412776"/>
            <a:ext cx="7391400" cy="5256584"/>
          </a:xfrm>
        </p:spPr>
        <p:txBody>
          <a:bodyPr/>
          <a:lstStyle/>
          <a:p>
            <a:r>
              <a:rPr lang="en-US" dirty="0" smtClean="0"/>
              <a:t>Going from a 1D to a 2D parameter exploration we gain completeness, we lose compactness</a:t>
            </a:r>
          </a:p>
          <a:p>
            <a:r>
              <a:rPr lang="en-US" dirty="0" smtClean="0"/>
              <a:t>Necessarily so?</a:t>
            </a:r>
          </a:p>
          <a:p>
            <a:r>
              <a:rPr lang="en-US" dirty="0" smtClean="0"/>
              <a:t>Can find an overall equivalence between the atmospheric opacity and incoming radiation perturbations</a:t>
            </a:r>
          </a:p>
          <a:p>
            <a:r>
              <a:rPr lang="en-US" dirty="0" smtClean="0"/>
              <a:t>Concept of </a:t>
            </a:r>
            <a:r>
              <a:rPr lang="en-US" dirty="0" err="1" smtClean="0"/>
              <a:t>radiative</a:t>
            </a:r>
            <a:r>
              <a:rPr lang="en-US" dirty="0" smtClean="0"/>
              <a:t> forcing…</a:t>
            </a:r>
          </a:p>
          <a:p>
            <a:r>
              <a:rPr lang="en-US" dirty="0" smtClean="0"/>
              <a:t>If so, we gain some sort of universality</a:t>
            </a:r>
          </a:p>
          <a:p>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55</a:t>
            </a:fld>
            <a:endParaRPr lang="it-IT"/>
          </a:p>
        </p:txBody>
      </p:sp>
    </p:spTree>
    <p:extLst>
      <p:ext uri="{BB962C8B-B14F-4D97-AF65-F5344CB8AC3E}">
        <p14:creationId xmlns:p14="http://schemas.microsoft.com/office/powerpoint/2010/main" val="22759739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7391400" cy="1143000"/>
          </a:xfrm>
        </p:spPr>
        <p:txBody>
          <a:bodyPr/>
          <a:lstStyle/>
          <a:p>
            <a:r>
              <a:rPr lang="en-US" dirty="0" err="1" smtClean="0"/>
              <a:t>Parametrizations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56</a:t>
            </a:fld>
            <a:endParaRPr lang="it-IT"/>
          </a:p>
        </p:txBody>
      </p:sp>
      <p:pic>
        <p:nvPicPr>
          <p:cNvPr id="6" name="Picture 5"/>
          <p:cNvPicPr>
            <a:picLocks noChangeAspect="1"/>
          </p:cNvPicPr>
          <p:nvPr/>
        </p:nvPicPr>
        <p:blipFill>
          <a:blip r:embed="rId2"/>
          <a:stretch>
            <a:fillRect/>
          </a:stretch>
        </p:blipFill>
        <p:spPr>
          <a:xfrm>
            <a:off x="442270" y="1655310"/>
            <a:ext cx="6866034" cy="5158066"/>
          </a:xfrm>
          <a:prstGeom prst="rect">
            <a:avLst/>
          </a:prstGeom>
        </p:spPr>
      </p:pic>
      <p:sp>
        <p:nvSpPr>
          <p:cNvPr id="10" name="Content Placeholder 9"/>
          <p:cNvSpPr>
            <a:spLocks noGrp="1"/>
          </p:cNvSpPr>
          <p:nvPr>
            <p:ph idx="1"/>
          </p:nvPr>
        </p:nvSpPr>
        <p:spPr>
          <a:xfrm>
            <a:off x="228600" y="980728"/>
            <a:ext cx="7391400" cy="4114800"/>
          </a:xfrm>
        </p:spPr>
        <p:txBody>
          <a:bodyPr/>
          <a:lstStyle/>
          <a:p>
            <a:r>
              <a:rPr lang="en-US" dirty="0" smtClean="0"/>
              <a:t>EP </a:t>
            </a:r>
            <a:r>
              <a:rPr lang="en-US" dirty="0" err="1" smtClean="0"/>
              <a:t>vs</a:t>
            </a:r>
            <a:r>
              <a:rPr lang="en-US" dirty="0" smtClean="0"/>
              <a:t> Emission Temperature</a:t>
            </a:r>
            <a:endParaRPr lang="en-US" dirty="0"/>
          </a:p>
        </p:txBody>
      </p:sp>
    </p:spTree>
    <p:extLst>
      <p:ext uri="{BB962C8B-B14F-4D97-AF65-F5344CB8AC3E}">
        <p14:creationId xmlns:p14="http://schemas.microsoft.com/office/powerpoint/2010/main" val="20267687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7391400" cy="1143000"/>
          </a:xfrm>
        </p:spPr>
        <p:txBody>
          <a:bodyPr/>
          <a:lstStyle/>
          <a:p>
            <a:r>
              <a:rPr lang="en-US" dirty="0" err="1" smtClean="0"/>
              <a:t>Parametrizations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57</a:t>
            </a:fld>
            <a:endParaRPr lang="it-IT"/>
          </a:p>
        </p:txBody>
      </p:sp>
      <p:sp>
        <p:nvSpPr>
          <p:cNvPr id="10" name="Content Placeholder 9"/>
          <p:cNvSpPr>
            <a:spLocks noGrp="1"/>
          </p:cNvSpPr>
          <p:nvPr>
            <p:ph idx="1"/>
          </p:nvPr>
        </p:nvSpPr>
        <p:spPr>
          <a:xfrm>
            <a:off x="228600" y="980728"/>
            <a:ext cx="7391400" cy="4114800"/>
          </a:xfrm>
        </p:spPr>
        <p:txBody>
          <a:bodyPr/>
          <a:lstStyle/>
          <a:p>
            <a:r>
              <a:rPr lang="en-US" dirty="0" smtClean="0"/>
              <a:t>Dissipation </a:t>
            </a:r>
            <a:r>
              <a:rPr lang="en-US" dirty="0" err="1" smtClean="0"/>
              <a:t>vs</a:t>
            </a:r>
            <a:r>
              <a:rPr lang="en-US" dirty="0" smtClean="0"/>
              <a:t> Emission Temperature</a:t>
            </a:r>
            <a:endParaRPr lang="en-US" dirty="0"/>
          </a:p>
        </p:txBody>
      </p:sp>
      <p:pic>
        <p:nvPicPr>
          <p:cNvPr id="7" name="Picture 6"/>
          <p:cNvPicPr>
            <a:picLocks noChangeAspect="1"/>
          </p:cNvPicPr>
          <p:nvPr/>
        </p:nvPicPr>
        <p:blipFill>
          <a:blip r:embed="rId2"/>
          <a:stretch>
            <a:fillRect/>
          </a:stretch>
        </p:blipFill>
        <p:spPr>
          <a:xfrm>
            <a:off x="852696" y="1844824"/>
            <a:ext cx="6599624" cy="5013176"/>
          </a:xfrm>
          <a:prstGeom prst="rect">
            <a:avLst/>
          </a:prstGeom>
        </p:spPr>
      </p:pic>
    </p:spTree>
    <p:extLst>
      <p:ext uri="{BB962C8B-B14F-4D97-AF65-F5344CB8AC3E}">
        <p14:creationId xmlns:p14="http://schemas.microsoft.com/office/powerpoint/2010/main" val="33989776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7391400" cy="1143000"/>
          </a:xfrm>
        </p:spPr>
        <p:txBody>
          <a:bodyPr/>
          <a:lstStyle/>
          <a:p>
            <a:r>
              <a:rPr lang="en-US" dirty="0" err="1" smtClean="0"/>
              <a:t>Parametrizations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58</a:t>
            </a:fld>
            <a:endParaRPr lang="it-IT"/>
          </a:p>
        </p:txBody>
      </p:sp>
      <p:sp>
        <p:nvSpPr>
          <p:cNvPr id="10" name="Content Placeholder 9"/>
          <p:cNvSpPr>
            <a:spLocks noGrp="1"/>
          </p:cNvSpPr>
          <p:nvPr>
            <p:ph idx="1"/>
          </p:nvPr>
        </p:nvSpPr>
        <p:spPr>
          <a:xfrm>
            <a:off x="228600" y="980728"/>
            <a:ext cx="7391400" cy="4114800"/>
          </a:xfrm>
        </p:spPr>
        <p:txBody>
          <a:bodyPr/>
          <a:lstStyle/>
          <a:p>
            <a:r>
              <a:rPr lang="en-US" dirty="0" smtClean="0"/>
              <a:t>Efficiency </a:t>
            </a:r>
            <a:r>
              <a:rPr lang="en-US" dirty="0" err="1" smtClean="0"/>
              <a:t>vs</a:t>
            </a:r>
            <a:r>
              <a:rPr lang="en-US" dirty="0" smtClean="0"/>
              <a:t> Emission Temperature</a:t>
            </a:r>
            <a:endParaRPr lang="en-US" dirty="0"/>
          </a:p>
        </p:txBody>
      </p:sp>
      <p:pic>
        <p:nvPicPr>
          <p:cNvPr id="3" name="Picture 2"/>
          <p:cNvPicPr>
            <a:picLocks noChangeAspect="1"/>
          </p:cNvPicPr>
          <p:nvPr/>
        </p:nvPicPr>
        <p:blipFill>
          <a:blip r:embed="rId2"/>
          <a:stretch>
            <a:fillRect/>
          </a:stretch>
        </p:blipFill>
        <p:spPr>
          <a:xfrm>
            <a:off x="467544" y="1804237"/>
            <a:ext cx="6644456" cy="5053763"/>
          </a:xfrm>
          <a:prstGeom prst="rect">
            <a:avLst/>
          </a:prstGeom>
        </p:spPr>
      </p:pic>
    </p:spTree>
    <p:extLst>
      <p:ext uri="{BB962C8B-B14F-4D97-AF65-F5344CB8AC3E}">
        <p14:creationId xmlns:p14="http://schemas.microsoft.com/office/powerpoint/2010/main" val="19705942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7391400" cy="1143000"/>
          </a:xfrm>
        </p:spPr>
        <p:txBody>
          <a:bodyPr/>
          <a:lstStyle/>
          <a:p>
            <a:r>
              <a:rPr lang="en-US" dirty="0" err="1" smtClean="0"/>
              <a:t>Parametrizations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59</a:t>
            </a:fld>
            <a:endParaRPr lang="it-IT"/>
          </a:p>
        </p:txBody>
      </p:sp>
      <p:sp>
        <p:nvSpPr>
          <p:cNvPr id="10" name="Content Placeholder 9"/>
          <p:cNvSpPr>
            <a:spLocks noGrp="1"/>
          </p:cNvSpPr>
          <p:nvPr>
            <p:ph idx="1"/>
          </p:nvPr>
        </p:nvSpPr>
        <p:spPr>
          <a:xfrm>
            <a:off x="228600" y="980728"/>
            <a:ext cx="7391400" cy="4114800"/>
          </a:xfrm>
        </p:spPr>
        <p:txBody>
          <a:bodyPr/>
          <a:lstStyle/>
          <a:p>
            <a:r>
              <a:rPr lang="en-US" dirty="0" smtClean="0"/>
              <a:t>Heat Transport </a:t>
            </a:r>
            <a:r>
              <a:rPr lang="en-US" dirty="0" err="1" smtClean="0"/>
              <a:t>vs</a:t>
            </a:r>
            <a:r>
              <a:rPr lang="en-US" dirty="0" smtClean="0"/>
              <a:t> Emission Temperature</a:t>
            </a:r>
            <a:endParaRPr lang="en-US" dirty="0"/>
          </a:p>
        </p:txBody>
      </p:sp>
      <p:pic>
        <p:nvPicPr>
          <p:cNvPr id="6" name="Picture 5"/>
          <p:cNvPicPr>
            <a:picLocks noChangeAspect="1"/>
          </p:cNvPicPr>
          <p:nvPr/>
        </p:nvPicPr>
        <p:blipFill>
          <a:blip r:embed="rId2"/>
          <a:stretch>
            <a:fillRect/>
          </a:stretch>
        </p:blipFill>
        <p:spPr>
          <a:xfrm>
            <a:off x="611560" y="1772816"/>
            <a:ext cx="6516388" cy="4968552"/>
          </a:xfrm>
          <a:prstGeom prst="rect">
            <a:avLst/>
          </a:prstGeom>
        </p:spPr>
      </p:pic>
    </p:spTree>
    <p:extLst>
      <p:ext uri="{BB962C8B-B14F-4D97-AF65-F5344CB8AC3E}">
        <p14:creationId xmlns:p14="http://schemas.microsoft.com/office/powerpoint/2010/main" val="33151255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AAD81E-5BA2-4F42-BFBD-CFC8FCD77B8A}" type="slidenum">
              <a:rPr lang="it-IT"/>
              <a:pPr/>
              <a:t>6</a:t>
            </a:fld>
            <a:endParaRPr lang="it-IT"/>
          </a:p>
        </p:txBody>
      </p:sp>
      <p:sp>
        <p:nvSpPr>
          <p:cNvPr id="5122" name="Rectangle 2"/>
          <p:cNvSpPr>
            <a:spLocks noGrp="1" noChangeArrowheads="1"/>
          </p:cNvSpPr>
          <p:nvPr>
            <p:ph type="title"/>
          </p:nvPr>
        </p:nvSpPr>
        <p:spPr>
          <a:xfrm>
            <a:off x="152400" y="76200"/>
            <a:ext cx="7620000" cy="1143000"/>
          </a:xfrm>
        </p:spPr>
        <p:txBody>
          <a:bodyPr/>
          <a:lstStyle/>
          <a:p>
            <a:r>
              <a:rPr lang="it-IT" dirty="0"/>
              <a:t>Some </a:t>
            </a:r>
            <a:r>
              <a:rPr lang="it-IT" dirty="0" err="1"/>
              <a:t>definitions</a:t>
            </a:r>
            <a:endParaRPr lang="it-IT" dirty="0"/>
          </a:p>
        </p:txBody>
      </p:sp>
      <p:sp>
        <p:nvSpPr>
          <p:cNvPr id="5126" name="Rectangle 6"/>
          <p:cNvSpPr>
            <a:spLocks noGrp="1" noChangeArrowheads="1"/>
          </p:cNvSpPr>
          <p:nvPr>
            <p:ph type="body" idx="1"/>
          </p:nvPr>
        </p:nvSpPr>
        <p:spPr>
          <a:xfrm>
            <a:off x="0" y="1219200"/>
            <a:ext cx="7924800" cy="4419600"/>
          </a:xfrm>
          <a:noFill/>
          <a:ln/>
        </p:spPr>
        <p:txBody>
          <a:bodyPr/>
          <a:lstStyle/>
          <a:p>
            <a:pPr>
              <a:lnSpc>
                <a:spcPct val="90000"/>
              </a:lnSpc>
            </a:pPr>
            <a:r>
              <a:rPr lang="en-GB" sz="2800">
                <a:cs typeface="Times New Roman" charset="0"/>
              </a:rPr>
              <a:t>The climat</a:t>
            </a:r>
            <a:r>
              <a:rPr lang="it-IT" sz="2800">
                <a:cs typeface="Times New Roman" charset="0"/>
              </a:rPr>
              <a:t>e</a:t>
            </a:r>
            <a:r>
              <a:rPr lang="en-GB" sz="2800">
                <a:cs typeface="Times New Roman" charset="0"/>
              </a:rPr>
              <a:t> system </a:t>
            </a:r>
            <a:r>
              <a:rPr lang="it-IT" sz="2800">
                <a:cs typeface="Times New Roman" charset="0"/>
              </a:rPr>
              <a:t>(CS) </a:t>
            </a:r>
            <a:r>
              <a:rPr lang="en-GB" sz="2800">
                <a:cs typeface="Times New Roman" charset="0"/>
              </a:rPr>
              <a:t>is constituted by four interconnected sub-systems</a:t>
            </a:r>
            <a:r>
              <a:rPr lang="it-IT" sz="2800">
                <a:cs typeface="Times New Roman" charset="0"/>
              </a:rPr>
              <a:t>:</a:t>
            </a:r>
            <a:r>
              <a:rPr lang="en-GB" sz="2800">
                <a:cs typeface="Times New Roman" charset="0"/>
              </a:rPr>
              <a:t> </a:t>
            </a:r>
            <a:r>
              <a:rPr lang="en-GB" sz="2800" b="1">
                <a:cs typeface="Times New Roman" charset="0"/>
              </a:rPr>
              <a:t>atmosphere</a:t>
            </a:r>
            <a:r>
              <a:rPr lang="en-GB" sz="2800">
                <a:cs typeface="Times New Roman" charset="0"/>
              </a:rPr>
              <a:t>, </a:t>
            </a:r>
            <a:r>
              <a:rPr lang="en-GB" sz="2800" b="1">
                <a:cs typeface="Times New Roman" charset="0"/>
              </a:rPr>
              <a:t>hydrosphere</a:t>
            </a:r>
            <a:r>
              <a:rPr lang="en-GB" sz="2800">
                <a:cs typeface="Times New Roman" charset="0"/>
              </a:rPr>
              <a:t>, </a:t>
            </a:r>
            <a:r>
              <a:rPr lang="en-GB" sz="2800" b="1">
                <a:cs typeface="Times New Roman" charset="0"/>
              </a:rPr>
              <a:t>cryosphere</a:t>
            </a:r>
            <a:r>
              <a:rPr lang="en-GB" sz="2800">
                <a:cs typeface="Times New Roman" charset="0"/>
              </a:rPr>
              <a:t>, and </a:t>
            </a:r>
            <a:r>
              <a:rPr lang="en-GB" sz="2800" b="1">
                <a:cs typeface="Times New Roman" charset="0"/>
              </a:rPr>
              <a:t>biosphere</a:t>
            </a:r>
            <a:r>
              <a:rPr lang="en-GB" sz="2800">
                <a:cs typeface="Times New Roman" charset="0"/>
              </a:rPr>
              <a:t>, </a:t>
            </a:r>
            <a:endParaRPr lang="it-IT" sz="2800">
              <a:cs typeface="Times New Roman" charset="0"/>
            </a:endParaRPr>
          </a:p>
          <a:p>
            <a:pPr>
              <a:lnSpc>
                <a:spcPct val="90000"/>
              </a:lnSpc>
            </a:pPr>
            <a:r>
              <a:rPr lang="it-IT" sz="2800">
                <a:cs typeface="Times New Roman" charset="0"/>
              </a:rPr>
              <a:t>The sub-systems </a:t>
            </a:r>
            <a:r>
              <a:rPr lang="en-GB" sz="2800">
                <a:cs typeface="Times New Roman" charset="0"/>
              </a:rPr>
              <a:t>evolve under the action of macroscopic driving and modulating agents, such as </a:t>
            </a:r>
            <a:r>
              <a:rPr lang="en-GB" sz="2800" b="1">
                <a:cs typeface="Times New Roman" charset="0"/>
              </a:rPr>
              <a:t>solar heating</a:t>
            </a:r>
            <a:r>
              <a:rPr lang="en-GB" sz="2800">
                <a:cs typeface="Times New Roman" charset="0"/>
              </a:rPr>
              <a:t>, </a:t>
            </a:r>
            <a:r>
              <a:rPr lang="en-GB" sz="2800" b="1">
                <a:cs typeface="Times New Roman" charset="0"/>
              </a:rPr>
              <a:t>Earth</a:t>
            </a:r>
            <a:r>
              <a:rPr lang="ja-JP" altLang="en-GB" sz="2800" b="1">
                <a:latin typeface="Arial"/>
                <a:cs typeface="Times New Roman" charset="0"/>
              </a:rPr>
              <a:t>’</a:t>
            </a:r>
            <a:r>
              <a:rPr lang="en-GB" sz="2800" b="1">
                <a:cs typeface="Times New Roman" charset="0"/>
              </a:rPr>
              <a:t>s rotation</a:t>
            </a:r>
            <a:r>
              <a:rPr lang="en-GB" sz="2800">
                <a:cs typeface="Times New Roman" charset="0"/>
              </a:rPr>
              <a:t> and </a:t>
            </a:r>
            <a:r>
              <a:rPr lang="en-GB" sz="2800" b="1">
                <a:cs typeface="Times New Roman" charset="0"/>
              </a:rPr>
              <a:t>gravitation</a:t>
            </a:r>
            <a:r>
              <a:rPr lang="en-GB" sz="2800">
                <a:cs typeface="Times New Roman" charset="0"/>
              </a:rPr>
              <a:t>.</a:t>
            </a:r>
            <a:endParaRPr lang="it-IT" sz="2800">
              <a:cs typeface="Times New Roman" charset="0"/>
            </a:endParaRPr>
          </a:p>
          <a:p>
            <a:pPr>
              <a:lnSpc>
                <a:spcPct val="90000"/>
              </a:lnSpc>
            </a:pPr>
            <a:r>
              <a:rPr lang="en-GB" sz="2800">
                <a:cs typeface="Times New Roman" charset="0"/>
              </a:rPr>
              <a:t>The </a:t>
            </a:r>
            <a:r>
              <a:rPr lang="it-IT" sz="2800">
                <a:cs typeface="Times New Roman" charset="0"/>
              </a:rPr>
              <a:t>CS</a:t>
            </a:r>
            <a:r>
              <a:rPr lang="en-GB" sz="2800">
                <a:cs typeface="Times New Roman" charset="0"/>
              </a:rPr>
              <a:t> features many degrees of freedom</a:t>
            </a:r>
            <a:endParaRPr lang="it-IT" sz="2800">
              <a:cs typeface="Times New Roman" charset="0"/>
            </a:endParaRPr>
          </a:p>
          <a:p>
            <a:pPr lvl="1">
              <a:lnSpc>
                <a:spcPct val="90000"/>
              </a:lnSpc>
            </a:pPr>
            <a:r>
              <a:rPr lang="it-IT" sz="2400">
                <a:cs typeface="Times New Roman" charset="0"/>
              </a:rPr>
              <a:t>This</a:t>
            </a:r>
            <a:r>
              <a:rPr lang="en-GB" sz="2400">
                <a:cs typeface="Times New Roman" charset="0"/>
              </a:rPr>
              <a:t> makes it complicated </a:t>
            </a:r>
            <a:endParaRPr lang="it-IT" sz="2400">
              <a:cs typeface="Times New Roman" charset="0"/>
            </a:endParaRPr>
          </a:p>
          <a:p>
            <a:pPr>
              <a:lnSpc>
                <a:spcPct val="90000"/>
              </a:lnSpc>
            </a:pPr>
            <a:r>
              <a:rPr lang="en-GB" sz="2800">
                <a:cs typeface="Times New Roman" charset="0"/>
              </a:rPr>
              <a:t>The </a:t>
            </a:r>
            <a:r>
              <a:rPr lang="it-IT" sz="2800">
                <a:cs typeface="Times New Roman" charset="0"/>
              </a:rPr>
              <a:t>CS</a:t>
            </a:r>
            <a:r>
              <a:rPr lang="en-GB" sz="2800">
                <a:cs typeface="Times New Roman" charset="0"/>
              </a:rPr>
              <a:t> features </a:t>
            </a:r>
            <a:r>
              <a:rPr lang="it-IT" sz="2800">
                <a:cs typeface="Times New Roman" charset="0"/>
              </a:rPr>
              <a:t>variability </a:t>
            </a:r>
            <a:r>
              <a:rPr lang="en-GB" sz="2800">
                <a:cs typeface="Times New Roman" charset="0"/>
              </a:rPr>
              <a:t>on </a:t>
            </a:r>
            <a:r>
              <a:rPr lang="it-IT" sz="2800">
                <a:cs typeface="Times New Roman" charset="0"/>
              </a:rPr>
              <a:t>many</a:t>
            </a:r>
            <a:r>
              <a:rPr lang="en-GB" sz="2800">
                <a:cs typeface="Times New Roman" charset="0"/>
              </a:rPr>
              <a:t> time</a:t>
            </a:r>
            <a:r>
              <a:rPr lang="it-IT" sz="2800">
                <a:cs typeface="Times New Roman" charset="0"/>
              </a:rPr>
              <a:t>-</a:t>
            </a:r>
            <a:r>
              <a:rPr lang="en-GB" sz="2800">
                <a:cs typeface="Times New Roman" charset="0"/>
              </a:rPr>
              <a:t>space scales </a:t>
            </a:r>
            <a:r>
              <a:rPr lang="it-IT" sz="2800">
                <a:cs typeface="Times New Roman" charset="0"/>
              </a:rPr>
              <a:t>and</a:t>
            </a:r>
            <a:r>
              <a:rPr lang="en-GB" sz="2800">
                <a:cs typeface="Times New Roman" charset="0"/>
              </a:rPr>
              <a:t> sensitive dependence on </a:t>
            </a:r>
            <a:r>
              <a:rPr lang="it-IT" sz="2800">
                <a:cs typeface="Times New Roman" charset="0"/>
              </a:rPr>
              <a:t>IC</a:t>
            </a:r>
          </a:p>
          <a:p>
            <a:pPr lvl="1">
              <a:lnSpc>
                <a:spcPct val="90000"/>
              </a:lnSpc>
            </a:pPr>
            <a:r>
              <a:rPr lang="it-IT" sz="2400">
                <a:cs typeface="Times New Roman" charset="0"/>
              </a:rPr>
              <a:t>This</a:t>
            </a:r>
            <a:r>
              <a:rPr lang="en-GB" sz="2400">
                <a:cs typeface="Times New Roman" charset="0"/>
              </a:rPr>
              <a:t> makes it complex.</a:t>
            </a:r>
            <a:endParaRPr lang="it-IT" sz="2400">
              <a:cs typeface="Times New Roman" charset="0"/>
            </a:endParaRPr>
          </a:p>
          <a:p>
            <a:pPr>
              <a:lnSpc>
                <a:spcPct val="90000"/>
              </a:lnSpc>
            </a:pPr>
            <a:r>
              <a:rPr lang="en-GB" sz="2800">
                <a:cs typeface="Times New Roman" charset="0"/>
              </a:rPr>
              <a:t> The climate is defined as the set of the statistical properties of </a:t>
            </a:r>
            <a:r>
              <a:rPr lang="it-IT" sz="2800">
                <a:cs typeface="Times New Roman" charset="0"/>
              </a:rPr>
              <a:t>the CS</a:t>
            </a:r>
            <a:r>
              <a:rPr lang="en-GB" sz="2800">
                <a:cs typeface="Times New Roman" charset="0"/>
              </a:rPr>
              <a:t>.</a:t>
            </a:r>
            <a:endParaRPr lang="en-US" sz="2800">
              <a:cs typeface="Times New Roman" charset="0"/>
            </a:endParaRPr>
          </a:p>
        </p:txBody>
      </p:sp>
    </p:spTree>
    <p:extLst>
      <p:ext uri="{BB962C8B-B14F-4D97-AF65-F5344CB8AC3E}">
        <p14:creationId xmlns:p14="http://schemas.microsoft.com/office/powerpoint/2010/main" val="38186827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change the LOD</a:t>
            </a:r>
            <a:endParaRPr lang="en-US" dirty="0"/>
          </a:p>
        </p:txBody>
      </p:sp>
      <p:sp>
        <p:nvSpPr>
          <p:cNvPr id="3" name="Content Placeholder 2"/>
          <p:cNvSpPr>
            <a:spLocks noGrp="1"/>
          </p:cNvSpPr>
          <p:nvPr>
            <p:ph idx="1"/>
          </p:nvPr>
        </p:nvSpPr>
        <p:spPr/>
        <p:txBody>
          <a:bodyPr/>
          <a:lstStyle/>
          <a:p>
            <a:r>
              <a:rPr lang="en-US" dirty="0" smtClean="0"/>
              <a:t>Will we recover similar relations?</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60</a:t>
            </a:fld>
            <a:endParaRPr lang="it-IT"/>
          </a:p>
        </p:txBody>
      </p:sp>
    </p:spTree>
    <p:extLst>
      <p:ext uri="{BB962C8B-B14F-4D97-AF65-F5344CB8AC3E}">
        <p14:creationId xmlns:p14="http://schemas.microsoft.com/office/powerpoint/2010/main" val="27167671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2656"/>
            <a:ext cx="7391400" cy="1143000"/>
          </a:xfrm>
        </p:spPr>
        <p:txBody>
          <a:bodyPr/>
          <a:lstStyle/>
          <a:p>
            <a:r>
              <a:rPr lang="en-US" dirty="0" smtClean="0"/>
              <a:t>Temp </a:t>
            </a:r>
            <a:r>
              <a:rPr lang="en-US" dirty="0" err="1" smtClean="0"/>
              <a:t>vs</a:t>
            </a:r>
            <a:r>
              <a:rPr lang="en-US" dirty="0" smtClean="0"/>
              <a:t> EP</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61</a:t>
            </a:fld>
            <a:endParaRPr lang="it-IT" dirty="0"/>
          </a:p>
        </p:txBody>
      </p:sp>
      <p:pic>
        <p:nvPicPr>
          <p:cNvPr id="6" name="Picture 5"/>
          <p:cNvPicPr>
            <a:picLocks noChangeAspect="1"/>
          </p:cNvPicPr>
          <p:nvPr/>
        </p:nvPicPr>
        <p:blipFill>
          <a:blip r:embed="rId2"/>
          <a:stretch>
            <a:fillRect/>
          </a:stretch>
        </p:blipFill>
        <p:spPr>
          <a:xfrm>
            <a:off x="899592" y="1877144"/>
            <a:ext cx="6121400" cy="4648200"/>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70329860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2656"/>
            <a:ext cx="7391400" cy="1143000"/>
          </a:xfrm>
        </p:spPr>
        <p:txBody>
          <a:bodyPr/>
          <a:lstStyle/>
          <a:p>
            <a:r>
              <a:rPr lang="en-US" dirty="0" smtClean="0"/>
              <a:t>Temp </a:t>
            </a:r>
            <a:r>
              <a:rPr lang="en-US" dirty="0" err="1" smtClean="0"/>
              <a:t>vs</a:t>
            </a:r>
            <a:r>
              <a:rPr lang="en-US" dirty="0" smtClean="0"/>
              <a:t> Efficiency</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62</a:t>
            </a:fld>
            <a:endParaRPr lang="it-IT"/>
          </a:p>
        </p:txBody>
      </p:sp>
      <p:pic>
        <p:nvPicPr>
          <p:cNvPr id="6" name="Picture 5"/>
          <p:cNvPicPr>
            <a:picLocks noChangeAspect="1"/>
          </p:cNvPicPr>
          <p:nvPr/>
        </p:nvPicPr>
        <p:blipFill>
          <a:blip r:embed="rId2"/>
          <a:stretch>
            <a:fillRect/>
          </a:stretch>
        </p:blipFill>
        <p:spPr>
          <a:xfrm>
            <a:off x="1043608" y="1844824"/>
            <a:ext cx="6375400" cy="4737100"/>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34513899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0648"/>
            <a:ext cx="7391400" cy="1143000"/>
          </a:xfrm>
        </p:spPr>
        <p:txBody>
          <a:bodyPr/>
          <a:lstStyle/>
          <a:p>
            <a:r>
              <a:rPr lang="en-US" dirty="0" smtClean="0"/>
              <a:t>Temp </a:t>
            </a:r>
            <a:r>
              <a:rPr lang="en-US" dirty="0" err="1" smtClean="0"/>
              <a:t>vs</a:t>
            </a:r>
            <a:r>
              <a:rPr lang="en-US" dirty="0" smtClean="0"/>
              <a:t> Transport</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63</a:t>
            </a:fld>
            <a:endParaRPr lang="it-IT"/>
          </a:p>
        </p:txBody>
      </p:sp>
      <p:pic>
        <p:nvPicPr>
          <p:cNvPr id="6" name="Picture 5"/>
          <p:cNvPicPr>
            <a:picLocks noChangeAspect="1"/>
          </p:cNvPicPr>
          <p:nvPr/>
        </p:nvPicPr>
        <p:blipFill>
          <a:blip r:embed="rId2"/>
          <a:stretch>
            <a:fillRect/>
          </a:stretch>
        </p:blipFill>
        <p:spPr>
          <a:xfrm>
            <a:off x="827584" y="1555328"/>
            <a:ext cx="6718300" cy="4826000"/>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2702159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752"/>
            <a:ext cx="7391400" cy="1143000"/>
          </a:xfrm>
        </p:spPr>
        <p:txBody>
          <a:bodyPr/>
          <a:lstStyle/>
          <a:p>
            <a:r>
              <a:rPr lang="en-US" dirty="0" smtClean="0"/>
              <a:t>Phase Transition</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64</a:t>
            </a:fld>
            <a:endParaRPr lang="it-IT"/>
          </a:p>
        </p:txBody>
      </p:sp>
      <p:pic>
        <p:nvPicPr>
          <p:cNvPr id="6" name="Picture 5" descr="figure9.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9631" y="1063122"/>
            <a:ext cx="5671281" cy="4526118"/>
          </a:xfrm>
          <a:prstGeom prst="rect">
            <a:avLst/>
          </a:prstGeom>
        </p:spPr>
      </p:pic>
      <p:sp>
        <p:nvSpPr>
          <p:cNvPr id="7" name="Content Placeholder 6"/>
          <p:cNvSpPr>
            <a:spLocks noGrp="1"/>
          </p:cNvSpPr>
          <p:nvPr>
            <p:ph idx="1"/>
          </p:nvPr>
        </p:nvSpPr>
        <p:spPr>
          <a:xfrm>
            <a:off x="0" y="5658544"/>
            <a:ext cx="6804248" cy="1298848"/>
          </a:xfrm>
        </p:spPr>
        <p:txBody>
          <a:bodyPr/>
          <a:lstStyle/>
          <a:p>
            <a:r>
              <a:rPr lang="en-US" dirty="0" smtClean="0"/>
              <a:t>Width of the </a:t>
            </a:r>
            <a:r>
              <a:rPr lang="en-US" dirty="0" err="1" smtClean="0"/>
              <a:t>bistability</a:t>
            </a:r>
            <a:r>
              <a:rPr lang="en-US" dirty="0" smtClean="0"/>
              <a:t> </a:t>
            </a:r>
            <a:r>
              <a:rPr lang="en-US" dirty="0" err="1" smtClean="0"/>
              <a:t>vs</a:t>
            </a:r>
            <a:r>
              <a:rPr lang="en-US" dirty="0" smtClean="0"/>
              <a:t> length year (</a:t>
            </a:r>
            <a:r>
              <a:rPr lang="en-US" sz="2400" dirty="0" smtClean="0"/>
              <a:t>L. et al. 2013)</a:t>
            </a:r>
            <a:endParaRPr lang="en-US" sz="2400" dirty="0"/>
          </a:p>
        </p:txBody>
      </p:sp>
    </p:spTree>
    <p:extLst>
      <p:ext uri="{BB962C8B-B14F-4D97-AF65-F5344CB8AC3E}">
        <p14:creationId xmlns:p14="http://schemas.microsoft.com/office/powerpoint/2010/main" val="34258242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0" y="-298450"/>
            <a:ext cx="9144000" cy="990600"/>
          </a:xfrm>
        </p:spPr>
        <p:txBody>
          <a:bodyPr/>
          <a:lstStyle/>
          <a:p>
            <a:r>
              <a:rPr lang="en-US" sz="4000">
                <a:latin typeface="Times New Roman" charset="0"/>
                <a:ea typeface="ヒラギノ角ゴ Pro W3" charset="0"/>
                <a:cs typeface="ヒラギノ角ゴ Pro W3" charset="0"/>
              </a:rPr>
              <a:t>Planetary Atmospheres</a:t>
            </a:r>
          </a:p>
        </p:txBody>
      </p:sp>
      <p:sp>
        <p:nvSpPr>
          <p:cNvPr id="44034" name="Content Placeholder 4"/>
          <p:cNvSpPr>
            <a:spLocks noGrp="1"/>
          </p:cNvSpPr>
          <p:nvPr>
            <p:ph idx="1"/>
          </p:nvPr>
        </p:nvSpPr>
        <p:spPr>
          <a:xfrm>
            <a:off x="179388" y="404813"/>
            <a:ext cx="7993062" cy="1927225"/>
          </a:xfrm>
        </p:spPr>
        <p:txBody>
          <a:bodyPr>
            <a:spAutoFit/>
          </a:bodyPr>
          <a:lstStyle/>
          <a:p>
            <a:r>
              <a:rPr lang="en-US" sz="2800">
                <a:latin typeface="Times New Roman" charset="0"/>
              </a:rPr>
              <a:t>Vast range of planetary atmospheres</a:t>
            </a:r>
          </a:p>
          <a:p>
            <a:pPr lvl="1"/>
            <a:r>
              <a:rPr lang="en-US" sz="2400">
                <a:latin typeface="Times New Roman" charset="0"/>
              </a:rPr>
              <a:t>Rotation rate - Orbital Phase lock </a:t>
            </a:r>
          </a:p>
          <a:p>
            <a:pPr lvl="1"/>
            <a:r>
              <a:rPr lang="en-US" sz="2400">
                <a:latin typeface="Times New Roman" charset="0"/>
              </a:rPr>
              <a:t>Atmospheric opacities/ incoming radiation</a:t>
            </a:r>
          </a:p>
          <a:p>
            <a:r>
              <a:rPr lang="en-US" sz="2800">
                <a:latin typeface="Times New Roman" charset="0"/>
              </a:rPr>
              <a:t>Thermodynamics </a:t>
            </a:r>
            <a:r>
              <a:rPr lang="en-US" sz="2800">
                <a:latin typeface="Wingdings" charset="0"/>
                <a:cs typeface="Wingdings" charset="0"/>
                <a:sym typeface="Wingdings" charset="0"/>
              </a:rPr>
              <a:t> </a:t>
            </a:r>
            <a:r>
              <a:rPr lang="en-US" sz="2800">
                <a:latin typeface="Times New Roman" charset="0"/>
              </a:rPr>
              <a:t>habitable super-Earths? </a:t>
            </a:r>
          </a:p>
        </p:txBody>
      </p:sp>
      <p:pic>
        <p:nvPicPr>
          <p:cNvPr id="35843" name="Picture 5" descr="gl_581_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113" y="2492375"/>
            <a:ext cx="67818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14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xit" presetSubtype="1" fill="hold" nodeType="clickEffect">
                                  <p:stCondLst>
                                    <p:cond delay="0"/>
                                  </p:stCondLst>
                                  <p:childTnLst>
                                    <p:animEffect transition="out" filter="wheel(1)">
                                      <p:cBhvr>
                                        <p:cTn id="10" dur="2000"/>
                                        <p:tgtEl>
                                          <p:spTgt spid="35843"/>
                                        </p:tgtEl>
                                      </p:cBhvr>
                                    </p:animEffect>
                                    <p:set>
                                      <p:cBhvr>
                                        <p:cTn id="11" dur="1" fill="hold">
                                          <p:stCondLst>
                                            <p:cond delay="1999"/>
                                          </p:stCondLst>
                                        </p:cTn>
                                        <p:tgtEl>
                                          <p:spTgt spid="358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31E798B-FF4F-B24C-BD2B-2E8C8D0E96BF}" type="slidenum">
              <a:rPr lang="it-IT"/>
              <a:pPr/>
              <a:t>66</a:t>
            </a:fld>
            <a:endParaRPr lang="it-IT"/>
          </a:p>
        </p:txBody>
      </p:sp>
      <p:sp>
        <p:nvSpPr>
          <p:cNvPr id="30722" name="Rectangle 2"/>
          <p:cNvSpPr>
            <a:spLocks noGrp="1" noChangeArrowheads="1"/>
          </p:cNvSpPr>
          <p:nvPr>
            <p:ph type="title"/>
          </p:nvPr>
        </p:nvSpPr>
        <p:spPr>
          <a:xfrm>
            <a:off x="228600" y="-228600"/>
            <a:ext cx="7391400" cy="1143000"/>
          </a:xfrm>
        </p:spPr>
        <p:txBody>
          <a:bodyPr/>
          <a:lstStyle/>
          <a:p>
            <a:r>
              <a:rPr lang="it-IT"/>
              <a:t>Concluding…</a:t>
            </a:r>
            <a:endParaRPr lang="en-GB"/>
          </a:p>
        </p:txBody>
      </p:sp>
      <p:sp>
        <p:nvSpPr>
          <p:cNvPr id="30723" name="Rectangle 3"/>
          <p:cNvSpPr>
            <a:spLocks noGrp="1" noChangeArrowheads="1"/>
          </p:cNvSpPr>
          <p:nvPr>
            <p:ph type="body" idx="1"/>
          </p:nvPr>
        </p:nvSpPr>
        <p:spPr>
          <a:xfrm>
            <a:off x="0" y="685800"/>
            <a:ext cx="7924800" cy="6172200"/>
          </a:xfrm>
        </p:spPr>
        <p:txBody>
          <a:bodyPr/>
          <a:lstStyle/>
          <a:p>
            <a:pPr>
              <a:lnSpc>
                <a:spcPct val="90000"/>
              </a:lnSpc>
            </a:pPr>
            <a:r>
              <a:rPr lang="it-IT" sz="2800" dirty="0"/>
              <a:t>The CS </a:t>
            </a:r>
            <a:r>
              <a:rPr lang="it-IT" sz="2800" dirty="0" err="1"/>
              <a:t>seems</a:t>
            </a:r>
            <a:r>
              <a:rPr lang="it-IT" sz="2800" dirty="0"/>
              <a:t> to cover </a:t>
            </a:r>
            <a:r>
              <a:rPr lang="it-IT" sz="2800" dirty="0" err="1"/>
              <a:t>many</a:t>
            </a:r>
            <a:r>
              <a:rPr lang="it-IT" sz="2800" dirty="0"/>
              <a:t> </a:t>
            </a:r>
            <a:r>
              <a:rPr lang="it-IT" sz="2800" dirty="0" err="1"/>
              <a:t>aspects</a:t>
            </a:r>
            <a:r>
              <a:rPr lang="it-IT" sz="2800" dirty="0"/>
              <a:t> of the science of </a:t>
            </a:r>
            <a:r>
              <a:rPr lang="it-IT" sz="2800" dirty="0" err="1"/>
              <a:t>complex</a:t>
            </a:r>
            <a:r>
              <a:rPr lang="it-IT" sz="2800" dirty="0"/>
              <a:t> </a:t>
            </a:r>
            <a:r>
              <a:rPr lang="it-IT" sz="2800" dirty="0" err="1"/>
              <a:t>systems</a:t>
            </a:r>
            <a:endParaRPr lang="it-IT" sz="2800" dirty="0"/>
          </a:p>
          <a:p>
            <a:pPr lvl="1">
              <a:lnSpc>
                <a:spcPct val="90000"/>
              </a:lnSpc>
            </a:pPr>
            <a:r>
              <a:rPr lang="it-IT" sz="2400" dirty="0" err="1"/>
              <a:t>We</a:t>
            </a:r>
            <a:r>
              <a:rPr lang="it-IT" sz="2400" dirty="0"/>
              <a:t> </a:t>
            </a:r>
            <a:r>
              <a:rPr lang="it-IT" sz="2400" dirty="0" err="1"/>
              <a:t>know</a:t>
            </a:r>
            <a:r>
              <a:rPr lang="it-IT" sz="2400" dirty="0"/>
              <a:t> a </a:t>
            </a:r>
            <a:r>
              <a:rPr lang="it-IT" sz="2400" dirty="0" err="1"/>
              <a:t>lot</a:t>
            </a:r>
            <a:r>
              <a:rPr lang="it-IT" sz="2400" dirty="0"/>
              <a:t> </a:t>
            </a:r>
            <a:r>
              <a:rPr lang="it-IT" sz="2400" dirty="0" smtClean="0"/>
              <a:t>more, a </a:t>
            </a:r>
            <a:r>
              <a:rPr lang="it-IT" sz="2400" dirty="0" err="1"/>
              <a:t>lot</a:t>
            </a:r>
            <a:r>
              <a:rPr lang="it-IT" sz="2400" dirty="0"/>
              <a:t> </a:t>
            </a:r>
            <a:r>
              <a:rPr lang="it-IT" sz="2400" dirty="0" err="1"/>
              <a:t>less</a:t>
            </a:r>
            <a:r>
              <a:rPr lang="it-IT" sz="2400" dirty="0"/>
              <a:t> </a:t>
            </a:r>
            <a:r>
              <a:rPr lang="it-IT" sz="2400" dirty="0" err="1"/>
              <a:t>than</a:t>
            </a:r>
            <a:r>
              <a:rPr lang="it-IT" sz="2400" dirty="0"/>
              <a:t> </a:t>
            </a:r>
            <a:r>
              <a:rPr lang="it-IT" sz="2400" dirty="0" err="1" smtClean="0">
                <a:solidFill>
                  <a:srgbClr val="000000"/>
                </a:solidFill>
              </a:rPr>
              <a:t>usually</a:t>
            </a:r>
            <a:r>
              <a:rPr lang="it-IT" sz="2400" dirty="0" smtClean="0">
                <a:solidFill>
                  <a:srgbClr val="000000"/>
                </a:solidFill>
              </a:rPr>
              <a:t> </a:t>
            </a:r>
            <a:r>
              <a:rPr lang="it-IT" sz="2400" dirty="0" err="1" smtClean="0"/>
              <a:t>perceived</a:t>
            </a:r>
            <a:endParaRPr lang="it-IT" sz="2400" dirty="0"/>
          </a:p>
          <a:p>
            <a:pPr>
              <a:lnSpc>
                <a:spcPct val="90000"/>
              </a:lnSpc>
            </a:pPr>
            <a:r>
              <a:rPr lang="it-IT" sz="2800" dirty="0" err="1"/>
              <a:t>Surely</a:t>
            </a:r>
            <a:r>
              <a:rPr lang="it-IT" sz="2800" dirty="0"/>
              <a:t>, in </a:t>
            </a:r>
            <a:r>
              <a:rPr lang="it-IT" sz="2800" dirty="0" err="1"/>
              <a:t>order</a:t>
            </a:r>
            <a:r>
              <a:rPr lang="it-IT" sz="2800" dirty="0"/>
              <a:t> to </a:t>
            </a:r>
            <a:r>
              <a:rPr lang="it-IT" sz="2800" dirty="0" err="1"/>
              <a:t>perform</a:t>
            </a:r>
            <a:r>
              <a:rPr lang="it-IT" sz="2800" dirty="0"/>
              <a:t> a </a:t>
            </a:r>
            <a:r>
              <a:rPr lang="it-IT" sz="2800" dirty="0" err="1"/>
              <a:t>leap</a:t>
            </a:r>
            <a:r>
              <a:rPr lang="it-IT" sz="2800" dirty="0"/>
              <a:t> in </a:t>
            </a:r>
            <a:r>
              <a:rPr lang="it-IT" sz="2800" dirty="0" err="1"/>
              <a:t>understanding</a:t>
            </a:r>
            <a:r>
              <a:rPr lang="it-IT" sz="2800" dirty="0"/>
              <a:t>, </a:t>
            </a:r>
            <a:r>
              <a:rPr lang="it-IT" sz="2800" dirty="0" err="1"/>
              <a:t>we</a:t>
            </a:r>
            <a:r>
              <a:rPr lang="it-IT" sz="2800" dirty="0"/>
              <a:t> </a:t>
            </a:r>
            <a:r>
              <a:rPr lang="it-IT" sz="2800" dirty="0" err="1"/>
              <a:t>need</a:t>
            </a:r>
            <a:r>
              <a:rPr lang="it-IT" sz="2800" dirty="0"/>
              <a:t> to </a:t>
            </a:r>
            <a:r>
              <a:rPr lang="it-IT" sz="2800" dirty="0" err="1"/>
              <a:t>acknowledge</a:t>
            </a:r>
            <a:r>
              <a:rPr lang="it-IT" sz="2800" dirty="0"/>
              <a:t> the </a:t>
            </a:r>
            <a:r>
              <a:rPr lang="it-IT" sz="2800" dirty="0" err="1"/>
              <a:t>different</a:t>
            </a:r>
            <a:r>
              <a:rPr lang="it-IT" sz="2800" dirty="0"/>
              <a:t> </a:t>
            </a:r>
            <a:r>
              <a:rPr lang="it-IT" sz="2800" dirty="0" err="1"/>
              <a:t>episthemology</a:t>
            </a:r>
            <a:r>
              <a:rPr lang="it-IT" sz="2800" dirty="0"/>
              <a:t> </a:t>
            </a:r>
            <a:r>
              <a:rPr lang="it-IT" sz="2800" dirty="0" err="1"/>
              <a:t>relevant</a:t>
            </a:r>
            <a:r>
              <a:rPr lang="it-IT" sz="2800" dirty="0"/>
              <a:t> for the CS and </a:t>
            </a:r>
            <a:r>
              <a:rPr lang="it-IT" sz="2800" dirty="0" err="1"/>
              <a:t>develop</a:t>
            </a:r>
            <a:r>
              <a:rPr lang="it-IT" sz="2800" dirty="0"/>
              <a:t> </a:t>
            </a:r>
            <a:r>
              <a:rPr lang="it-IT" sz="2800" dirty="0" err="1"/>
              <a:t>smart</a:t>
            </a:r>
            <a:r>
              <a:rPr lang="it-IT" sz="2800" dirty="0"/>
              <a:t> science </a:t>
            </a:r>
            <a:r>
              <a:rPr lang="it-IT" sz="2800" dirty="0" err="1"/>
              <a:t>tackling</a:t>
            </a:r>
            <a:r>
              <a:rPr lang="it-IT" sz="2800" dirty="0"/>
              <a:t> </a:t>
            </a:r>
            <a:r>
              <a:rPr lang="it-IT" sz="2800" dirty="0" err="1"/>
              <a:t>fundamental</a:t>
            </a:r>
            <a:r>
              <a:rPr lang="it-IT" sz="2800" dirty="0"/>
              <a:t> </a:t>
            </a:r>
            <a:r>
              <a:rPr lang="it-IT" sz="2800" dirty="0" err="1"/>
              <a:t>issues</a:t>
            </a:r>
            <a:endParaRPr lang="it-IT" sz="2800" dirty="0"/>
          </a:p>
          <a:p>
            <a:pPr>
              <a:lnSpc>
                <a:spcPct val="90000"/>
              </a:lnSpc>
            </a:pPr>
            <a:r>
              <a:rPr lang="it-IT" sz="2800" dirty="0"/>
              <a:t>“Shock and </a:t>
            </a:r>
            <a:r>
              <a:rPr lang="it-IT" sz="2800" dirty="0" err="1"/>
              <a:t>Awe</a:t>
            </a:r>
            <a:r>
              <a:rPr lang="it-IT" sz="2800" dirty="0"/>
              <a:t>” </a:t>
            </a:r>
            <a:r>
              <a:rPr lang="it-IT" sz="2800" dirty="0" err="1"/>
              <a:t>numerical</a:t>
            </a:r>
            <a:r>
              <a:rPr lang="it-IT" sz="2800" dirty="0"/>
              <a:t> </a:t>
            </a:r>
            <a:r>
              <a:rPr lang="it-IT" sz="2800" dirty="0" err="1"/>
              <a:t>simulations</a:t>
            </a:r>
            <a:r>
              <a:rPr lang="it-IT" sz="2800" dirty="0"/>
              <a:t> </a:t>
            </a:r>
            <a:r>
              <a:rPr lang="it-IT" sz="2800" dirty="0" err="1"/>
              <a:t>may</a:t>
            </a:r>
            <a:r>
              <a:rPr lang="it-IT" sz="2800" dirty="0"/>
              <a:t> </a:t>
            </a:r>
            <a:r>
              <a:rPr lang="it-IT" sz="2800" dirty="0" err="1"/>
              <a:t>provide</a:t>
            </a:r>
            <a:r>
              <a:rPr lang="it-IT" sz="2800" dirty="0"/>
              <a:t> </a:t>
            </a:r>
            <a:r>
              <a:rPr lang="it-IT" sz="2800" dirty="0" err="1"/>
              <a:t>only</a:t>
            </a:r>
            <a:r>
              <a:rPr lang="it-IT" sz="2800" dirty="0"/>
              <a:t> </a:t>
            </a:r>
            <a:r>
              <a:rPr lang="it-IT" sz="2800" dirty="0" err="1"/>
              <a:t>incremental</a:t>
            </a:r>
            <a:r>
              <a:rPr lang="it-IT" sz="2800" dirty="0"/>
              <a:t> </a:t>
            </a:r>
            <a:r>
              <a:rPr lang="it-IT" sz="2800" dirty="0" err="1"/>
              <a:t>improvements</a:t>
            </a:r>
            <a:r>
              <a:rPr lang="it-IT" sz="2800" dirty="0"/>
              <a:t>: </a:t>
            </a:r>
            <a:r>
              <a:rPr lang="it-IT" sz="2800" dirty="0" err="1"/>
              <a:t>heavy</a:t>
            </a:r>
            <a:r>
              <a:rPr lang="it-IT" sz="2800" dirty="0"/>
              <a:t> </a:t>
            </a:r>
            <a:r>
              <a:rPr lang="it-IT" sz="2800" dirty="0" err="1"/>
              <a:t>simulations</a:t>
            </a:r>
            <a:r>
              <a:rPr lang="it-IT" sz="2800" dirty="0"/>
              <a:t> are </a:t>
            </a:r>
            <a:r>
              <a:rPr lang="it-IT" sz="2800" dirty="0" err="1"/>
              <a:t>needed</a:t>
            </a:r>
            <a:r>
              <a:rPr lang="it-IT" sz="2800" dirty="0"/>
              <a:t>, </a:t>
            </a:r>
            <a:r>
              <a:rPr lang="it-IT" sz="2800" dirty="0" err="1"/>
              <a:t>but</a:t>
            </a:r>
            <a:r>
              <a:rPr lang="it-IT" sz="2800" dirty="0"/>
              <a:t> </a:t>
            </a:r>
            <a:r>
              <a:rPr lang="it-IT" sz="2800" dirty="0" err="1"/>
              <a:t>climate</a:t>
            </a:r>
            <a:r>
              <a:rPr lang="it-IT" sz="2800" dirty="0"/>
              <a:t> science </a:t>
            </a:r>
            <a:r>
              <a:rPr lang="it-IT" sz="2800" dirty="0" err="1"/>
              <a:t>is</a:t>
            </a:r>
            <a:r>
              <a:rPr lang="it-IT" sz="2800" dirty="0"/>
              <a:t> NOT just a </a:t>
            </a:r>
            <a:r>
              <a:rPr lang="it-IT" sz="2800" dirty="0" err="1"/>
              <a:t>technological</a:t>
            </a:r>
            <a:r>
              <a:rPr lang="it-IT" sz="2800" dirty="0"/>
              <a:t> </a:t>
            </a:r>
            <a:r>
              <a:rPr lang="it-IT" sz="2800" dirty="0" err="1"/>
              <a:t>challenge</a:t>
            </a:r>
            <a:r>
              <a:rPr lang="it-IT" sz="2800" dirty="0"/>
              <a:t>, </a:t>
            </a:r>
            <a:r>
              <a:rPr lang="it-IT" sz="2800" dirty="0" err="1"/>
              <a:t>we</a:t>
            </a:r>
            <a:r>
              <a:rPr lang="it-IT" sz="2800" dirty="0"/>
              <a:t> </a:t>
            </a:r>
            <a:r>
              <a:rPr lang="it-IT" sz="2800" dirty="0" err="1"/>
              <a:t>need</a:t>
            </a:r>
            <a:r>
              <a:rPr lang="it-IT" sz="2800" dirty="0"/>
              <a:t> new </a:t>
            </a:r>
            <a:r>
              <a:rPr lang="it-IT" sz="2800" dirty="0" err="1"/>
              <a:t>ideas</a:t>
            </a:r>
            <a:endParaRPr lang="it-IT" sz="2800" dirty="0"/>
          </a:p>
          <a:p>
            <a:pPr>
              <a:lnSpc>
                <a:spcPct val="90000"/>
              </a:lnSpc>
            </a:pPr>
            <a:r>
              <a:rPr lang="it-IT" sz="2800" dirty="0"/>
              <a:t>I </a:t>
            </a:r>
            <a:r>
              <a:rPr lang="it-IT" sz="2800" dirty="0" err="1"/>
              <a:t>believe</a:t>
            </a:r>
            <a:r>
              <a:rPr lang="it-IT" sz="2800" dirty="0"/>
              <a:t> </a:t>
            </a:r>
            <a:r>
              <a:rPr lang="it-IT" sz="2800" dirty="0" err="1"/>
              <a:t>that</a:t>
            </a:r>
            <a:r>
              <a:rPr lang="it-IT" sz="2800" dirty="0"/>
              <a:t> non-</a:t>
            </a:r>
            <a:r>
              <a:rPr lang="it-IT" sz="2800" dirty="0" err="1"/>
              <a:t>equilibrium</a:t>
            </a:r>
            <a:r>
              <a:rPr lang="it-IT" sz="2800" dirty="0"/>
              <a:t> </a:t>
            </a:r>
            <a:r>
              <a:rPr lang="it-IT" sz="2800" dirty="0" err="1"/>
              <a:t>thermodynamics</a:t>
            </a:r>
            <a:r>
              <a:rPr lang="it-IT" sz="2800" dirty="0"/>
              <a:t> &amp; </a:t>
            </a:r>
            <a:r>
              <a:rPr lang="it-IT" sz="2800" dirty="0" err="1"/>
              <a:t>statistical</a:t>
            </a:r>
            <a:r>
              <a:rPr lang="it-IT" sz="2800" dirty="0"/>
              <a:t> </a:t>
            </a:r>
            <a:r>
              <a:rPr lang="it-IT" sz="2800" dirty="0" err="1"/>
              <a:t>mechanics</a:t>
            </a:r>
            <a:r>
              <a:rPr lang="it-IT" sz="2800" dirty="0"/>
              <a:t> </a:t>
            </a:r>
            <a:r>
              <a:rPr lang="it-IT" sz="2800" dirty="0" err="1"/>
              <a:t>may</a:t>
            </a:r>
            <a:r>
              <a:rPr lang="it-IT" sz="2800" dirty="0"/>
              <a:t> help </a:t>
            </a:r>
            <a:r>
              <a:rPr lang="it-IT" sz="2800" dirty="0" err="1"/>
              <a:t>devising</a:t>
            </a:r>
            <a:r>
              <a:rPr lang="it-IT" sz="2800" dirty="0"/>
              <a:t> new </a:t>
            </a:r>
            <a:r>
              <a:rPr lang="it-IT" sz="2800" dirty="0" err="1"/>
              <a:t>efficient</a:t>
            </a:r>
            <a:r>
              <a:rPr lang="it-IT" sz="2800" dirty="0"/>
              <a:t> </a:t>
            </a:r>
            <a:r>
              <a:rPr lang="it-IT" sz="2800" dirty="0" err="1"/>
              <a:t>strategies</a:t>
            </a:r>
            <a:r>
              <a:rPr lang="it-IT" sz="2800" dirty="0"/>
              <a:t> to </a:t>
            </a:r>
            <a:r>
              <a:rPr lang="it-IT" sz="2800" dirty="0" err="1"/>
              <a:t>address</a:t>
            </a:r>
            <a:r>
              <a:rPr lang="it-IT" sz="2800" dirty="0"/>
              <a:t> the </a:t>
            </a:r>
            <a:r>
              <a:rPr lang="it-IT" sz="2800" dirty="0" err="1" smtClean="0"/>
              <a:t>problems</a:t>
            </a:r>
            <a:endParaRPr lang="it-IT" sz="2800" dirty="0" smtClean="0"/>
          </a:p>
          <a:p>
            <a:pPr>
              <a:lnSpc>
                <a:spcPct val="90000"/>
              </a:lnSpc>
            </a:pPr>
            <a:r>
              <a:rPr lang="it-IT" sz="2800" dirty="0" err="1" smtClean="0"/>
              <a:t>Planetary</a:t>
            </a:r>
            <a:r>
              <a:rPr lang="it-IT" sz="2800" dirty="0" smtClean="0"/>
              <a:t> Science!</a:t>
            </a:r>
            <a:endParaRPr lang="en-GB" sz="28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D6B1483-7752-2045-A8DF-A9464446BA8D}" type="slidenum">
              <a:rPr lang="it-IT"/>
              <a:pPr/>
              <a:t>67</a:t>
            </a:fld>
            <a:endParaRPr lang="it-IT"/>
          </a:p>
        </p:txBody>
      </p:sp>
      <p:sp>
        <p:nvSpPr>
          <p:cNvPr id="31746" name="Rectangle 2"/>
          <p:cNvSpPr>
            <a:spLocks noGrp="1" noChangeArrowheads="1"/>
          </p:cNvSpPr>
          <p:nvPr>
            <p:ph type="title"/>
          </p:nvPr>
        </p:nvSpPr>
        <p:spPr>
          <a:xfrm>
            <a:off x="228600" y="-152400"/>
            <a:ext cx="7391400" cy="1143000"/>
          </a:xfrm>
        </p:spPr>
        <p:txBody>
          <a:bodyPr/>
          <a:lstStyle/>
          <a:p>
            <a:r>
              <a:rPr lang="it-IT"/>
              <a:t>Bibliography</a:t>
            </a:r>
            <a:endParaRPr lang="en-GB"/>
          </a:p>
        </p:txBody>
      </p:sp>
      <p:sp>
        <p:nvSpPr>
          <p:cNvPr id="31747" name="Rectangle 3"/>
          <p:cNvSpPr>
            <a:spLocks noGrp="1" noChangeArrowheads="1"/>
          </p:cNvSpPr>
          <p:nvPr>
            <p:ph type="body" idx="1"/>
          </p:nvPr>
        </p:nvSpPr>
        <p:spPr>
          <a:xfrm>
            <a:off x="-108520" y="762000"/>
            <a:ext cx="7957120" cy="4107160"/>
          </a:xfrm>
        </p:spPr>
        <p:txBody>
          <a:bodyPr/>
          <a:lstStyle/>
          <a:p>
            <a:pPr algn="just">
              <a:lnSpc>
                <a:spcPct val="90000"/>
              </a:lnSpc>
            </a:pPr>
            <a:r>
              <a:rPr lang="en-US" sz="2000" dirty="0" err="1" smtClean="0">
                <a:cs typeface="Times New Roman" charset="0"/>
              </a:rPr>
              <a:t>Boschi</a:t>
            </a:r>
            <a:r>
              <a:rPr lang="en-US" sz="2000" dirty="0" smtClean="0">
                <a:cs typeface="Times New Roman" charset="0"/>
              </a:rPr>
              <a:t> </a:t>
            </a:r>
            <a:r>
              <a:rPr lang="en-US" sz="2000" dirty="0">
                <a:cs typeface="Times New Roman" charset="0"/>
              </a:rPr>
              <a:t>R., S. Pascale, V. Lucarini: </a:t>
            </a:r>
            <a:r>
              <a:rPr lang="en-US" sz="2000" dirty="0" err="1"/>
              <a:t>Bistability</a:t>
            </a:r>
            <a:r>
              <a:rPr lang="en-US" sz="2000" dirty="0"/>
              <a:t> of the climate around the habitable zone: a thermodynamic investigation, Icarus (2013)</a:t>
            </a:r>
            <a:endParaRPr lang="en-GB" sz="2000" dirty="0">
              <a:cs typeface="Times New Roman" charset="0"/>
            </a:endParaRPr>
          </a:p>
          <a:p>
            <a:pPr algn="just">
              <a:lnSpc>
                <a:spcPct val="90000"/>
              </a:lnSpc>
            </a:pPr>
            <a:r>
              <a:rPr lang="en-GB" sz="2000" dirty="0" smtClean="0">
                <a:cs typeface="Times New Roman" charset="0"/>
              </a:rPr>
              <a:t>Held</a:t>
            </a:r>
            <a:r>
              <a:rPr lang="en-GB" sz="2000" dirty="0">
                <a:cs typeface="Times New Roman" charset="0"/>
              </a:rPr>
              <a:t>, I.M., The Gap between Simulation and Understanding in Climate </a:t>
            </a:r>
            <a:r>
              <a:rPr lang="en-GB" sz="2000" dirty="0" err="1">
                <a:cs typeface="Times New Roman" charset="0"/>
              </a:rPr>
              <a:t>Modeling</a:t>
            </a:r>
            <a:r>
              <a:rPr lang="en-GB" sz="2000" dirty="0">
                <a:cs typeface="Times New Roman" charset="0"/>
              </a:rPr>
              <a:t>. Bull. Amer. Meteor. Soc., 86, 1609–1614 (2005)</a:t>
            </a:r>
          </a:p>
          <a:p>
            <a:pPr algn="just">
              <a:lnSpc>
                <a:spcPct val="90000"/>
              </a:lnSpc>
            </a:pPr>
            <a:r>
              <a:rPr lang="en-GB" sz="2000" dirty="0">
                <a:cs typeface="Times New Roman" charset="0"/>
              </a:rPr>
              <a:t>Johnson D.R., Entropy, the Lorenz Energy Cycle and Climate, 659-720 in General Circulation Model Development: Past, Present and Future, D.A. Randall Ed. (Academic Press, 2002)</a:t>
            </a:r>
          </a:p>
          <a:p>
            <a:pPr algn="just">
              <a:lnSpc>
                <a:spcPct val="90000"/>
              </a:lnSpc>
            </a:pPr>
            <a:r>
              <a:rPr lang="de-DE" sz="2000" dirty="0" err="1">
                <a:cs typeface="Times New Roman" charset="0"/>
              </a:rPr>
              <a:t>Kleidon</a:t>
            </a:r>
            <a:r>
              <a:rPr lang="de-DE" sz="2000" dirty="0">
                <a:cs typeface="Times New Roman" charset="0"/>
              </a:rPr>
              <a:t>, A., Lorenz, R.D. (Eds.) </a:t>
            </a:r>
            <a:r>
              <a:rPr lang="en-GB" sz="2000" dirty="0">
                <a:cs typeface="Times New Roman" charset="0"/>
              </a:rPr>
              <a:t>Non-equilibrium thermodynamics and the production of entropy: life, Earth, and beyond (Springer</a:t>
            </a:r>
            <a:r>
              <a:rPr lang="it-IT" sz="2000" dirty="0">
                <a:cs typeface="Times New Roman" charset="0"/>
              </a:rPr>
              <a:t>,</a:t>
            </a:r>
            <a:r>
              <a:rPr lang="en-GB" sz="2000" dirty="0">
                <a:cs typeface="Times New Roman" charset="0"/>
              </a:rPr>
              <a:t> 2005)</a:t>
            </a:r>
          </a:p>
          <a:p>
            <a:pPr algn="just">
              <a:lnSpc>
                <a:spcPct val="90000"/>
              </a:lnSpc>
            </a:pPr>
            <a:r>
              <a:rPr lang="en-GB" sz="2000" dirty="0" smtClean="0">
                <a:cs typeface="Times New Roman" charset="0"/>
              </a:rPr>
              <a:t>Lucarini </a:t>
            </a:r>
            <a:r>
              <a:rPr lang="en-GB" sz="2000" dirty="0">
                <a:cs typeface="Times New Roman" charset="0"/>
              </a:rPr>
              <a:t>V., Thermodynamic Efficiency and Entropy Production in the Climate System, </a:t>
            </a:r>
            <a:r>
              <a:rPr lang="en-GB" sz="2000" dirty="0" err="1">
                <a:cs typeface="Times New Roman" charset="0"/>
              </a:rPr>
              <a:t>Phys</a:t>
            </a:r>
            <a:r>
              <a:rPr lang="en-GB" sz="2000" dirty="0">
                <a:cs typeface="Times New Roman" charset="0"/>
              </a:rPr>
              <a:t> Rev. E 80, 021118 (2009</a:t>
            </a:r>
            <a:r>
              <a:rPr lang="en-GB" sz="2000" dirty="0" smtClean="0">
                <a:cs typeface="Times New Roman" charset="0"/>
              </a:rPr>
              <a:t>)</a:t>
            </a:r>
          </a:p>
          <a:p>
            <a:pPr algn="just">
              <a:lnSpc>
                <a:spcPct val="90000"/>
              </a:lnSpc>
            </a:pPr>
            <a:r>
              <a:rPr lang="en-US" sz="2000" dirty="0"/>
              <a:t>Lucarini, V., K. </a:t>
            </a:r>
            <a:r>
              <a:rPr lang="en-US" sz="2000" dirty="0" err="1"/>
              <a:t>Fraedrich</a:t>
            </a:r>
            <a:r>
              <a:rPr lang="en-US" sz="2000" dirty="0"/>
              <a:t>, and F. </a:t>
            </a:r>
            <a:r>
              <a:rPr lang="en-US" sz="2000" dirty="0" err="1"/>
              <a:t>Ragone</a:t>
            </a:r>
            <a:r>
              <a:rPr lang="en-US" sz="2000" dirty="0"/>
              <a:t>, 2011: New results on the </a:t>
            </a:r>
            <a:r>
              <a:rPr lang="en-US" sz="2000" dirty="0" err="1"/>
              <a:t>thermodynamical</a:t>
            </a:r>
            <a:r>
              <a:rPr lang="en-US" sz="2000" dirty="0"/>
              <a:t> properties of the climate system. J</a:t>
            </a:r>
            <a:r>
              <a:rPr lang="en-US" sz="2000" dirty="0" smtClean="0"/>
              <a:t>. Atmos. Sci</a:t>
            </a:r>
            <a:r>
              <a:rPr lang="en-US" sz="2000" dirty="0"/>
              <a:t>.</a:t>
            </a:r>
            <a:r>
              <a:rPr lang="en-US" sz="2000" dirty="0">
                <a:solidFill>
                  <a:schemeClr val="tx1"/>
                </a:solidFill>
              </a:rPr>
              <a:t>, 68, 2438-</a:t>
            </a:r>
            <a:r>
              <a:rPr lang="en-US" sz="2000" dirty="0" smtClean="0">
                <a:solidFill>
                  <a:schemeClr val="tx1"/>
                </a:solidFill>
              </a:rPr>
              <a:t>2458</a:t>
            </a:r>
            <a:endParaRPr lang="en-US" sz="2000" dirty="0" smtClean="0"/>
          </a:p>
          <a:p>
            <a:pPr>
              <a:lnSpc>
                <a:spcPct val="90000"/>
              </a:lnSpc>
            </a:pPr>
            <a:r>
              <a:rPr lang="en-GB" sz="2000" dirty="0">
                <a:cs typeface="Times New Roman" charset="0"/>
              </a:rPr>
              <a:t>Lucarini V., </a:t>
            </a:r>
            <a:r>
              <a:rPr lang="en-US" sz="2000" dirty="0"/>
              <a:t>Modeling Complexity: the case of Climate Science, in “Models, Simulations, and the Reduction of Complexity”, </a:t>
            </a:r>
            <a:r>
              <a:rPr lang="fi-FI" sz="2000" dirty="0" err="1"/>
              <a:t>Gähde</a:t>
            </a:r>
            <a:r>
              <a:rPr lang="fi-FI" sz="2000" dirty="0"/>
              <a:t> U, </a:t>
            </a:r>
            <a:r>
              <a:rPr lang="fi-FI" sz="2000" dirty="0" err="1"/>
              <a:t>Hartmann</a:t>
            </a:r>
            <a:r>
              <a:rPr lang="fi-FI" sz="2000" dirty="0"/>
              <a:t> S, Wolf J. H., De </a:t>
            </a:r>
            <a:r>
              <a:rPr lang="fi-FI" sz="2000" dirty="0" err="1"/>
              <a:t>Gruyter</a:t>
            </a:r>
            <a:r>
              <a:rPr lang="fi-FI" sz="2000" dirty="0"/>
              <a:t> </a:t>
            </a:r>
            <a:r>
              <a:rPr lang="fi-FI" sz="2000" dirty="0" err="1"/>
              <a:t>Eds</a:t>
            </a:r>
            <a:r>
              <a:rPr lang="fi-FI" sz="2000" dirty="0"/>
              <a:t>., Hamburg</a:t>
            </a:r>
            <a:r>
              <a:rPr lang="en-US" sz="2000" dirty="0"/>
              <a:t> (2013)</a:t>
            </a:r>
            <a:endParaRPr lang="en-GB" sz="2000" dirty="0">
              <a:cs typeface="Times New Roman" charset="0"/>
            </a:endParaRPr>
          </a:p>
          <a:p>
            <a:pPr>
              <a:lnSpc>
                <a:spcPct val="90000"/>
              </a:lnSpc>
            </a:pPr>
            <a:r>
              <a:rPr lang="en-US" sz="2000" dirty="0"/>
              <a:t>Lucarini V. </a:t>
            </a:r>
            <a:r>
              <a:rPr lang="en-US" sz="2000" dirty="0" smtClean="0"/>
              <a:t>S</a:t>
            </a:r>
            <a:r>
              <a:rPr lang="en-US" sz="2000" dirty="0"/>
              <a:t>. Pascale, Entropy Production and Coarse Graining of the Climate Fields in a General Circulation Model, </a:t>
            </a:r>
            <a:r>
              <a:rPr lang="en-US" sz="2000" dirty="0" smtClean="0"/>
              <a:t>sub </a:t>
            </a:r>
            <a:r>
              <a:rPr lang="en-US" sz="2000" dirty="0" err="1"/>
              <a:t>Clim</a:t>
            </a:r>
            <a:r>
              <a:rPr lang="en-US" sz="2000" dirty="0"/>
              <a:t>. </a:t>
            </a:r>
            <a:r>
              <a:rPr lang="en-US" sz="2000" dirty="0" err="1"/>
              <a:t>Dyn</a:t>
            </a:r>
            <a:r>
              <a:rPr lang="en-US" sz="2000" dirty="0"/>
              <a:t>. (2013) </a:t>
            </a:r>
            <a:endParaRPr lang="en-US" sz="2000" dirty="0">
              <a:cs typeface="Times New Roman" charset="0"/>
            </a:endParaRPr>
          </a:p>
          <a:p>
            <a:pPr>
              <a:lnSpc>
                <a:spcPct val="90000"/>
              </a:lnSpc>
            </a:pPr>
            <a:r>
              <a:rPr lang="en-US" sz="2000" dirty="0" smtClean="0">
                <a:cs typeface="Times New Roman" charset="0"/>
              </a:rPr>
              <a:t>Saltzman </a:t>
            </a:r>
            <a:r>
              <a:rPr lang="en-US" sz="2000" dirty="0">
                <a:cs typeface="Times New Roman" charset="0"/>
              </a:rPr>
              <a:t>B., Dynamic Paleoclimatology (Academic Press, 2002)</a:t>
            </a:r>
            <a:r>
              <a:rPr lang="en-GB" sz="2000" dirty="0"/>
              <a:t> </a:t>
            </a:r>
            <a:endParaRPr lang="en-GB" sz="2000" dirty="0" smtClean="0"/>
          </a:p>
        </p:txBody>
      </p:sp>
    </p:spTree>
    <p:extLst>
      <p:ext uri="{BB962C8B-B14F-4D97-AF65-F5344CB8AC3E}">
        <p14:creationId xmlns:p14="http://schemas.microsoft.com/office/powerpoint/2010/main" val="33065243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256"/>
            <a:ext cx="7391400" cy="1143000"/>
          </a:xfrm>
        </p:spPr>
        <p:txBody>
          <a:bodyPr/>
          <a:lstStyle/>
          <a:p>
            <a:r>
              <a:rPr lang="en-US" dirty="0" smtClean="0"/>
              <a:t>Climate and Physics</a:t>
            </a:r>
            <a:endParaRPr lang="en-US" dirty="0"/>
          </a:p>
        </p:txBody>
      </p:sp>
      <p:sp>
        <p:nvSpPr>
          <p:cNvPr id="3" name="Content Placeholder 2"/>
          <p:cNvSpPr>
            <a:spLocks noGrp="1"/>
          </p:cNvSpPr>
          <p:nvPr>
            <p:ph idx="1"/>
          </p:nvPr>
        </p:nvSpPr>
        <p:spPr>
          <a:xfrm>
            <a:off x="0" y="1052736"/>
            <a:ext cx="8676456" cy="5400600"/>
          </a:xfrm>
        </p:spPr>
        <p:txBody>
          <a:bodyPr/>
          <a:lstStyle/>
          <a:p>
            <a:r>
              <a:rPr lang="en-US" dirty="0" smtClean="0"/>
              <a:t>“A solved problem, just some well-known equations and a lot of integrations”</a:t>
            </a:r>
          </a:p>
          <a:p>
            <a:r>
              <a:rPr lang="en-US" dirty="0" smtClean="0"/>
              <a:t>“who cares about the mathematical/physical consistency of models: better computers, better simulations, that’s it!</a:t>
            </a:r>
          </a:p>
          <a:p>
            <a:r>
              <a:rPr lang="en-US" dirty="0" smtClean="0"/>
              <a:t>… where is the science?</a:t>
            </a:r>
          </a:p>
          <a:p>
            <a:r>
              <a:rPr lang="en-US" dirty="0" smtClean="0"/>
              <a:t>“I regret to inform the author that geophysical problems related to climate are of little interest for the physical community…”</a:t>
            </a:r>
          </a:p>
          <a:p>
            <a:r>
              <a:rPr lang="en-US" dirty="0" smtClean="0"/>
              <a:t>“Who cares of energy and entropy? We are interested in T, P, precipitation”</a:t>
            </a:r>
            <a:endParaRPr lang="en-US" dirty="0"/>
          </a:p>
        </p:txBody>
      </p:sp>
      <p:sp>
        <p:nvSpPr>
          <p:cNvPr id="4" name="Slide Number Placeholder 3"/>
          <p:cNvSpPr>
            <a:spLocks noGrp="1"/>
          </p:cNvSpPr>
          <p:nvPr>
            <p:ph type="sldNum" sz="quarter" idx="12"/>
          </p:nvPr>
        </p:nvSpPr>
        <p:spPr/>
        <p:txBody>
          <a:bodyPr/>
          <a:lstStyle/>
          <a:p>
            <a:fld id="{AA140358-DA58-2F45-9CC1-BF0C3A9BB047}" type="slidenum">
              <a:rPr lang="it-IT" smtClean="0"/>
              <a:pPr/>
              <a:t>7</a:t>
            </a:fld>
            <a:endParaRPr lang="it-IT"/>
          </a:p>
        </p:txBody>
      </p:sp>
    </p:spTree>
    <p:extLst>
      <p:ext uri="{BB962C8B-B14F-4D97-AF65-F5344CB8AC3E}">
        <p14:creationId xmlns:p14="http://schemas.microsoft.com/office/powerpoint/2010/main" val="34060718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
          <p:cNvSpPr>
            <a:spLocks/>
          </p:cNvSpPr>
          <p:nvPr/>
        </p:nvSpPr>
        <p:spPr bwMode="auto">
          <a:xfrm>
            <a:off x="0" y="0"/>
            <a:ext cx="9144000" cy="838200"/>
          </a:xfrm>
          <a:prstGeom prst="rect">
            <a:avLst/>
          </a:prstGeom>
          <a:solidFill>
            <a:srgbClr val="00736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26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indent="0" eaLnBrk="1" hangingPunct="1"/>
            <a:endParaRPr lang="en-US">
              <a:latin typeface="Arial" charset="0"/>
              <a:ea typeface="ヒラギノ角ゴ ProN W6" charset="0"/>
              <a:cs typeface="ヒラギノ角ゴ ProN W6" charset="0"/>
            </a:endParaRPr>
          </a:p>
        </p:txBody>
      </p:sp>
      <p:sp>
        <p:nvSpPr>
          <p:cNvPr id="112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indent="0" eaLnBrk="1" hangingPunct="1"/>
            <a:endParaRPr lang="en-US">
              <a:latin typeface="Arial" charset="0"/>
              <a:ea typeface="ヒラギノ角ゴ ProN W3" charset="0"/>
              <a:cs typeface="ヒラギノ角ゴ ProN W3" charset="0"/>
            </a:endParaRPr>
          </a:p>
        </p:txBody>
      </p:sp>
      <p:pic>
        <p:nvPicPr>
          <p:cNvPr id="115716" name="Picture 4" descr="fig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9325" y="2143125"/>
            <a:ext cx="69357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7705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173038" y="4241800"/>
            <a:ext cx="454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r>
              <a:rPr lang="en-US" b="1">
                <a:solidFill>
                  <a:srgbClr val="000000"/>
                </a:solidFill>
              </a:rPr>
              <a:t>S</a:t>
            </a:r>
          </a:p>
          <a:p>
            <a:pPr eaLnBrk="1" hangingPunct="1"/>
            <a:r>
              <a:rPr lang="en-US" b="1">
                <a:solidFill>
                  <a:srgbClr val="000000"/>
                </a:solidFill>
              </a:rPr>
              <a:t>Y</a:t>
            </a:r>
          </a:p>
          <a:p>
            <a:pPr eaLnBrk="1" hangingPunct="1"/>
            <a:r>
              <a:rPr lang="en-US" b="1">
                <a:solidFill>
                  <a:srgbClr val="000000"/>
                </a:solidFill>
              </a:rPr>
              <a:t>S</a:t>
            </a:r>
          </a:p>
          <a:p>
            <a:pPr eaLnBrk="1" hangingPunct="1"/>
            <a:r>
              <a:rPr lang="en-US" b="1">
                <a:solidFill>
                  <a:srgbClr val="000000"/>
                </a:solidFill>
              </a:rPr>
              <a:t>T</a:t>
            </a:r>
          </a:p>
          <a:p>
            <a:pPr eaLnBrk="1" hangingPunct="1"/>
            <a:r>
              <a:rPr lang="en-US" b="1">
                <a:solidFill>
                  <a:srgbClr val="000000"/>
                </a:solidFill>
              </a:rPr>
              <a:t>E</a:t>
            </a:r>
          </a:p>
          <a:p>
            <a:pPr eaLnBrk="1" hangingPunct="1"/>
            <a:r>
              <a:rPr lang="en-US" b="1">
                <a:solidFill>
                  <a:srgbClr val="000000"/>
                </a:solidFill>
              </a:rPr>
              <a:t>M</a:t>
            </a:r>
          </a:p>
        </p:txBody>
      </p:sp>
      <p:sp>
        <p:nvSpPr>
          <p:cNvPr id="115719" name="Text Box 7"/>
          <p:cNvSpPr txBox="1">
            <a:spLocks noChangeArrowheads="1"/>
          </p:cNvSpPr>
          <p:nvPr/>
        </p:nvSpPr>
        <p:spPr bwMode="auto">
          <a:xfrm>
            <a:off x="7092950" y="-100013"/>
            <a:ext cx="436563"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r>
              <a:rPr lang="en-US" b="1">
                <a:solidFill>
                  <a:srgbClr val="000000"/>
                </a:solidFill>
              </a:rPr>
              <a:t>E</a:t>
            </a:r>
          </a:p>
          <a:p>
            <a:pPr eaLnBrk="1" hangingPunct="1"/>
            <a:r>
              <a:rPr lang="en-US" b="1">
                <a:solidFill>
                  <a:srgbClr val="000000"/>
                </a:solidFill>
              </a:rPr>
              <a:t>N</a:t>
            </a:r>
          </a:p>
          <a:p>
            <a:pPr eaLnBrk="1" hangingPunct="1"/>
            <a:r>
              <a:rPr lang="en-US" b="1">
                <a:solidFill>
                  <a:srgbClr val="000000"/>
                </a:solidFill>
              </a:rPr>
              <a:t>E</a:t>
            </a:r>
          </a:p>
          <a:p>
            <a:pPr eaLnBrk="1" hangingPunct="1"/>
            <a:r>
              <a:rPr lang="en-US" b="1">
                <a:solidFill>
                  <a:srgbClr val="000000"/>
                </a:solidFill>
              </a:rPr>
              <a:t>R</a:t>
            </a:r>
          </a:p>
          <a:p>
            <a:pPr eaLnBrk="1" hangingPunct="1"/>
            <a:r>
              <a:rPr lang="en-US" b="1">
                <a:solidFill>
                  <a:srgbClr val="000000"/>
                </a:solidFill>
              </a:rPr>
              <a:t>G</a:t>
            </a:r>
          </a:p>
          <a:p>
            <a:pPr eaLnBrk="1" hangingPunct="1"/>
            <a:r>
              <a:rPr lang="en-US" b="1">
                <a:solidFill>
                  <a:srgbClr val="000000"/>
                </a:solidFill>
              </a:rPr>
              <a:t>Y</a:t>
            </a:r>
          </a:p>
        </p:txBody>
      </p:sp>
    </p:spTree>
    <p:extLst>
      <p:ext uri="{BB962C8B-B14F-4D97-AF65-F5344CB8AC3E}">
        <p14:creationId xmlns:p14="http://schemas.microsoft.com/office/powerpoint/2010/main" val="192927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down)">
                                      <p:cBhvr>
                                        <p:cTn id="7" dur="500"/>
                                        <p:tgtEl>
                                          <p:spTgt spid="1157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wipe(down)">
                                      <p:cBhvr>
                                        <p:cTn id="10" dur="500"/>
                                        <p:tgtEl>
                                          <p:spTgt spid="1157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5717"/>
                                        </p:tgtEl>
                                        <p:attrNameLst>
                                          <p:attrName>style.visibility</p:attrName>
                                        </p:attrNameLst>
                                      </p:cBhvr>
                                      <p:to>
                                        <p:strVal val="visible"/>
                                      </p:to>
                                    </p:set>
                                    <p:animEffect transition="in" filter="wipe(down)">
                                      <p:cBhvr>
                                        <p:cTn id="15" dur="500"/>
                                        <p:tgtEl>
                                          <p:spTgt spid="1157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5719"/>
                                        </p:tgtEl>
                                        <p:attrNameLst>
                                          <p:attrName>style.visibility</p:attrName>
                                        </p:attrNameLst>
                                      </p:cBhvr>
                                      <p:to>
                                        <p:strVal val="visible"/>
                                      </p:to>
                                    </p:set>
                                    <p:animEffect transition="in" filter="wipe(down)">
                                      <p:cBhvr>
                                        <p:cTn id="18" dur="500"/>
                                        <p:tgtEl>
                                          <p:spTgt spid="115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p:bldP spid="1157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391400" cy="1143000"/>
          </a:xfrm>
        </p:spPr>
        <p:txBody>
          <a:bodyPr/>
          <a:lstStyle/>
          <a:p>
            <a:r>
              <a:rPr lang="en-US" dirty="0" smtClean="0"/>
              <a:t>Differential Heating</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rcRect l="33304" r="33304"/>
          <a:stretch>
            <a:fillRect/>
          </a:stretch>
        </p:blipFill>
        <p:spPr/>
      </p:pic>
      <p:sp>
        <p:nvSpPr>
          <p:cNvPr id="4" name="Slide Number Placeholder 3"/>
          <p:cNvSpPr>
            <a:spLocks noGrp="1"/>
          </p:cNvSpPr>
          <p:nvPr>
            <p:ph type="sldNum" sz="quarter" idx="12"/>
          </p:nvPr>
        </p:nvSpPr>
        <p:spPr/>
        <p:txBody>
          <a:bodyPr/>
          <a:lstStyle/>
          <a:p>
            <a:fld id="{AA140358-DA58-2F45-9CC1-BF0C3A9BB047}" type="slidenum">
              <a:rPr lang="it-IT" smtClean="0"/>
              <a:pPr/>
              <a:t>9</a:t>
            </a:fld>
            <a:endParaRPr lang="it-IT"/>
          </a:p>
        </p:txBody>
      </p:sp>
      <p:pic>
        <p:nvPicPr>
          <p:cNvPr id="5" name="Picture 4"/>
          <p:cNvPicPr>
            <a:picLocks noChangeAspect="1"/>
          </p:cNvPicPr>
          <p:nvPr/>
        </p:nvPicPr>
        <p:blipFill>
          <a:blip r:embed="rId4"/>
          <a:stretch>
            <a:fillRect/>
          </a:stretch>
        </p:blipFill>
        <p:spPr>
          <a:xfrm>
            <a:off x="645864" y="1320800"/>
            <a:ext cx="8102600" cy="5537200"/>
          </a:xfrm>
          <a:prstGeom prst="rect">
            <a:avLst/>
          </a:prstGeom>
        </p:spPr>
      </p:pic>
      <p:graphicFrame>
        <p:nvGraphicFramePr>
          <p:cNvPr id="7" name="Object 2"/>
          <p:cNvGraphicFramePr>
            <a:graphicFrameLocks noChangeAspect="1"/>
          </p:cNvGraphicFramePr>
          <p:nvPr>
            <p:extLst>
              <p:ext uri="{D42A27DB-BD31-4B8C-83A1-F6EECF244321}">
                <p14:modId xmlns:p14="http://schemas.microsoft.com/office/powerpoint/2010/main" val="2242525460"/>
              </p:ext>
            </p:extLst>
          </p:nvPr>
        </p:nvGraphicFramePr>
        <p:xfrm>
          <a:off x="2524125" y="4653136"/>
          <a:ext cx="1241425" cy="544512"/>
        </p:xfrm>
        <a:graphic>
          <a:graphicData uri="http://schemas.openxmlformats.org/presentationml/2006/ole">
            <mc:AlternateContent xmlns:mc="http://schemas.openxmlformats.org/markup-compatibility/2006">
              <mc:Choice xmlns:v="urn:schemas-microsoft-com:vml" Requires="v">
                <p:oleObj spid="_x0000_s74776" name="Equation" r:id="rId5" imgW="520700" imgH="228600" progId="Equation.3">
                  <p:embed/>
                </p:oleObj>
              </mc:Choice>
              <mc:Fallback>
                <p:oleObj name="Equation" r:id="rId5" imgW="520700" imgH="228600" progId="Equation.3">
                  <p:embed/>
                  <p:pic>
                    <p:nvPicPr>
                      <p:cNvPr id="0" name=""/>
                      <p:cNvPicPr>
                        <a:picLocks noChangeAspect="1" noChangeArrowheads="1"/>
                      </p:cNvPicPr>
                      <p:nvPr/>
                    </p:nvPicPr>
                    <p:blipFill>
                      <a:blip r:embed="rId6"/>
                      <a:srcRect/>
                      <a:stretch>
                        <a:fillRect/>
                      </a:stretch>
                    </p:blipFill>
                    <p:spPr bwMode="auto">
                      <a:xfrm>
                        <a:off x="2524125" y="4653136"/>
                        <a:ext cx="1241425"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2648992305"/>
              </p:ext>
            </p:extLst>
          </p:nvPr>
        </p:nvGraphicFramePr>
        <p:xfrm>
          <a:off x="5868144" y="4612679"/>
          <a:ext cx="1181100" cy="544513"/>
        </p:xfrm>
        <a:graphic>
          <a:graphicData uri="http://schemas.openxmlformats.org/presentationml/2006/ole">
            <mc:AlternateContent xmlns:mc="http://schemas.openxmlformats.org/markup-compatibility/2006">
              <mc:Choice xmlns:v="urn:schemas-microsoft-com:vml" Requires="v">
                <p:oleObj spid="_x0000_s74777" name="Equation" r:id="rId7" imgW="495300" imgH="228600" progId="Equation.3">
                  <p:embed/>
                </p:oleObj>
              </mc:Choice>
              <mc:Fallback>
                <p:oleObj name="Equation" r:id="rId7" imgW="495300" imgH="228600" progId="Equation.3">
                  <p:embed/>
                  <p:pic>
                    <p:nvPicPr>
                      <p:cNvPr id="0" name=""/>
                      <p:cNvPicPr>
                        <a:picLocks noChangeAspect="1" noChangeArrowheads="1"/>
                      </p:cNvPicPr>
                      <p:nvPr/>
                    </p:nvPicPr>
                    <p:blipFill>
                      <a:blip r:embed="rId8"/>
                      <a:srcRect/>
                      <a:stretch>
                        <a:fillRect/>
                      </a:stretch>
                    </p:blipFill>
                    <p:spPr bwMode="auto">
                      <a:xfrm>
                        <a:off x="5868144" y="4612679"/>
                        <a:ext cx="1181100"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17155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nde giapponesi">
  <a:themeElements>
    <a:clrScheme name="Onde giapponesi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Onde giapponesi">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nde giapponesi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Onde giapponesi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Onde giapponesi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5263</TotalTime>
  <Words>2401</Words>
  <Application>Microsoft Macintosh PowerPoint</Application>
  <PresentationFormat>On-screen Show (4:3)</PresentationFormat>
  <Paragraphs>465</Paragraphs>
  <Slides>67</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Onde giapponesi</vt:lpstr>
      <vt:lpstr>Equation</vt:lpstr>
      <vt:lpstr>Equation.3</vt:lpstr>
      <vt:lpstr>Macroscopic Thermodynamics: Efficiency, Irreversibility, Tipping Points</vt:lpstr>
      <vt:lpstr>Some Properties of  Complex Systems</vt:lpstr>
      <vt:lpstr>What’s a Complex system?</vt:lpstr>
      <vt:lpstr>Map of Complexity</vt:lpstr>
      <vt:lpstr>Map of Complexity</vt:lpstr>
      <vt:lpstr>Some definitions</vt:lpstr>
      <vt:lpstr>Climate and Physics</vt:lpstr>
      <vt:lpstr>PowerPoint Presentation</vt:lpstr>
      <vt:lpstr>Differential Heating</vt:lpstr>
      <vt:lpstr>Energy &amp; GW – Perfect GCM</vt:lpstr>
      <vt:lpstr>Energy and GW – Actual GCMs</vt:lpstr>
      <vt:lpstr>Steady State – Meridional Transports</vt:lpstr>
      <vt:lpstr>Comments</vt:lpstr>
      <vt:lpstr>Scales of Motions (Smagorinsky)</vt:lpstr>
      <vt:lpstr>Atmospheric Motions</vt:lpstr>
      <vt:lpstr>Features/Particles</vt:lpstr>
      <vt:lpstr>Atmospheric (macro) turbulence</vt:lpstr>
      <vt:lpstr>Waves in the atmosphere</vt:lpstr>
      <vt:lpstr>“Waves” in the atmosphere?</vt:lpstr>
      <vt:lpstr>“Waves” in GCMs</vt:lpstr>
      <vt:lpstr>Full-blown Climate Model</vt:lpstr>
      <vt:lpstr>Plurality of Models</vt:lpstr>
      <vt:lpstr>PowerPoint Presentation</vt:lpstr>
      <vt:lpstr>Looking for the big picture</vt:lpstr>
      <vt:lpstr>Disequilibrium in the Earth system</vt:lpstr>
      <vt:lpstr>Thermodynamics of the CS</vt:lpstr>
      <vt:lpstr>Energy Budget</vt:lpstr>
      <vt:lpstr>Detailed Balances</vt:lpstr>
      <vt:lpstr>Johnson’s idea (2000)</vt:lpstr>
      <vt:lpstr>Long-Term averages</vt:lpstr>
      <vt:lpstr>Entropy</vt:lpstr>
      <vt:lpstr>Carnot Efficiency</vt:lpstr>
      <vt:lpstr>Bounds on Entropy Production</vt:lpstr>
      <vt:lpstr>Entropy Production</vt:lpstr>
      <vt:lpstr>          Climate entropy budget </vt:lpstr>
      <vt:lpstr>MEPP re-examined</vt:lpstr>
      <vt:lpstr>But…</vt:lpstr>
      <vt:lpstr>4-box model of entropy budget</vt:lpstr>
      <vt:lpstr>Results on IPCC GCMs</vt:lpstr>
      <vt:lpstr>PowerPoint Presentation</vt:lpstr>
      <vt:lpstr>PowerPoint Presentation</vt:lpstr>
      <vt:lpstr>PowerPoint Presentation</vt:lpstr>
      <vt:lpstr>PowerPoint Presentation</vt:lpstr>
      <vt:lpstr>PowerPoint Presentation</vt:lpstr>
      <vt:lpstr>Snowball Hysteresis</vt:lpstr>
      <vt:lpstr>Thermodynamic Efficiency</vt:lpstr>
      <vt:lpstr>Entropy Production</vt:lpstr>
      <vt:lpstr>Generalized Sensitivities</vt:lpstr>
      <vt:lpstr>PowerPoint Presentation</vt:lpstr>
      <vt:lpstr>1000-100 ppm Differences</vt:lpstr>
      <vt:lpstr>Bringing it together…</vt:lpstr>
      <vt:lpstr>Bringing it together…</vt:lpstr>
      <vt:lpstr>Bringing it together…</vt:lpstr>
      <vt:lpstr>A 3D picture</vt:lpstr>
      <vt:lpstr>Is there a common framework?</vt:lpstr>
      <vt:lpstr>Parametrizations</vt:lpstr>
      <vt:lpstr>Parametrizations</vt:lpstr>
      <vt:lpstr>Parametrizations</vt:lpstr>
      <vt:lpstr>Parametrizations</vt:lpstr>
      <vt:lpstr>Now change the LOD</vt:lpstr>
      <vt:lpstr>Temp vs EP</vt:lpstr>
      <vt:lpstr>Temp vs Efficiency</vt:lpstr>
      <vt:lpstr>Temp vs Transport</vt:lpstr>
      <vt:lpstr>Phase Transition</vt:lpstr>
      <vt:lpstr>Planetary Atmospheres</vt:lpstr>
      <vt:lpstr>Concluding…</vt:lpstr>
      <vt:lpstr>Bibliography</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Complexity: the case of Climate Science</dc:title>
  <dc:creator>............</dc:creator>
  <cp:lastModifiedBy>Valerio Lucarini</cp:lastModifiedBy>
  <cp:revision>58</cp:revision>
  <dcterms:created xsi:type="dcterms:W3CDTF">2010-03-13T17:18:09Z</dcterms:created>
  <dcterms:modified xsi:type="dcterms:W3CDTF">2013-09-23T16:21:05Z</dcterms:modified>
</cp:coreProperties>
</file>