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4"/>
  </p:notesMasterIdLst>
  <p:sldIdLst>
    <p:sldId id="362" r:id="rId2"/>
    <p:sldId id="348" r:id="rId3"/>
    <p:sldId id="349" r:id="rId4"/>
    <p:sldId id="350" r:id="rId5"/>
    <p:sldId id="476" r:id="rId6"/>
    <p:sldId id="478" r:id="rId7"/>
    <p:sldId id="351" r:id="rId8"/>
    <p:sldId id="352" r:id="rId9"/>
    <p:sldId id="475" r:id="rId10"/>
    <p:sldId id="464" r:id="rId11"/>
    <p:sldId id="466" r:id="rId12"/>
    <p:sldId id="463" r:id="rId13"/>
    <p:sldId id="396" r:id="rId14"/>
    <p:sldId id="482" r:id="rId15"/>
    <p:sldId id="488" r:id="rId16"/>
    <p:sldId id="486" r:id="rId17"/>
    <p:sldId id="499" r:id="rId18"/>
    <p:sldId id="500" r:id="rId19"/>
    <p:sldId id="399" r:id="rId20"/>
    <p:sldId id="501" r:id="rId21"/>
    <p:sldId id="502" r:id="rId22"/>
    <p:sldId id="401" r:id="rId23"/>
    <p:sldId id="398" r:id="rId24"/>
    <p:sldId id="402" r:id="rId25"/>
    <p:sldId id="528" r:id="rId26"/>
    <p:sldId id="347" r:id="rId27"/>
    <p:sldId id="406" r:id="rId28"/>
    <p:sldId id="414" r:id="rId29"/>
    <p:sldId id="415" r:id="rId30"/>
    <p:sldId id="407" r:id="rId31"/>
    <p:sldId id="408" r:id="rId32"/>
    <p:sldId id="418" r:id="rId33"/>
    <p:sldId id="425" r:id="rId34"/>
    <p:sldId id="417" r:id="rId35"/>
    <p:sldId id="409" r:id="rId36"/>
    <p:sldId id="526" r:id="rId37"/>
    <p:sldId id="527" r:id="rId38"/>
    <p:sldId id="503" r:id="rId39"/>
    <p:sldId id="426" r:id="rId40"/>
    <p:sldId id="435" r:id="rId41"/>
    <p:sldId id="483" r:id="rId42"/>
    <p:sldId id="504" r:id="rId43"/>
    <p:sldId id="505" r:id="rId44"/>
    <p:sldId id="506" r:id="rId45"/>
    <p:sldId id="427" r:id="rId46"/>
    <p:sldId id="429" r:id="rId47"/>
    <p:sldId id="431" r:id="rId48"/>
    <p:sldId id="432" r:id="rId49"/>
    <p:sldId id="507" r:id="rId50"/>
    <p:sldId id="508" r:id="rId51"/>
    <p:sldId id="509" r:id="rId52"/>
    <p:sldId id="510" r:id="rId53"/>
    <p:sldId id="511" r:id="rId54"/>
    <p:sldId id="512" r:id="rId55"/>
    <p:sldId id="513" r:id="rId56"/>
    <p:sldId id="514" r:id="rId57"/>
    <p:sldId id="515" r:id="rId58"/>
    <p:sldId id="516" r:id="rId59"/>
    <p:sldId id="517" r:id="rId60"/>
    <p:sldId id="518" r:id="rId61"/>
    <p:sldId id="519" r:id="rId62"/>
    <p:sldId id="520" r:id="rId63"/>
    <p:sldId id="521" r:id="rId64"/>
    <p:sldId id="522" r:id="rId65"/>
    <p:sldId id="523" r:id="rId66"/>
    <p:sldId id="524" r:id="rId67"/>
    <p:sldId id="525" r:id="rId68"/>
    <p:sldId id="491" r:id="rId69"/>
    <p:sldId id="492" r:id="rId70"/>
    <p:sldId id="494" r:id="rId71"/>
    <p:sldId id="495" r:id="rId72"/>
    <p:sldId id="529" r:id="rId73"/>
  </p:sldIdLst>
  <p:sldSz cx="9144000" cy="6858000" type="screen4x3"/>
  <p:notesSz cx="7315200" cy="96012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1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662" y="-8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unkalap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unkalap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bacteriophage</c:v>
                </c:pt>
              </c:strCache>
            </c:strRef>
          </c:tx>
          <c:spPr>
            <a:solidFill>
              <a:srgbClr val="FFFF00"/>
            </a:solidFill>
          </c:spPr>
          <c:cat>
            <c:strRef>
              <c:f>Sheet1!$A$2:$A$5</c:f>
              <c:strCache>
                <c:ptCount val="4"/>
                <c:pt idx="0">
                  <c:v>NEG</c:v>
                </c:pt>
                <c:pt idx="1">
                  <c:v>IBD</c:v>
                </c:pt>
                <c:pt idx="2">
                  <c:v>AD</c:v>
                </c:pt>
                <c:pt idx="3">
                  <c:v>CRC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8889</c:v>
                </c:pt>
                <c:pt idx="1">
                  <c:v>12995</c:v>
                </c:pt>
                <c:pt idx="2">
                  <c:v>466598</c:v>
                </c:pt>
                <c:pt idx="3">
                  <c:v>3545262</c:v>
                </c:pt>
              </c:numCache>
            </c:numRef>
          </c:val>
        </c:ser>
        <c:axId val="211282560"/>
        <c:axId val="185934976"/>
      </c:barChart>
      <c:catAx>
        <c:axId val="211282560"/>
        <c:scaling>
          <c:orientation val="minMax"/>
        </c:scaling>
        <c:axPos val="b"/>
        <c:tickLblPos val="nextTo"/>
        <c:crossAx val="185934976"/>
        <c:crosses val="autoZero"/>
        <c:auto val="1"/>
        <c:lblAlgn val="ctr"/>
        <c:lblOffset val="100"/>
      </c:catAx>
      <c:valAx>
        <c:axId val="185934976"/>
        <c:scaling>
          <c:orientation val="minMax"/>
        </c:scaling>
        <c:axPos val="l"/>
        <c:majorGridlines/>
        <c:numFmt formatCode="General" sourceLinked="1"/>
        <c:tickLblPos val="nextTo"/>
        <c:crossAx val="211282560"/>
        <c:crosses val="autoZero"/>
        <c:crossBetween val="between"/>
      </c:valAx>
    </c:plotArea>
    <c:plotVisOnly val="1"/>
  </c:chart>
  <c:spPr>
    <a:solidFill>
      <a:prstClr val="black">
        <a:lumMod val="65000"/>
        <a:lumOff val="35000"/>
      </a:prstClr>
    </a:solidFill>
  </c:spPr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E.</a:t>
            </a:r>
            <a:r>
              <a:rPr lang="en-US" baseline="0" dirty="0" smtClean="0"/>
              <a:t> coli</a:t>
            </a:r>
            <a:endParaRPr lang="en-US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unique sequences</c:v>
                </c:pt>
              </c:strCache>
            </c:strRef>
          </c:tx>
          <c:spPr>
            <a:solidFill>
              <a:srgbClr val="FFFF00"/>
            </a:solidFill>
          </c:spPr>
          <c:cat>
            <c:strRef>
              <c:f>Sheet1!$A$2:$A$5</c:f>
              <c:strCache>
                <c:ptCount val="4"/>
                <c:pt idx="0">
                  <c:v>NEG</c:v>
                </c:pt>
                <c:pt idx="1">
                  <c:v>IBD</c:v>
                </c:pt>
                <c:pt idx="2">
                  <c:v>AD</c:v>
                </c:pt>
                <c:pt idx="3">
                  <c:v>CRC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64129</c:v>
                </c:pt>
                <c:pt idx="1">
                  <c:v>76246</c:v>
                </c:pt>
                <c:pt idx="2">
                  <c:v>731</c:v>
                </c:pt>
                <c:pt idx="3">
                  <c:v>1557</c:v>
                </c:pt>
              </c:numCache>
            </c:numRef>
          </c:val>
        </c:ser>
        <c:axId val="119517952"/>
        <c:axId val="119519488"/>
      </c:barChart>
      <c:catAx>
        <c:axId val="119517952"/>
        <c:scaling>
          <c:orientation val="minMax"/>
        </c:scaling>
        <c:axPos val="b"/>
        <c:tickLblPos val="nextTo"/>
        <c:crossAx val="119519488"/>
        <c:crosses val="autoZero"/>
        <c:auto val="1"/>
        <c:lblAlgn val="ctr"/>
        <c:lblOffset val="100"/>
      </c:catAx>
      <c:valAx>
        <c:axId val="119519488"/>
        <c:scaling>
          <c:orientation val="minMax"/>
        </c:scaling>
        <c:axPos val="l"/>
        <c:majorGridlines/>
        <c:numFmt formatCode="General" sourceLinked="1"/>
        <c:tickLblPos val="nextTo"/>
        <c:crossAx val="119517952"/>
        <c:crosses val="autoZero"/>
        <c:crossBetween val="between"/>
      </c:valAx>
    </c:plotArea>
    <c:plotVisOnly val="1"/>
  </c:chart>
  <c:spPr>
    <a:solidFill>
      <a:prstClr val="black">
        <a:lumMod val="65000"/>
        <a:lumOff val="35000"/>
      </a:prstClr>
    </a:solidFill>
  </c:spPr>
  <c:txPr>
    <a:bodyPr/>
    <a:lstStyle/>
    <a:p>
      <a:pPr>
        <a:defRPr sz="18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7E7EE2-30A1-429F-971D-725D0E1BA9FF}" type="doc">
      <dgm:prSet loTypeId="urn:microsoft.com/office/officeart/2005/8/layout/process1" loCatId="process" qsTypeId="urn:microsoft.com/office/officeart/2005/8/quickstyle/3d1" qsCatId="3D" csTypeId="urn:microsoft.com/office/officeart/2005/8/colors/colorful1" csCatId="colorful" phldr="1"/>
      <dgm:spPr/>
    </dgm:pt>
    <dgm:pt modelId="{708A8488-C790-48CB-A457-0ABECAFBA992}">
      <dgm:prSet phldrT="[Szöveg]"/>
      <dgm:spPr/>
      <dgm:t>
        <a:bodyPr/>
        <a:lstStyle/>
        <a:p>
          <a:r>
            <a:rPr lang="hu-HU" dirty="0" smtClean="0"/>
            <a:t>Electronics</a:t>
          </a:r>
          <a:endParaRPr lang="hu-HU" dirty="0"/>
        </a:p>
      </dgm:t>
    </dgm:pt>
    <dgm:pt modelId="{4933CE1F-4355-4DCE-9BCB-A3D4C911555F}" type="parTrans" cxnId="{59D4CCE1-7DCA-4D51-A6FF-4DB94EEAE6A5}">
      <dgm:prSet/>
      <dgm:spPr/>
      <dgm:t>
        <a:bodyPr/>
        <a:lstStyle/>
        <a:p>
          <a:endParaRPr lang="hu-HU"/>
        </a:p>
      </dgm:t>
    </dgm:pt>
    <dgm:pt modelId="{3064C4B7-CCB8-48A4-A536-12024BB02261}" type="sibTrans" cxnId="{59D4CCE1-7DCA-4D51-A6FF-4DB94EEAE6A5}">
      <dgm:prSet/>
      <dgm:spPr/>
      <dgm:t>
        <a:bodyPr/>
        <a:lstStyle/>
        <a:p>
          <a:endParaRPr lang="hu-HU"/>
        </a:p>
      </dgm:t>
    </dgm:pt>
    <dgm:pt modelId="{DD17179F-0258-45AF-B774-48887FA3DDAE}">
      <dgm:prSet phldrT="[Szöveg]"/>
      <dgm:spPr/>
      <dgm:t>
        <a:bodyPr/>
        <a:lstStyle/>
        <a:p>
          <a:r>
            <a:rPr lang="hu-HU" dirty="0" err="1" smtClean="0"/>
            <a:t>Detectors</a:t>
          </a:r>
          <a:endParaRPr lang="hu-HU" dirty="0"/>
        </a:p>
      </dgm:t>
    </dgm:pt>
    <dgm:pt modelId="{71D26C20-2760-4F05-ADBB-8CC9061A79B6}" type="parTrans" cxnId="{90FE99EF-BAFA-4251-B85E-55D980411004}">
      <dgm:prSet/>
      <dgm:spPr/>
      <dgm:t>
        <a:bodyPr/>
        <a:lstStyle/>
        <a:p>
          <a:endParaRPr lang="hu-HU"/>
        </a:p>
      </dgm:t>
    </dgm:pt>
    <dgm:pt modelId="{36602634-9A2B-46DD-B58E-8099D5DFEF42}" type="sibTrans" cxnId="{90FE99EF-BAFA-4251-B85E-55D980411004}">
      <dgm:prSet/>
      <dgm:spPr/>
      <dgm:t>
        <a:bodyPr/>
        <a:lstStyle/>
        <a:p>
          <a:endParaRPr lang="hu-HU"/>
        </a:p>
      </dgm:t>
    </dgm:pt>
    <dgm:pt modelId="{E971EA31-FB6B-47EA-BAEF-540FC5B02E17}">
      <dgm:prSet phldrT="[Szöveg]"/>
      <dgm:spPr/>
      <dgm:t>
        <a:bodyPr/>
        <a:lstStyle/>
        <a:p>
          <a:r>
            <a:rPr lang="hu-HU" dirty="0" smtClean="0"/>
            <a:t>Data</a:t>
          </a:r>
          <a:endParaRPr lang="hu-HU" dirty="0"/>
        </a:p>
      </dgm:t>
    </dgm:pt>
    <dgm:pt modelId="{8C7FABA7-85CE-4781-BE64-23DA9F2561B2}" type="parTrans" cxnId="{D014D76A-E5C1-450B-B7CE-3479B6C21804}">
      <dgm:prSet/>
      <dgm:spPr/>
      <dgm:t>
        <a:bodyPr/>
        <a:lstStyle/>
        <a:p>
          <a:endParaRPr lang="hu-HU"/>
        </a:p>
      </dgm:t>
    </dgm:pt>
    <dgm:pt modelId="{8D9CCB54-267C-4286-98FB-C71A704A3F55}" type="sibTrans" cxnId="{D014D76A-E5C1-450B-B7CE-3479B6C21804}">
      <dgm:prSet/>
      <dgm:spPr/>
      <dgm:t>
        <a:bodyPr/>
        <a:lstStyle/>
        <a:p>
          <a:endParaRPr lang="hu-HU"/>
        </a:p>
      </dgm:t>
    </dgm:pt>
    <dgm:pt modelId="{CA65FC72-F1E3-4218-8FF4-8EA2F07DEC7A}" type="pres">
      <dgm:prSet presAssocID="{307E7EE2-30A1-429F-971D-725D0E1BA9FF}" presName="Name0" presStyleCnt="0">
        <dgm:presLayoutVars>
          <dgm:dir/>
          <dgm:resizeHandles val="exact"/>
        </dgm:presLayoutVars>
      </dgm:prSet>
      <dgm:spPr/>
    </dgm:pt>
    <dgm:pt modelId="{F45BBA91-F149-48BB-9B9C-D44639B037E2}" type="pres">
      <dgm:prSet presAssocID="{708A8488-C790-48CB-A457-0ABECAFBA99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C8C9C93-3CB8-4552-B8C3-AA5E8A35C4E4}" type="pres">
      <dgm:prSet presAssocID="{3064C4B7-CCB8-48A4-A536-12024BB02261}" presName="sibTrans" presStyleLbl="sibTrans2D1" presStyleIdx="0" presStyleCnt="2"/>
      <dgm:spPr/>
      <dgm:t>
        <a:bodyPr/>
        <a:lstStyle/>
        <a:p>
          <a:endParaRPr lang="hu-HU"/>
        </a:p>
      </dgm:t>
    </dgm:pt>
    <dgm:pt modelId="{1AC8BDAE-BFC6-486C-B22D-B1A9AD0C3FB8}" type="pres">
      <dgm:prSet presAssocID="{3064C4B7-CCB8-48A4-A536-12024BB02261}" presName="connectorText" presStyleLbl="sibTrans2D1" presStyleIdx="0" presStyleCnt="2"/>
      <dgm:spPr/>
      <dgm:t>
        <a:bodyPr/>
        <a:lstStyle/>
        <a:p>
          <a:endParaRPr lang="hu-HU"/>
        </a:p>
      </dgm:t>
    </dgm:pt>
    <dgm:pt modelId="{DCC38DEF-6BC3-489B-BECE-77650768BA7F}" type="pres">
      <dgm:prSet presAssocID="{DD17179F-0258-45AF-B774-48887FA3DDA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899F88D-F677-44B4-A96E-96724880986C}" type="pres">
      <dgm:prSet presAssocID="{36602634-9A2B-46DD-B58E-8099D5DFEF42}" presName="sibTrans" presStyleLbl="sibTrans2D1" presStyleIdx="1" presStyleCnt="2"/>
      <dgm:spPr/>
      <dgm:t>
        <a:bodyPr/>
        <a:lstStyle/>
        <a:p>
          <a:endParaRPr lang="hu-HU"/>
        </a:p>
      </dgm:t>
    </dgm:pt>
    <dgm:pt modelId="{43621E73-33DA-4249-A7CB-72D45FCEB337}" type="pres">
      <dgm:prSet presAssocID="{36602634-9A2B-46DD-B58E-8099D5DFEF42}" presName="connectorText" presStyleLbl="sibTrans2D1" presStyleIdx="1" presStyleCnt="2"/>
      <dgm:spPr/>
      <dgm:t>
        <a:bodyPr/>
        <a:lstStyle/>
        <a:p>
          <a:endParaRPr lang="hu-HU"/>
        </a:p>
      </dgm:t>
    </dgm:pt>
    <dgm:pt modelId="{18CE9C35-D922-441B-85C0-DE390760338E}" type="pres">
      <dgm:prSet presAssocID="{E971EA31-FB6B-47EA-BAEF-540FC5B02E1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7DE4E64A-78E4-4872-A705-F2ECFA3E3EFB}" type="presOf" srcId="{3064C4B7-CCB8-48A4-A536-12024BB02261}" destId="{1AC8BDAE-BFC6-486C-B22D-B1A9AD0C3FB8}" srcOrd="1" destOrd="0" presId="urn:microsoft.com/office/officeart/2005/8/layout/process1"/>
    <dgm:cxn modelId="{069C0EBE-7851-4487-9446-F10B2F20A8B1}" type="presOf" srcId="{E971EA31-FB6B-47EA-BAEF-540FC5B02E17}" destId="{18CE9C35-D922-441B-85C0-DE390760338E}" srcOrd="0" destOrd="0" presId="urn:microsoft.com/office/officeart/2005/8/layout/process1"/>
    <dgm:cxn modelId="{8CEB5753-E555-4633-9EE8-ECC20CD6C000}" type="presOf" srcId="{708A8488-C790-48CB-A457-0ABECAFBA992}" destId="{F45BBA91-F149-48BB-9B9C-D44639B037E2}" srcOrd="0" destOrd="0" presId="urn:microsoft.com/office/officeart/2005/8/layout/process1"/>
    <dgm:cxn modelId="{623557BE-8BCB-487B-AACB-278F3931DC68}" type="presOf" srcId="{DD17179F-0258-45AF-B774-48887FA3DDAE}" destId="{DCC38DEF-6BC3-489B-BECE-77650768BA7F}" srcOrd="0" destOrd="0" presId="urn:microsoft.com/office/officeart/2005/8/layout/process1"/>
    <dgm:cxn modelId="{CA1A97AB-C28A-429F-A140-97B85F935952}" type="presOf" srcId="{3064C4B7-CCB8-48A4-A536-12024BB02261}" destId="{1C8C9C93-3CB8-4552-B8C3-AA5E8A35C4E4}" srcOrd="0" destOrd="0" presId="urn:microsoft.com/office/officeart/2005/8/layout/process1"/>
    <dgm:cxn modelId="{50F643F5-C2CA-4EF5-BDA5-A545E5FBE230}" type="presOf" srcId="{307E7EE2-30A1-429F-971D-725D0E1BA9FF}" destId="{CA65FC72-F1E3-4218-8FF4-8EA2F07DEC7A}" srcOrd="0" destOrd="0" presId="urn:microsoft.com/office/officeart/2005/8/layout/process1"/>
    <dgm:cxn modelId="{330D1964-9861-40E5-BA7B-D5775CD4312C}" type="presOf" srcId="{36602634-9A2B-46DD-B58E-8099D5DFEF42}" destId="{6899F88D-F677-44B4-A96E-96724880986C}" srcOrd="0" destOrd="0" presId="urn:microsoft.com/office/officeart/2005/8/layout/process1"/>
    <dgm:cxn modelId="{D014D76A-E5C1-450B-B7CE-3479B6C21804}" srcId="{307E7EE2-30A1-429F-971D-725D0E1BA9FF}" destId="{E971EA31-FB6B-47EA-BAEF-540FC5B02E17}" srcOrd="2" destOrd="0" parTransId="{8C7FABA7-85CE-4781-BE64-23DA9F2561B2}" sibTransId="{8D9CCB54-267C-4286-98FB-C71A704A3F55}"/>
    <dgm:cxn modelId="{AE49BAC7-D36E-404C-B42C-0E7CB9E60AF3}" type="presOf" srcId="{36602634-9A2B-46DD-B58E-8099D5DFEF42}" destId="{43621E73-33DA-4249-A7CB-72D45FCEB337}" srcOrd="1" destOrd="0" presId="urn:microsoft.com/office/officeart/2005/8/layout/process1"/>
    <dgm:cxn modelId="{90FE99EF-BAFA-4251-B85E-55D980411004}" srcId="{307E7EE2-30A1-429F-971D-725D0E1BA9FF}" destId="{DD17179F-0258-45AF-B774-48887FA3DDAE}" srcOrd="1" destOrd="0" parTransId="{71D26C20-2760-4F05-ADBB-8CC9061A79B6}" sibTransId="{36602634-9A2B-46DD-B58E-8099D5DFEF42}"/>
    <dgm:cxn modelId="{59D4CCE1-7DCA-4D51-A6FF-4DB94EEAE6A5}" srcId="{307E7EE2-30A1-429F-971D-725D0E1BA9FF}" destId="{708A8488-C790-48CB-A457-0ABECAFBA992}" srcOrd="0" destOrd="0" parTransId="{4933CE1F-4355-4DCE-9BCB-A3D4C911555F}" sibTransId="{3064C4B7-CCB8-48A4-A536-12024BB02261}"/>
    <dgm:cxn modelId="{3CB191CE-7406-45D4-81B3-D2819ADAD63E}" type="presParOf" srcId="{CA65FC72-F1E3-4218-8FF4-8EA2F07DEC7A}" destId="{F45BBA91-F149-48BB-9B9C-D44639B037E2}" srcOrd="0" destOrd="0" presId="urn:microsoft.com/office/officeart/2005/8/layout/process1"/>
    <dgm:cxn modelId="{73AE511D-D758-40BC-B2CD-336740AF6DC7}" type="presParOf" srcId="{CA65FC72-F1E3-4218-8FF4-8EA2F07DEC7A}" destId="{1C8C9C93-3CB8-4552-B8C3-AA5E8A35C4E4}" srcOrd="1" destOrd="0" presId="urn:microsoft.com/office/officeart/2005/8/layout/process1"/>
    <dgm:cxn modelId="{9B7EBB17-FC92-4E4B-BDA7-AE2284844135}" type="presParOf" srcId="{1C8C9C93-3CB8-4552-B8C3-AA5E8A35C4E4}" destId="{1AC8BDAE-BFC6-486C-B22D-B1A9AD0C3FB8}" srcOrd="0" destOrd="0" presId="urn:microsoft.com/office/officeart/2005/8/layout/process1"/>
    <dgm:cxn modelId="{C2DC8D0D-6F41-4A0B-A1AB-454763A7E98E}" type="presParOf" srcId="{CA65FC72-F1E3-4218-8FF4-8EA2F07DEC7A}" destId="{DCC38DEF-6BC3-489B-BECE-77650768BA7F}" srcOrd="2" destOrd="0" presId="urn:microsoft.com/office/officeart/2005/8/layout/process1"/>
    <dgm:cxn modelId="{8CFF8A05-9BA6-4A7C-A149-B9F33C023F01}" type="presParOf" srcId="{CA65FC72-F1E3-4218-8FF4-8EA2F07DEC7A}" destId="{6899F88D-F677-44B4-A96E-96724880986C}" srcOrd="3" destOrd="0" presId="urn:microsoft.com/office/officeart/2005/8/layout/process1"/>
    <dgm:cxn modelId="{3B36AFC0-40C4-490D-AF17-26677223AB76}" type="presParOf" srcId="{6899F88D-F677-44B4-A96E-96724880986C}" destId="{43621E73-33DA-4249-A7CB-72D45FCEB337}" srcOrd="0" destOrd="0" presId="urn:microsoft.com/office/officeart/2005/8/layout/process1"/>
    <dgm:cxn modelId="{90EDD98B-9422-4DEF-94BE-03F4399E273B}" type="presParOf" srcId="{CA65FC72-F1E3-4218-8FF4-8EA2F07DEC7A}" destId="{18CE9C35-D922-441B-85C0-DE390760338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45BBA91-F149-48BB-9B9C-D44639B037E2}">
      <dsp:nvSpPr>
        <dsp:cNvPr id="0" name=""/>
        <dsp:cNvSpPr/>
      </dsp:nvSpPr>
      <dsp:spPr>
        <a:xfrm>
          <a:off x="6563" y="1084106"/>
          <a:ext cx="1961703" cy="11770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900" kern="1200" dirty="0" smtClean="0"/>
            <a:t>Electronics</a:t>
          </a:r>
          <a:endParaRPr lang="hu-HU" sz="2900" kern="1200" dirty="0"/>
        </a:p>
      </dsp:txBody>
      <dsp:txXfrm>
        <a:off x="6563" y="1084106"/>
        <a:ext cx="1961703" cy="1177022"/>
      </dsp:txXfrm>
    </dsp:sp>
    <dsp:sp modelId="{1C8C9C93-3CB8-4552-B8C3-AA5E8A35C4E4}">
      <dsp:nvSpPr>
        <dsp:cNvPr id="0" name=""/>
        <dsp:cNvSpPr/>
      </dsp:nvSpPr>
      <dsp:spPr>
        <a:xfrm>
          <a:off x="2164437" y="1429366"/>
          <a:ext cx="415881" cy="4865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000" kern="1200"/>
        </a:p>
      </dsp:txBody>
      <dsp:txXfrm>
        <a:off x="2164437" y="1429366"/>
        <a:ext cx="415881" cy="486502"/>
      </dsp:txXfrm>
    </dsp:sp>
    <dsp:sp modelId="{DCC38DEF-6BC3-489B-BECE-77650768BA7F}">
      <dsp:nvSpPr>
        <dsp:cNvPr id="0" name=""/>
        <dsp:cNvSpPr/>
      </dsp:nvSpPr>
      <dsp:spPr>
        <a:xfrm>
          <a:off x="2752948" y="1084106"/>
          <a:ext cx="1961703" cy="11770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900" kern="1200" dirty="0" err="1" smtClean="0"/>
            <a:t>Detectors</a:t>
          </a:r>
          <a:endParaRPr lang="hu-HU" sz="2900" kern="1200" dirty="0"/>
        </a:p>
      </dsp:txBody>
      <dsp:txXfrm>
        <a:off x="2752948" y="1084106"/>
        <a:ext cx="1961703" cy="1177022"/>
      </dsp:txXfrm>
    </dsp:sp>
    <dsp:sp modelId="{6899F88D-F677-44B4-A96E-96724880986C}">
      <dsp:nvSpPr>
        <dsp:cNvPr id="0" name=""/>
        <dsp:cNvSpPr/>
      </dsp:nvSpPr>
      <dsp:spPr>
        <a:xfrm>
          <a:off x="4910822" y="1429366"/>
          <a:ext cx="415881" cy="4865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000" kern="1200"/>
        </a:p>
      </dsp:txBody>
      <dsp:txXfrm>
        <a:off x="4910822" y="1429366"/>
        <a:ext cx="415881" cy="486502"/>
      </dsp:txXfrm>
    </dsp:sp>
    <dsp:sp modelId="{18CE9C35-D922-441B-85C0-DE390760338E}">
      <dsp:nvSpPr>
        <dsp:cNvPr id="0" name=""/>
        <dsp:cNvSpPr/>
      </dsp:nvSpPr>
      <dsp:spPr>
        <a:xfrm>
          <a:off x="5499333" y="1084106"/>
          <a:ext cx="1961703" cy="11770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900" kern="1200" dirty="0" smtClean="0"/>
            <a:t>Data</a:t>
          </a:r>
          <a:endParaRPr lang="hu-HU" sz="2900" kern="1200" dirty="0"/>
        </a:p>
      </dsp:txBody>
      <dsp:txXfrm>
        <a:off x="5499333" y="1084106"/>
        <a:ext cx="1961703" cy="1177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4" Type="http://schemas.openxmlformats.org/officeDocument/2006/relationships/image" Target="../media/image9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EF57DA2-9182-441D-877C-02AB78CFBF1B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7BC9779-4357-4A30-A2F8-03F08C959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731203" y="4560488"/>
            <a:ext cx="5852062" cy="4239148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731203" y="4560488"/>
            <a:ext cx="5852062" cy="4239148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701FB9-1DB1-43F4-9095-45C19A10C9B4}" type="slidenum">
              <a:rPr lang="en-US"/>
              <a:pPr/>
              <a:t>30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cfDNS</a:t>
            </a:r>
            <a:r>
              <a:rPr lang="hu-HU" dirty="0" smtClean="0"/>
              <a:t> molekulák</a:t>
            </a:r>
            <a:r>
              <a:rPr lang="hu-HU" baseline="0" dirty="0" smtClean="0"/>
              <a:t> méret szerinti elkülönítése </a:t>
            </a:r>
            <a:r>
              <a:rPr lang="hu-HU" baseline="0" dirty="0" err="1" smtClean="0"/>
              <a:t>agaróz</a:t>
            </a:r>
            <a:r>
              <a:rPr lang="hu-HU" baseline="0" dirty="0" smtClean="0"/>
              <a:t> </a:t>
            </a:r>
            <a:r>
              <a:rPr lang="hu-HU" baseline="0" dirty="0" err="1" smtClean="0"/>
              <a:t>gélelektroforézissel</a:t>
            </a:r>
            <a:r>
              <a:rPr lang="hu-HU" baseline="0" dirty="0" smtClean="0"/>
              <a:t>, majd 3 különböző mérettartományban elhelyezkedő frakció izolálása.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101D5-9A29-4B4F-B2BC-23C68F9D5C33}" type="slidenum">
              <a:rPr lang="hu-HU" smtClean="0"/>
              <a:pPr/>
              <a:t>50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543360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DCDE75-89FD-47D4-96B5-7D53BD2E92D4}" type="datetimeFigureOut">
              <a:rPr lang="hu-HU" smtClean="0"/>
              <a:pPr/>
              <a:t>2013.12.04.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32" name="Téglalap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Téglalap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Téglalap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Téglalap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Téglalap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56" name="Téglalap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Téglalap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Téglalap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Téglalap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DCDE75-89FD-47D4-96B5-7D53BD2E92D4}" type="datetimeFigureOut">
              <a:rPr lang="hu-HU" smtClean="0"/>
              <a:pPr/>
              <a:t>2013.12.04.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DCDE75-89FD-47D4-96B5-7D53BD2E92D4}" type="datetimeFigureOut">
              <a:rPr lang="hu-HU" smtClean="0"/>
              <a:pPr/>
              <a:t>2013.12.04.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74613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B5F9E0-3732-4A4A-81D6-1E4CBDA593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DCDE75-89FD-47D4-96B5-7D53BD2E92D4}" type="datetimeFigureOut">
              <a:rPr lang="hu-HU" smtClean="0"/>
              <a:pPr/>
              <a:t>2013.12.04.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Istvan Csabai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abadkézi sokszög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Szabadkézi sokszög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Szabadkézi sokszög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Szabadkézi sokszög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Szabadkézi sokszög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Szabadkézi sokszög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Szabadkézi sokszög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Szabadkézi sokszög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Szabadkézi sokszög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Szabadkézi sokszög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Szabadkézi sokszög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Szabadkézi sokszög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Szabadkézi sokszög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Szabadkézi sokszög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Szabadkézi sokszög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DCDE75-89FD-47D4-96B5-7D53BD2E92D4}" type="datetimeFigureOut">
              <a:rPr lang="hu-HU" smtClean="0"/>
              <a:pPr/>
              <a:t>2013.12.04.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8" name="Téglalap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églalap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Téglalap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Téglalap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Téglalap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DCDE75-89FD-47D4-96B5-7D53BD2E92D4}" type="datetimeFigureOut">
              <a:rPr lang="hu-HU" smtClean="0"/>
              <a:pPr/>
              <a:t>2013.12.04.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églalap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DCDE75-89FD-47D4-96B5-7D53BD2E92D4}" type="datetimeFigureOut">
              <a:rPr lang="hu-HU" smtClean="0"/>
              <a:pPr/>
              <a:t>2013.12.04.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Téglalap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Téglalap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Téglalap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Téglalap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Téglalap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églalap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Téglalap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Téglalap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DCDE75-89FD-47D4-96B5-7D53BD2E92D4}" type="datetimeFigureOut">
              <a:rPr lang="hu-HU" smtClean="0"/>
              <a:pPr/>
              <a:t>2013.12.04.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DCDE75-89FD-47D4-96B5-7D53BD2E92D4}" type="datetimeFigureOut">
              <a:rPr lang="hu-HU" smtClean="0"/>
              <a:pPr/>
              <a:t>2013.12.04.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DCDE75-89FD-47D4-96B5-7D53BD2E92D4}" type="datetimeFigureOut">
              <a:rPr lang="hu-HU" smtClean="0"/>
              <a:pPr/>
              <a:t>2013.12.04.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Egyenes összekötő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Csoportba foglalás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Egyenes összekötő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grpSp>
        <p:nvGrpSpPr>
          <p:cNvPr id="14" name="Csoportba foglalás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Egyenes összekötő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Csoportba foglalás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Egyenes összekötő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08DCDE75-89FD-47D4-96B5-7D53BD2E92D4}" type="datetimeFigureOut">
              <a:rPr lang="hu-HU" smtClean="0"/>
              <a:pPr/>
              <a:t>2013.12.04.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églalap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Téglalap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Téglalap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Téglalap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Téglalap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Téglalap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Téglalap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8DCDE75-89FD-47D4-96B5-7D53BD2E92D4}" type="datetimeFigureOut">
              <a:rPr lang="hu-HU" smtClean="0"/>
              <a:pPr/>
              <a:t>2013.12.04.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yVf2295JqUg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youtube.com/watch?v=nlvyF8bFDwM" TargetMode="External"/><Relationship Id="rId5" Type="http://schemas.openxmlformats.org/officeDocument/2006/relationships/hyperlink" Target="http://www.youtube.com/watch?v=l99aKKHcxC4" TargetMode="External"/><Relationship Id="rId10" Type="http://schemas.openxmlformats.org/officeDocument/2006/relationships/hyperlink" Target="https://www.nanoporetech.com/news/movies" TargetMode="External"/><Relationship Id="rId4" Type="http://schemas.openxmlformats.org/officeDocument/2006/relationships/image" Target="../media/image45.png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cbi.nlm.nih.gov/pubmed/20441614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Relationship Id="rId9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wmf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3.bin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3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package" Target="../embeddings/Microsoft_Office_Excel_munkalap1.xlsx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wm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png"/><Relationship Id="rId11" Type="http://schemas.openxmlformats.org/officeDocument/2006/relationships/image" Target="../media/image140.png"/><Relationship Id="rId5" Type="http://schemas.openxmlformats.org/officeDocument/2006/relationships/image" Target="../media/image135.png"/><Relationship Id="rId10" Type="http://schemas.openxmlformats.org/officeDocument/2006/relationships/hyperlink" Target="http://research.microsoft.com/c/1040" TargetMode="External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pod.nasa.gov/apod/image/0210/Andromeda_gendler_sm.jpg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 smtClean="0"/>
              <a:t>Adatintenzív</a:t>
            </a:r>
            <a:r>
              <a:rPr lang="hu-HU" dirty="0" smtClean="0"/>
              <a:t> Genetika</a:t>
            </a:r>
            <a:endParaRPr lang="en-US" dirty="0"/>
          </a:p>
        </p:txBody>
      </p:sp>
      <p:sp>
        <p:nvSpPr>
          <p:cNvPr id="4" name="Alcím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István Csabai, Eötvös University, </a:t>
            </a:r>
          </a:p>
          <a:p>
            <a:r>
              <a:rPr lang="hu-HU" dirty="0" err="1" smtClean="0"/>
              <a:t>Dept</a:t>
            </a:r>
            <a:r>
              <a:rPr lang="hu-HU" dirty="0" smtClean="0"/>
              <a:t>. of </a:t>
            </a:r>
            <a:r>
              <a:rPr lang="hu-HU" dirty="0" err="1" smtClean="0"/>
              <a:t>Physics</a:t>
            </a:r>
            <a:r>
              <a:rPr lang="hu-HU" dirty="0" smtClean="0"/>
              <a:t> of </a:t>
            </a:r>
            <a:r>
              <a:rPr lang="hu-HU" dirty="0" err="1" smtClean="0"/>
              <a:t>Complex</a:t>
            </a:r>
            <a:r>
              <a:rPr lang="hu-HU" dirty="0" smtClean="0"/>
              <a:t> Systems, CNL</a:t>
            </a:r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4585147" y="6505599"/>
            <a:ext cx="44273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smtClean="0"/>
              <a:t>St</a:t>
            </a:r>
            <a:r>
              <a:rPr lang="hu-HU" sz="1400" dirty="0" smtClean="0"/>
              <a:t>atisztikus Fizika Szeminárium, ELTE</a:t>
            </a:r>
            <a:r>
              <a:rPr lang="hu-HU" sz="1400" dirty="0" smtClean="0"/>
              <a:t>  December </a:t>
            </a:r>
            <a:r>
              <a:rPr lang="hu-HU" sz="1400" dirty="0" smtClean="0"/>
              <a:t>4</a:t>
            </a:r>
            <a:r>
              <a:rPr lang="hu-HU" sz="1400" dirty="0" smtClean="0"/>
              <a:t>, </a:t>
            </a:r>
            <a:r>
              <a:rPr lang="hu-HU" sz="1400" dirty="0" smtClean="0"/>
              <a:t>2013.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oore20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367" y="0"/>
            <a:ext cx="7819723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Szövegdoboz 2"/>
          <p:cNvSpPr txBox="1"/>
          <p:nvPr/>
        </p:nvSpPr>
        <p:spPr>
          <a:xfrm>
            <a:off x="4644008" y="6516052"/>
            <a:ext cx="387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Gordon E. Moore, Intel Chairman, 1965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512064"/>
            <a:ext cx="8435280" cy="914400"/>
          </a:xfrm>
        </p:spPr>
        <p:txBody>
          <a:bodyPr/>
          <a:lstStyle/>
          <a:p>
            <a:r>
              <a:rPr lang="hu-HU" dirty="0" err="1" smtClean="0"/>
              <a:t>Exponential</a:t>
            </a:r>
            <a:r>
              <a:rPr lang="hu-HU" dirty="0" smtClean="0"/>
              <a:t> </a:t>
            </a:r>
            <a:r>
              <a:rPr lang="hu-HU" dirty="0" err="1" smtClean="0"/>
              <a:t>growth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sciences</a:t>
            </a:r>
            <a:endParaRPr lang="hu-HU" dirty="0"/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</p:nvPr>
        </p:nvGraphicFramePr>
        <p:xfrm>
          <a:off x="457200" y="2780928"/>
          <a:ext cx="7467600" cy="3345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4274" name="Picture 2" descr="http://www.sdss.org/dr5/instruments/imager/faceplat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509462" y="1755235"/>
            <a:ext cx="1229339" cy="1696553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012160" y="1916832"/>
            <a:ext cx="1824043" cy="136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 descr="http://www.qmed.com/files/ck_images/electronic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1988841"/>
            <a:ext cx="1728192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694" y="836712"/>
            <a:ext cx="435930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3" name="Téglalap 2"/>
          <p:cNvSpPr/>
          <p:nvPr/>
        </p:nvSpPr>
        <p:spPr>
          <a:xfrm>
            <a:off x="4069818" y="116632"/>
            <a:ext cx="51106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000" dirty="0" smtClean="0"/>
              <a:t>Data </a:t>
            </a:r>
            <a:r>
              <a:rPr lang="hu-HU" sz="4000" dirty="0" err="1" smtClean="0">
                <a:solidFill>
                  <a:schemeClr val="accent3"/>
                </a:solidFill>
              </a:rPr>
              <a:t>deluge</a:t>
            </a:r>
            <a:r>
              <a:rPr lang="hu-HU" sz="4000" dirty="0" smtClean="0"/>
              <a:t> </a:t>
            </a:r>
            <a:r>
              <a:rPr lang="hu-HU" sz="4000" dirty="0" err="1" smtClean="0"/>
              <a:t>in</a:t>
            </a:r>
            <a:r>
              <a:rPr lang="hu-HU" sz="4000" dirty="0" smtClean="0"/>
              <a:t> </a:t>
            </a:r>
            <a:r>
              <a:rPr lang="hu-HU" sz="4000" dirty="0" err="1" smtClean="0"/>
              <a:t>sciences</a:t>
            </a:r>
            <a:endParaRPr lang="en-US" dirty="0"/>
          </a:p>
        </p:txBody>
      </p:sp>
      <p:pic>
        <p:nvPicPr>
          <p:cNvPr id="331780" name="Picture 4" descr="http://www.pvsm.ru/images/prognoz-pogody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996952"/>
            <a:ext cx="3022558" cy="244827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31782" name="Picture 6" descr="http://static.itpro.co.uk/sites/itpro/files/styles/gallery_wide/public/images/dir_243/it_photo_1215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581128"/>
            <a:ext cx="3242184" cy="216145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31784" name="Picture 8" descr="http://www.visualisingdata.com/blog/wp-content/uploads/2010/03/DataDelu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268760"/>
            <a:ext cx="2857500" cy="37623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400" dirty="0" err="1" smtClean="0">
                <a:solidFill>
                  <a:schemeClr val="tx1"/>
                </a:solidFill>
              </a:rPr>
              <a:t>Astronomy</a:t>
            </a:r>
            <a:r>
              <a:rPr lang="hu-HU" sz="3400" dirty="0" smtClean="0">
                <a:solidFill>
                  <a:schemeClr val="tx1"/>
                </a:solidFill>
              </a:rPr>
              <a:t>: </a:t>
            </a:r>
            <a:r>
              <a:rPr lang="hu-HU" sz="3400" dirty="0">
                <a:solidFill>
                  <a:schemeClr val="tx1"/>
                </a:solidFill>
              </a:rPr>
              <a:t>The </a:t>
            </a:r>
            <a:r>
              <a:rPr lang="hu-HU" sz="3400" dirty="0" err="1">
                <a:solidFill>
                  <a:schemeClr val="tx1"/>
                </a:solidFill>
              </a:rPr>
              <a:t>Sloan</a:t>
            </a:r>
            <a:r>
              <a:rPr lang="hu-HU" sz="3400" dirty="0">
                <a:solidFill>
                  <a:schemeClr val="tx1"/>
                </a:solidFill>
              </a:rPr>
              <a:t> Digital </a:t>
            </a:r>
            <a:r>
              <a:rPr lang="hu-HU" sz="3400" dirty="0" err="1">
                <a:solidFill>
                  <a:schemeClr val="tx1"/>
                </a:solidFill>
              </a:rPr>
              <a:t>Sky</a:t>
            </a:r>
            <a:r>
              <a:rPr lang="en-US" sz="3400" dirty="0">
                <a:solidFill>
                  <a:schemeClr val="tx1"/>
                </a:solidFill>
              </a:rPr>
              <a:t> Survey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412776"/>
            <a:ext cx="3810000" cy="45307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600" dirty="0"/>
              <a:t>Special 2.5m telescope, located at Apache Point, NM</a:t>
            </a:r>
          </a:p>
          <a:p>
            <a:pPr lvl="1">
              <a:lnSpc>
                <a:spcPct val="80000"/>
              </a:lnSpc>
            </a:pPr>
            <a:r>
              <a:rPr lang="en-US" sz="1400" i="1" dirty="0"/>
              <a:t>3 degree field of view.</a:t>
            </a:r>
          </a:p>
          <a:p>
            <a:pPr lvl="1">
              <a:lnSpc>
                <a:spcPct val="80000"/>
              </a:lnSpc>
            </a:pPr>
            <a:r>
              <a:rPr lang="en-US" sz="1400" i="1" dirty="0"/>
              <a:t>Zero distortion focal plane.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Huge CCD </a:t>
            </a:r>
            <a:r>
              <a:rPr lang="en-US" sz="1600" dirty="0" smtClean="0"/>
              <a:t>Mosaic</a:t>
            </a:r>
            <a:r>
              <a:rPr lang="hu-HU" sz="1600" dirty="0" smtClean="0"/>
              <a:t>: </a:t>
            </a:r>
            <a:r>
              <a:rPr lang="hu-HU" sz="1600" dirty="0" err="1" smtClean="0">
                <a:solidFill>
                  <a:schemeClr val="accent3"/>
                </a:solidFill>
              </a:rPr>
              <a:t>photometry</a:t>
            </a:r>
            <a:endParaRPr lang="en-US" sz="1600" dirty="0">
              <a:solidFill>
                <a:schemeClr val="accent3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400" i="1" dirty="0"/>
              <a:t>30 CCDs  2K x 2K</a:t>
            </a:r>
            <a:r>
              <a:rPr lang="hu-HU" sz="1400" i="1" dirty="0"/>
              <a:t> </a:t>
            </a:r>
            <a:r>
              <a:rPr lang="en-US" sz="1400" i="1" dirty="0"/>
              <a:t>(imaging)</a:t>
            </a:r>
          </a:p>
          <a:p>
            <a:pPr lvl="1">
              <a:lnSpc>
                <a:spcPct val="80000"/>
              </a:lnSpc>
            </a:pPr>
            <a:r>
              <a:rPr lang="en-US" sz="1400" i="1" dirty="0"/>
              <a:t>22 CCDs  2K x 400</a:t>
            </a:r>
            <a:r>
              <a:rPr lang="hu-HU" sz="1400" i="1" dirty="0"/>
              <a:t> </a:t>
            </a:r>
            <a:r>
              <a:rPr lang="en-US" sz="1400" i="1" dirty="0"/>
              <a:t>(astrometry)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Two high resolution </a:t>
            </a:r>
            <a:r>
              <a:rPr lang="en-US" sz="1600" dirty="0">
                <a:solidFill>
                  <a:schemeClr val="accent3"/>
                </a:solidFill>
              </a:rPr>
              <a:t>spectrographs</a:t>
            </a:r>
          </a:p>
          <a:p>
            <a:pPr lvl="1">
              <a:lnSpc>
                <a:spcPct val="80000"/>
              </a:lnSpc>
            </a:pPr>
            <a:r>
              <a:rPr lang="en-US" sz="1400" i="1" dirty="0"/>
              <a:t>2 x 320 fibers, with 3 </a:t>
            </a:r>
            <a:r>
              <a:rPr lang="en-US" sz="1400" i="1" dirty="0" err="1"/>
              <a:t>arcsec</a:t>
            </a:r>
            <a:r>
              <a:rPr lang="en-US" sz="1400" i="1" dirty="0"/>
              <a:t> diameter.</a:t>
            </a:r>
          </a:p>
          <a:p>
            <a:pPr lvl="1">
              <a:lnSpc>
                <a:spcPct val="80000"/>
              </a:lnSpc>
            </a:pPr>
            <a:r>
              <a:rPr lang="en-US" sz="1400" i="1" dirty="0"/>
              <a:t>R=2000 resolution with 4096 pixels.</a:t>
            </a:r>
          </a:p>
          <a:p>
            <a:pPr lvl="1">
              <a:lnSpc>
                <a:spcPct val="80000"/>
              </a:lnSpc>
            </a:pPr>
            <a:r>
              <a:rPr lang="en-US" sz="1400" i="1" dirty="0"/>
              <a:t>Spectral coverage from 3900Å to 9200Å.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Automated data reduction pipeline</a:t>
            </a:r>
          </a:p>
          <a:p>
            <a:pPr lvl="1">
              <a:lnSpc>
                <a:spcPct val="80000"/>
              </a:lnSpc>
            </a:pPr>
            <a:r>
              <a:rPr lang="en-US" sz="1400" i="1" dirty="0"/>
              <a:t>Over 150 man-years of development </a:t>
            </a:r>
            <a:br>
              <a:rPr lang="en-US" sz="1400" i="1" dirty="0"/>
            </a:br>
            <a:r>
              <a:rPr lang="en-US" sz="1400" i="1" dirty="0"/>
              <a:t>effort.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Very high data volume</a:t>
            </a:r>
          </a:p>
          <a:p>
            <a:pPr lvl="1">
              <a:lnSpc>
                <a:spcPct val="80000"/>
              </a:lnSpc>
            </a:pPr>
            <a:r>
              <a:rPr lang="en-US" sz="1400" i="1" dirty="0"/>
              <a:t>Over 300 million objects, over 300 parameters</a:t>
            </a:r>
          </a:p>
          <a:p>
            <a:pPr lvl="1">
              <a:lnSpc>
                <a:spcPct val="80000"/>
              </a:lnSpc>
            </a:pPr>
            <a:r>
              <a:rPr lang="en-US" sz="1400" i="1" dirty="0">
                <a:solidFill>
                  <a:schemeClr val="accent3"/>
                </a:solidFill>
              </a:rPr>
              <a:t>Over 40 TB of raw data, 5 TB catalogs</a:t>
            </a:r>
            <a:r>
              <a:rPr lang="en-US" sz="1400" i="1" dirty="0"/>
              <a:t>, </a:t>
            </a:r>
            <a:br>
              <a:rPr lang="en-US" sz="1400" i="1" dirty="0"/>
            </a:br>
            <a:r>
              <a:rPr lang="en-US" sz="1400" i="1" dirty="0"/>
              <a:t>2.5 </a:t>
            </a:r>
            <a:r>
              <a:rPr lang="en-US" sz="1400" i="1" dirty="0" err="1"/>
              <a:t>terapixels</a:t>
            </a:r>
            <a:endParaRPr lang="en-US" sz="1400" i="1" dirty="0"/>
          </a:p>
          <a:p>
            <a:pPr lvl="1">
              <a:lnSpc>
                <a:spcPct val="80000"/>
              </a:lnSpc>
            </a:pPr>
            <a:r>
              <a:rPr lang="en-US" sz="1400" i="1" dirty="0"/>
              <a:t>Data made available to the public</a:t>
            </a:r>
            <a:r>
              <a:rPr lang="en-US" sz="1400" i="1" dirty="0" smtClean="0"/>
              <a:t>.</a:t>
            </a:r>
            <a:endParaRPr lang="en-US" sz="1400" dirty="0"/>
          </a:p>
        </p:txBody>
      </p:sp>
      <p:pic>
        <p:nvPicPr>
          <p:cNvPr id="2263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908720"/>
            <a:ext cx="2738437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355976" y="3924300"/>
            <a:ext cx="3771900" cy="2933700"/>
            <a:chOff x="3144" y="2256"/>
            <a:chExt cx="2376" cy="1848"/>
          </a:xfrm>
        </p:grpSpPr>
        <p:pic>
          <p:nvPicPr>
            <p:cNvPr id="226310" name="Picture 6" descr="MOSAIC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98" y="2256"/>
              <a:ext cx="1822" cy="1848"/>
            </a:xfrm>
            <a:prstGeom prst="rect">
              <a:avLst/>
            </a:prstGeom>
            <a:noFill/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  <p:grpSp>
          <p:nvGrpSpPr>
            <p:cNvPr id="3" name="Group 7"/>
            <p:cNvGrpSpPr>
              <a:grpSpLocks noChangeAspect="1"/>
            </p:cNvGrpSpPr>
            <p:nvPr/>
          </p:nvGrpSpPr>
          <p:grpSpPr bwMode="auto">
            <a:xfrm>
              <a:off x="3144" y="2664"/>
              <a:ext cx="2088" cy="1258"/>
              <a:chOff x="528" y="1440"/>
              <a:chExt cx="4176" cy="2515"/>
            </a:xfrm>
          </p:grpSpPr>
          <p:sp>
            <p:nvSpPr>
              <p:cNvPr id="226312" name="Line 8"/>
              <p:cNvSpPr>
                <a:spLocks noChangeAspect="1" noChangeShapeType="1"/>
              </p:cNvSpPr>
              <p:nvPr/>
            </p:nvSpPr>
            <p:spPr bwMode="auto">
              <a:xfrm flipH="1">
                <a:off x="528" y="1440"/>
                <a:ext cx="4176" cy="384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6313" name="Line 9"/>
              <p:cNvSpPr>
                <a:spLocks noChangeAspect="1" noChangeShapeType="1"/>
              </p:cNvSpPr>
              <p:nvPr/>
            </p:nvSpPr>
            <p:spPr bwMode="auto">
              <a:xfrm flipH="1">
                <a:off x="3120" y="1440"/>
                <a:ext cx="1584" cy="384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6314" name="Line 10"/>
              <p:cNvSpPr>
                <a:spLocks noChangeAspect="1" noChangeShapeType="1"/>
              </p:cNvSpPr>
              <p:nvPr/>
            </p:nvSpPr>
            <p:spPr bwMode="auto">
              <a:xfrm flipH="1">
                <a:off x="3120" y="1440"/>
                <a:ext cx="1584" cy="2496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6315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528" y="1440"/>
                <a:ext cx="4176" cy="2496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226316" name="Picture 12" descr="ngc607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8" y="1824"/>
                <a:ext cx="2592" cy="2131"/>
              </a:xfrm>
              <a:prstGeom prst="rect">
                <a:avLst/>
              </a:prstGeom>
              <a:noFill/>
              <a:ln w="9525">
                <a:solidFill>
                  <a:srgbClr val="00FF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</p:grpSp>
      </p:grpSp>
      <p:pic>
        <p:nvPicPr>
          <p:cNvPr id="13" name="Picture 4" descr="spectro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060848"/>
            <a:ext cx="2770176" cy="2132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ataproc"/>
          <p:cNvPicPr>
            <a:picLocks noChangeAspect="1" noChangeArrowheads="1"/>
          </p:cNvPicPr>
          <p:nvPr/>
        </p:nvPicPr>
        <p:blipFill>
          <a:blip r:embed="rId2" cstate="print"/>
          <a:srcRect t="2534" b="6230"/>
          <a:stretch>
            <a:fillRect/>
          </a:stretch>
        </p:blipFill>
        <p:spPr bwMode="auto">
          <a:xfrm>
            <a:off x="1371600" y="1457325"/>
            <a:ext cx="69342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Data </a:t>
            </a:r>
            <a:r>
              <a:rPr lang="hu-HU" dirty="0" err="1" smtClean="0"/>
              <a:t>Processing</a:t>
            </a:r>
            <a:r>
              <a:rPr lang="hu-HU" dirty="0" smtClean="0"/>
              <a:t> </a:t>
            </a:r>
            <a:r>
              <a:rPr lang="hu-HU" dirty="0" err="1" smtClean="0"/>
              <a:t>Pipeline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5759"/>
            <a:ext cx="8219256" cy="1143001"/>
          </a:xfrm>
        </p:spPr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questions</a:t>
            </a:r>
            <a:r>
              <a:rPr lang="hu-HU" dirty="0"/>
              <a:t> </a:t>
            </a:r>
            <a:r>
              <a:rPr lang="hu-HU" dirty="0" err="1"/>
              <a:t>astronomers</a:t>
            </a:r>
            <a:r>
              <a:rPr lang="hu-HU" dirty="0"/>
              <a:t> </a:t>
            </a:r>
            <a:r>
              <a:rPr lang="hu-HU" dirty="0" err="1"/>
              <a:t>ask</a:t>
            </a:r>
            <a:endParaRPr lang="en-US" dirty="0"/>
          </a:p>
        </p:txBody>
      </p:sp>
      <p:pic>
        <p:nvPicPr>
          <p:cNvPr id="481283" name="Picture 3" descr="uggrC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925" y="2117725"/>
            <a:ext cx="4030663" cy="4041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81284" name="Text Box 4"/>
          <p:cNvSpPr txBox="1">
            <a:spLocks noChangeArrowheads="1"/>
          </p:cNvSpPr>
          <p:nvPr/>
        </p:nvSpPr>
        <p:spPr bwMode="auto">
          <a:xfrm>
            <a:off x="336550" y="3544888"/>
            <a:ext cx="4343400" cy="2932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rIns="18000">
            <a:spAutoFit/>
          </a:bodyPr>
          <a:lstStyle/>
          <a:p>
            <a:pPr lvl="1"/>
            <a:r>
              <a:rPr lang="en-US" sz="1200"/>
              <a:t>petroMag_i &gt; 17.5 and (petroMag_r &gt; 15.5 or petroR50_r &gt; 2) and (petroMag_r &gt; 0 and g &gt; 0 and r &gt; 0 and i &gt; 0) and ( (petroMag_r-extinction_r) &lt; 19.2 and (petroMag_r - extinction_r &lt; (13.1 + (7/3) * (dered_g - dered_r) + 4 * (dered_r - dered_i) - 4 * 0.18) ) and ( (dered_r - dered_i - (dered_g - dered_r)/4 - 0.18) &lt; 0.2) and ( (dered_r - dered_i - (dered_g - dered_r)/4 - 0.18) &gt; -0.2) and ( (petroMag_r - extinction_r + 2.5 * LOG10(2 * 3.1415 * petroR50_r * petroR50_r)) &lt; 24.2) ) or ( (petroMag_r - extinction_r &lt; 19.5) </a:t>
            </a:r>
          </a:p>
          <a:p>
            <a:pPr lvl="1"/>
            <a:r>
              <a:rPr lang="en-US" sz="1200"/>
              <a:t>and ( (dered_r - dered_i - (dered_g - dered_r)/4 - 0.18) &gt; (0.45 - 4 * (dered_g - dered_r)) ) and ( (dered_g - dered_r) &gt; (1.35 + 0.25 * (dered_r - dered_i)) ) ) and ( (petroMag_r - extinction_r + 2.5 * LOG10(2 * 3.1415 * petroR50_r * petroR50_r) ) &lt; 23.3 ) )</a:t>
            </a:r>
            <a:r>
              <a:rPr lang="en-US"/>
              <a:t> </a:t>
            </a:r>
          </a:p>
        </p:txBody>
      </p:sp>
      <p:sp>
        <p:nvSpPr>
          <p:cNvPr id="481285" name="Text Box 5"/>
          <p:cNvSpPr txBox="1">
            <a:spLocks noChangeArrowheads="1"/>
          </p:cNvSpPr>
          <p:nvPr/>
        </p:nvSpPr>
        <p:spPr bwMode="auto">
          <a:xfrm>
            <a:off x="533400" y="6553200"/>
            <a:ext cx="3787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/>
              <a:t>Skyserver log; a query from the 12 million</a:t>
            </a:r>
            <a:endParaRPr lang="en-US" sz="1400"/>
          </a:p>
        </p:txBody>
      </p:sp>
      <p:sp>
        <p:nvSpPr>
          <p:cNvPr id="481286" name="Text Box 6"/>
          <p:cNvSpPr txBox="1">
            <a:spLocks noChangeArrowheads="1"/>
          </p:cNvSpPr>
          <p:nvPr/>
        </p:nvSpPr>
        <p:spPr bwMode="auto">
          <a:xfrm>
            <a:off x="152400" y="1143000"/>
            <a:ext cx="2555875" cy="650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/>
              <a:t>Star/galaxy separation </a:t>
            </a:r>
          </a:p>
          <a:p>
            <a:r>
              <a:rPr lang="en-US"/>
              <a:t>Quasar target selection</a:t>
            </a:r>
          </a:p>
        </p:txBody>
      </p:sp>
      <p:sp>
        <p:nvSpPr>
          <p:cNvPr id="481287" name="Text Box 7"/>
          <p:cNvSpPr txBox="1">
            <a:spLocks noChangeArrowheads="1"/>
          </p:cNvSpPr>
          <p:nvPr/>
        </p:nvSpPr>
        <p:spPr bwMode="auto">
          <a:xfrm>
            <a:off x="987425" y="2016125"/>
            <a:ext cx="2974975" cy="376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r>
              <a:rPr lang="hu-HU"/>
              <a:t>C</a:t>
            </a:r>
            <a:r>
              <a:rPr lang="en-US"/>
              <a:t>ombination</a:t>
            </a:r>
            <a:r>
              <a:rPr lang="hu-HU"/>
              <a:t> </a:t>
            </a:r>
            <a:r>
              <a:rPr lang="en-US"/>
              <a:t>of </a:t>
            </a:r>
            <a:r>
              <a:rPr lang="hu-HU"/>
              <a:t>inequalities</a:t>
            </a:r>
            <a:endParaRPr lang="en-US"/>
          </a:p>
        </p:txBody>
      </p:sp>
      <p:sp>
        <p:nvSpPr>
          <p:cNvPr id="481288" name="Text Box 8"/>
          <p:cNvSpPr txBox="1">
            <a:spLocks noChangeArrowheads="1"/>
          </p:cNvSpPr>
          <p:nvPr/>
        </p:nvSpPr>
        <p:spPr bwMode="auto">
          <a:xfrm>
            <a:off x="2286000" y="2667000"/>
            <a:ext cx="2200275" cy="650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b="1"/>
              <a:t>Multi-dimensional </a:t>
            </a:r>
          </a:p>
          <a:p>
            <a:r>
              <a:rPr lang="en-US" b="1"/>
              <a:t>polyhedron query</a:t>
            </a:r>
          </a:p>
        </p:txBody>
      </p:sp>
      <p:sp>
        <p:nvSpPr>
          <p:cNvPr id="481289" name="Line 9"/>
          <p:cNvSpPr>
            <a:spLocks noChangeShapeType="1"/>
          </p:cNvSpPr>
          <p:nvPr/>
        </p:nvSpPr>
        <p:spPr bwMode="auto">
          <a:xfrm>
            <a:off x="1676400" y="18288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290" name="Line 10"/>
          <p:cNvSpPr>
            <a:spLocks noChangeShapeType="1"/>
          </p:cNvSpPr>
          <p:nvPr/>
        </p:nvSpPr>
        <p:spPr bwMode="auto">
          <a:xfrm>
            <a:off x="2743200" y="24384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401080" cy="914400"/>
          </a:xfrm>
        </p:spPr>
        <p:txBody>
          <a:bodyPr/>
          <a:lstStyle/>
          <a:p>
            <a:r>
              <a:rPr lang="hu-HU" sz="3200" dirty="0" err="1" smtClean="0"/>
              <a:t>Efficient</a:t>
            </a:r>
            <a:r>
              <a:rPr lang="hu-HU" sz="3200" dirty="0" smtClean="0"/>
              <a:t> </a:t>
            </a:r>
            <a:r>
              <a:rPr lang="hu-HU" sz="3200" dirty="0" err="1" smtClean="0"/>
              <a:t>database</a:t>
            </a:r>
            <a:r>
              <a:rPr lang="hu-HU" sz="3200" dirty="0" smtClean="0"/>
              <a:t> indexing  (CS)</a:t>
            </a:r>
            <a:endParaRPr lang="hu-HU" sz="3200" dirty="0"/>
          </a:p>
        </p:txBody>
      </p:sp>
      <p:pic>
        <p:nvPicPr>
          <p:cNvPr id="5" name="Picture 2" descr="qu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548680"/>
            <a:ext cx="4984626" cy="34691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356992"/>
            <a:ext cx="3344247" cy="34116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 descr="dump"/>
          <p:cNvPicPr>
            <a:picLocks noChangeAspect="1" noChangeArrowheads="1"/>
          </p:cNvPicPr>
          <p:nvPr/>
        </p:nvPicPr>
        <p:blipFill>
          <a:blip r:embed="rId4" cstate="print"/>
          <a:srcRect l="7813" t="1563" r="6250" b="10938"/>
          <a:stretch>
            <a:fillRect/>
          </a:stretch>
        </p:blipFill>
        <p:spPr bwMode="auto">
          <a:xfrm>
            <a:off x="251520" y="836712"/>
            <a:ext cx="30686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77072"/>
            <a:ext cx="5407912" cy="271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75" endPos="40000" dist="1016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8" y="738188"/>
            <a:ext cx="865822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ctrTitle"/>
          </p:nvPr>
        </p:nvSpPr>
        <p:spPr>
          <a:xfrm>
            <a:off x="2843808" y="4437112"/>
            <a:ext cx="3024336" cy="1080120"/>
          </a:xfrm>
        </p:spPr>
        <p:txBody>
          <a:bodyPr/>
          <a:lstStyle/>
          <a:p>
            <a:r>
              <a:rPr lang="hu-HU" dirty="0" err="1" smtClean="0"/>
              <a:t>Genomics</a:t>
            </a:r>
            <a:endParaRPr lang="en-US" dirty="0"/>
          </a:p>
        </p:txBody>
      </p:sp>
      <p:pic>
        <p:nvPicPr>
          <p:cNvPr id="7" name="Kép 6" descr="hgp-summa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413657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67544" y="4149080"/>
            <a:ext cx="1296144" cy="268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http://www.eisenlab.org/FunFly/wp-content/uploads/2012/06/science-creative-quarterly-seq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149080"/>
            <a:ext cx="2160240" cy="2597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914400"/>
          </a:xfrm>
        </p:spPr>
        <p:txBody>
          <a:bodyPr/>
          <a:lstStyle/>
          <a:p>
            <a:r>
              <a:rPr lang="hu-HU" sz="3200" dirty="0" err="1" smtClean="0"/>
              <a:t>Genomics</a:t>
            </a:r>
            <a:r>
              <a:rPr lang="hu-HU" sz="3200" dirty="0" smtClean="0"/>
              <a:t>:</a:t>
            </a:r>
            <a:r>
              <a:rPr lang="en-US" sz="3200" dirty="0" smtClean="0"/>
              <a:t>Microarrays</a:t>
            </a:r>
            <a:endParaRPr lang="en-US" sz="320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64344" y="908721"/>
            <a:ext cx="4038600" cy="5387744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Affymetrix</a:t>
            </a:r>
            <a:r>
              <a:rPr lang="en-US" sz="2400" dirty="0" smtClean="0"/>
              <a:t> HG U133 Plus2</a:t>
            </a:r>
          </a:p>
          <a:p>
            <a:pPr lvl="1"/>
            <a:r>
              <a:rPr lang="en-US" sz="2000" dirty="0" smtClean="0"/>
              <a:t>Raw image 67Mpix (photometry!)</a:t>
            </a:r>
          </a:p>
          <a:p>
            <a:pPr lvl="1"/>
            <a:r>
              <a:rPr lang="en-US" sz="2000" dirty="0" smtClean="0"/>
              <a:t>604258 probes</a:t>
            </a:r>
          </a:p>
          <a:p>
            <a:pPr lvl="1"/>
            <a:r>
              <a:rPr lang="en-US" sz="2000" dirty="0" smtClean="0"/>
              <a:t>54675 probe sets</a:t>
            </a:r>
            <a:endParaRPr lang="en-US" sz="2000" dirty="0"/>
          </a:p>
        </p:txBody>
      </p:sp>
      <p:pic>
        <p:nvPicPr>
          <p:cNvPr id="43010" name="Picture 2" descr="http://www.columbia.edu/~bo8/undergraduate_research/projects/sahil_mehta_project/images/Affymetrixarr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4625"/>
            <a:ext cx="3871543" cy="4301714"/>
          </a:xfrm>
          <a:prstGeom prst="rect">
            <a:avLst/>
          </a:prstGeom>
          <a:noFill/>
        </p:spPr>
      </p:pic>
      <p:pic>
        <p:nvPicPr>
          <p:cNvPr id="43012" name="Picture 4" descr="http://www.albany.edu/genomics/graphics/genechip_analys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363196"/>
            <a:ext cx="4277494" cy="2522188"/>
          </a:xfrm>
          <a:prstGeom prst="rect">
            <a:avLst/>
          </a:prstGeom>
          <a:noFill/>
        </p:spPr>
      </p:pic>
      <p:pic>
        <p:nvPicPr>
          <p:cNvPr id="7" name="Kép 6" descr="affy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924944"/>
            <a:ext cx="3816424" cy="3883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5" name="Picture 5" descr="MCj0294935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1809750" cy="1809750"/>
          </a:xfrm>
          <a:prstGeom prst="rect">
            <a:avLst/>
          </a:prstGeom>
          <a:noFill/>
        </p:spPr>
      </p:pic>
      <p:pic>
        <p:nvPicPr>
          <p:cNvPr id="215046" name="Picture 6" descr="MCj031890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1363" y="1143000"/>
            <a:ext cx="1824037" cy="1790700"/>
          </a:xfrm>
          <a:prstGeom prst="rect">
            <a:avLst/>
          </a:prstGeom>
          <a:noFill/>
        </p:spPr>
      </p:pic>
      <p:sp>
        <p:nvSpPr>
          <p:cNvPr id="215047" name="AutoShape 7"/>
          <p:cNvSpPr>
            <a:spLocks noChangeArrowheads="1"/>
          </p:cNvSpPr>
          <p:nvPr/>
        </p:nvSpPr>
        <p:spPr bwMode="auto">
          <a:xfrm>
            <a:off x="3048000" y="990600"/>
            <a:ext cx="2209800" cy="685800"/>
          </a:xfrm>
          <a:prstGeom prst="leftArrow">
            <a:avLst>
              <a:gd name="adj1" fmla="val 50000"/>
              <a:gd name="adj2" fmla="val 80556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hu-HU" dirty="0" err="1"/>
              <a:t>observation</a:t>
            </a:r>
            <a:endParaRPr lang="hu-HU" dirty="0"/>
          </a:p>
        </p:txBody>
      </p:sp>
      <p:sp>
        <p:nvSpPr>
          <p:cNvPr id="215048" name="Text Box 8"/>
          <p:cNvSpPr txBox="1">
            <a:spLocks noChangeArrowheads="1"/>
          </p:cNvSpPr>
          <p:nvPr/>
        </p:nvSpPr>
        <p:spPr bwMode="auto">
          <a:xfrm>
            <a:off x="1695450" y="1027113"/>
            <a:ext cx="81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/>
              <a:t>theory</a:t>
            </a:r>
          </a:p>
        </p:txBody>
      </p:sp>
      <p:sp>
        <p:nvSpPr>
          <p:cNvPr id="215049" name="Text Box 9"/>
          <p:cNvSpPr txBox="1">
            <a:spLocks noChangeArrowheads="1"/>
          </p:cNvSpPr>
          <p:nvPr/>
        </p:nvSpPr>
        <p:spPr bwMode="auto">
          <a:xfrm>
            <a:off x="8045450" y="1027113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/>
              <a:t>reality</a:t>
            </a: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304800" y="-141288"/>
            <a:ext cx="88392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200" dirty="0" smtClean="0">
                <a:solidFill>
                  <a:schemeClr val="tx2"/>
                </a:solidFill>
                <a:latin typeface="Times New Roman" pitchFamily="18" charset="0"/>
              </a:rPr>
              <a:t>Evolution of </a:t>
            </a:r>
            <a:r>
              <a:rPr lang="hu-HU" sz="3200" dirty="0" err="1" smtClean="0">
                <a:solidFill>
                  <a:schemeClr val="tx2"/>
                </a:solidFill>
                <a:latin typeface="Times New Roman" pitchFamily="18" charset="0"/>
              </a:rPr>
              <a:t>science</a:t>
            </a:r>
            <a:r>
              <a:rPr lang="hu-HU" sz="3200" dirty="0" smtClean="0">
                <a:solidFill>
                  <a:schemeClr val="tx2"/>
                </a:solidFill>
                <a:latin typeface="Times New Roman" pitchFamily="18" charset="0"/>
              </a:rPr>
              <a:t>: </a:t>
            </a:r>
            <a:r>
              <a:rPr lang="en-US" sz="3200" dirty="0" smtClean="0">
                <a:solidFill>
                  <a:schemeClr val="tx2"/>
                </a:solidFill>
                <a:latin typeface="Times New Roman" pitchFamily="18" charset="0"/>
              </a:rPr>
              <a:t>early times</a:t>
            </a:r>
            <a:endParaRPr lang="en-US" sz="3200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914400"/>
          </a:xfrm>
        </p:spPr>
        <p:txBody>
          <a:bodyPr/>
          <a:lstStyle/>
          <a:p>
            <a:r>
              <a:rPr lang="hu-HU" sz="3600" dirty="0" err="1" smtClean="0"/>
              <a:t>High</a:t>
            </a:r>
            <a:r>
              <a:rPr lang="hu-HU" sz="3600" dirty="0" smtClean="0"/>
              <a:t> </a:t>
            </a:r>
            <a:r>
              <a:rPr lang="hu-HU" sz="3600" dirty="0" err="1" smtClean="0"/>
              <a:t>througput</a:t>
            </a:r>
            <a:r>
              <a:rPr lang="hu-HU" sz="3600" dirty="0" smtClean="0"/>
              <a:t> </a:t>
            </a:r>
            <a:r>
              <a:rPr lang="hu-HU" sz="3600" dirty="0" err="1" smtClean="0"/>
              <a:t>sequencing</a:t>
            </a:r>
            <a:r>
              <a:rPr lang="hu-HU" sz="3600" dirty="0" smtClean="0"/>
              <a:t> </a:t>
            </a:r>
            <a:r>
              <a:rPr lang="hu-HU" sz="3600" dirty="0" err="1" smtClean="0"/>
              <a:t>history</a:t>
            </a:r>
            <a:r>
              <a:rPr lang="hu-HU" sz="3600" dirty="0" smtClean="0"/>
              <a:t>: Sanger</a:t>
            </a:r>
            <a:endParaRPr lang="en-US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239818" y="1412776"/>
            <a:ext cx="2171942" cy="450743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zövegdoboz 3"/>
          <p:cNvSpPr txBox="1"/>
          <p:nvPr/>
        </p:nvSpPr>
        <p:spPr>
          <a:xfrm>
            <a:off x="23801" y="6237312"/>
            <a:ext cx="4908239" cy="34668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none" strike="noStrike" kern="1200" dirty="0">
                <a:ln>
                  <a:noFill/>
                </a:ln>
                <a:latin typeface="Liberation Sans" pitchFamily="18"/>
                <a:ea typeface="DejaVu Sans" pitchFamily="2"/>
                <a:cs typeface="DejaVu Sans" pitchFamily="2"/>
              </a:rPr>
              <a:t>http://en.wikipedia.org/wiki/File:Sequencing.jpg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7020272" y="2348880"/>
            <a:ext cx="1981387" cy="24449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zövegdoboz 6"/>
          <p:cNvSpPr txBox="1"/>
          <p:nvPr/>
        </p:nvSpPr>
        <p:spPr>
          <a:xfrm>
            <a:off x="6876256" y="1700808"/>
            <a:ext cx="2160240" cy="503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0">
              <a:buNone/>
            </a:pPr>
            <a:r>
              <a:rPr lang="en-US" sz="1400" b="0" i="0" u="none" strike="noStrike" kern="1200" dirty="0" smtClean="0">
                <a:ln>
                  <a:noFill/>
                </a:ln>
                <a:latin typeface="Liberation Sans" pitchFamily="18"/>
                <a:ea typeface="DejaVu Sans" pitchFamily="2"/>
                <a:cs typeface="DejaVu Sans" pitchFamily="2"/>
              </a:rPr>
              <a:t>1977</a:t>
            </a:r>
            <a:r>
              <a:rPr lang="hu-HU" sz="1400" b="0" i="0" u="none" strike="noStrike" kern="1200" dirty="0" smtClean="0">
                <a:ln>
                  <a:noFill/>
                </a:ln>
                <a:latin typeface="Liberation Sans" pitchFamily="18"/>
                <a:ea typeface="DejaVu Sans" pitchFamily="2"/>
                <a:cs typeface="DejaVu Sans" pitchFamily="2"/>
              </a:rPr>
              <a:t> </a:t>
            </a:r>
            <a:r>
              <a:rPr lang="en-US" sz="1400" dirty="0" err="1" smtClean="0">
                <a:latin typeface="Liberation Sans" pitchFamily="18"/>
                <a:ea typeface="DejaVu Sans" pitchFamily="2"/>
                <a:cs typeface="DejaVu Sans" pitchFamily="2"/>
              </a:rPr>
              <a:t>Frederick_Sanger</a:t>
            </a:r>
            <a:endParaRPr lang="en-US" sz="1400" b="0" i="0" u="none" strike="noStrike" kern="1200" dirty="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pic>
        <p:nvPicPr>
          <p:cNvPr id="36866" name="Picture 2" descr="http://www.eisenlab.org/FunFly/wp-content/uploads/2012/06/science-creative-quarterly-seq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412776"/>
            <a:ext cx="3810000" cy="458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72400" cy="914400"/>
          </a:xfrm>
        </p:spPr>
        <p:txBody>
          <a:bodyPr/>
          <a:lstStyle/>
          <a:p>
            <a:r>
              <a:rPr lang="hu-HU" dirty="0" smtClean="0"/>
              <a:t>Main </a:t>
            </a:r>
            <a:r>
              <a:rPr lang="hu-HU" dirty="0" err="1" smtClean="0"/>
              <a:t>technologies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7884368" y="1484784"/>
            <a:ext cx="1047959" cy="385447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dirty="0">
                <a:ln>
                  <a:noFill/>
                </a:ln>
                <a:latin typeface="Liberation Sans" pitchFamily="18"/>
                <a:ea typeface="DejaVu Sans" pitchFamily="2"/>
                <a:cs typeface="DejaVu Sans" pitchFamily="2"/>
              </a:rPr>
              <a:t>Solid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539552" y="1556792"/>
            <a:ext cx="2456567" cy="1280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572000" y="2780928"/>
            <a:ext cx="1609200" cy="9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4572000" y="1443833"/>
            <a:ext cx="3246119" cy="8330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zövegdoboz 7"/>
          <p:cNvSpPr txBox="1"/>
          <p:nvPr/>
        </p:nvSpPr>
        <p:spPr>
          <a:xfrm>
            <a:off x="251520" y="3068960"/>
            <a:ext cx="3292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FF8100"/>
                </a:solidFill>
                <a:hlinkClick r:id="rId5"/>
              </a:rPr>
              <a:t>http://www.youtube.com/watch?v=l99aKKHcxC4</a:t>
            </a:r>
            <a:endParaRPr lang="en-US" sz="1200" dirty="0">
              <a:solidFill>
                <a:srgbClr val="FF81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546851" y="2348880"/>
            <a:ext cx="3337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FF8100"/>
                </a:solidFill>
                <a:hlinkClick r:id="rId6"/>
              </a:rPr>
              <a:t>http://www.youtube.com/watch?v=nlvyF8bFDwM</a:t>
            </a:r>
            <a:endParaRPr lang="en-US" sz="1200" dirty="0">
              <a:solidFill>
                <a:srgbClr val="FF8100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323528" y="1052736"/>
            <a:ext cx="846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„</a:t>
            </a:r>
            <a:r>
              <a:rPr lang="hu-HU" dirty="0" err="1" smtClean="0"/>
              <a:t>Past</a:t>
            </a:r>
            <a:r>
              <a:rPr lang="hu-HU" dirty="0" smtClean="0"/>
              <a:t>”</a:t>
            </a:r>
            <a:r>
              <a:rPr lang="en-US" dirty="0" smtClean="0"/>
              <a:t>:</a:t>
            </a:r>
          </a:p>
        </p:txBody>
      </p:sp>
      <p:sp>
        <p:nvSpPr>
          <p:cNvPr id="11" name="Téglalap 10"/>
          <p:cNvSpPr/>
          <p:nvPr/>
        </p:nvSpPr>
        <p:spPr>
          <a:xfrm>
            <a:off x="323528" y="3563724"/>
            <a:ext cx="1162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„</a:t>
            </a:r>
            <a:r>
              <a:rPr lang="hu-HU" dirty="0" err="1" smtClean="0"/>
              <a:t>Present</a:t>
            </a:r>
            <a:r>
              <a:rPr lang="hu-HU" dirty="0" smtClean="0"/>
              <a:t>”</a:t>
            </a:r>
            <a:r>
              <a:rPr lang="en-US" dirty="0" smtClean="0"/>
              <a:t>:</a:t>
            </a:r>
          </a:p>
        </p:txBody>
      </p:sp>
      <p:pic>
        <p:nvPicPr>
          <p:cNvPr id="97282" name="Picture 2" descr="http://www.lab-robotics.org/new_england/images/IonTorren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4293096"/>
            <a:ext cx="2284884" cy="885135"/>
          </a:xfrm>
          <a:prstGeom prst="rect">
            <a:avLst/>
          </a:prstGeom>
          <a:noFill/>
        </p:spPr>
      </p:pic>
      <p:sp>
        <p:nvSpPr>
          <p:cNvPr id="13" name="Szövegdoboz 12"/>
          <p:cNvSpPr txBox="1"/>
          <p:nvPr/>
        </p:nvSpPr>
        <p:spPr>
          <a:xfrm>
            <a:off x="179512" y="5445224"/>
            <a:ext cx="3337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hlinkClick r:id="rId8"/>
              </a:rPr>
              <a:t>http://www.youtube.com/watch?v=yVf2295JqUg</a:t>
            </a:r>
            <a:endParaRPr lang="en-US" sz="1200" dirty="0"/>
          </a:p>
        </p:txBody>
      </p:sp>
      <p:sp>
        <p:nvSpPr>
          <p:cNvPr id="14" name="Téglalap 13"/>
          <p:cNvSpPr/>
          <p:nvPr/>
        </p:nvSpPr>
        <p:spPr>
          <a:xfrm>
            <a:off x="4705646" y="4067780"/>
            <a:ext cx="1058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„</a:t>
            </a:r>
            <a:r>
              <a:rPr lang="hu-HU" dirty="0" err="1" smtClean="0"/>
              <a:t>Future</a:t>
            </a:r>
            <a:r>
              <a:rPr lang="hu-HU" dirty="0" smtClean="0"/>
              <a:t>”</a:t>
            </a:r>
            <a:r>
              <a:rPr lang="en-US" dirty="0" smtClean="0"/>
              <a:t>:</a:t>
            </a:r>
          </a:p>
        </p:txBody>
      </p:sp>
      <p:pic>
        <p:nvPicPr>
          <p:cNvPr id="97284" name="Picture 4" descr="http://www.nanotech-now.com/news_images/3155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2040" y="4581128"/>
            <a:ext cx="3362325" cy="571501"/>
          </a:xfrm>
          <a:prstGeom prst="rect">
            <a:avLst/>
          </a:prstGeom>
          <a:noFill/>
        </p:spPr>
      </p:pic>
      <p:sp>
        <p:nvSpPr>
          <p:cNvPr id="16" name="Szövegdoboz 15"/>
          <p:cNvSpPr txBox="1"/>
          <p:nvPr/>
        </p:nvSpPr>
        <p:spPr>
          <a:xfrm>
            <a:off x="3707904" y="5445224"/>
            <a:ext cx="5513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chemeClr val="bg2"/>
                </a:solidFill>
                <a:hlinkClick r:id="rId10"/>
              </a:rPr>
              <a:t>https://www.nanoporetech.com/news/movies#movie-24-nanopore-dna-sequencing</a:t>
            </a:r>
            <a:endParaRPr lang="en-US" sz="1200" dirty="0">
              <a:solidFill>
                <a:schemeClr val="bg2"/>
              </a:solidFill>
              <a:hlinkClick r:id="rId6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.ytimg.com/vi/_rRrOT9gfpo/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527122"/>
            <a:ext cx="3528392" cy="2646294"/>
          </a:xfrm>
          <a:prstGeom prst="rect">
            <a:avLst/>
          </a:prstGeom>
          <a:noFill/>
        </p:spPr>
      </p:pic>
      <p:pic>
        <p:nvPicPr>
          <p:cNvPr id="1026" name="Picture 2" descr="E:\My Dropbox\transfer\presentation\figs\cost_per_geno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4320480" cy="3240360"/>
          </a:xfrm>
          <a:prstGeom prst="rect">
            <a:avLst/>
          </a:prstGeom>
          <a:noFill/>
        </p:spPr>
      </p:pic>
      <p:pic>
        <p:nvPicPr>
          <p:cNvPr id="1028" name="Picture 4" descr="http://www.nanoporetech.com/uploads/Technology_New/MinION/MinION_in_laptop_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6462" y="4599805"/>
            <a:ext cx="2647538" cy="2258195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3995936" y="6351711"/>
            <a:ext cx="1549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Oxford </a:t>
            </a:r>
            <a:r>
              <a:rPr lang="en-US" sz="1200" dirty="0" err="1" smtClean="0"/>
              <a:t>Nanopore</a:t>
            </a:r>
            <a:endParaRPr lang="en-US" sz="1200" dirty="0" smtClean="0"/>
          </a:p>
          <a:p>
            <a:r>
              <a:rPr lang="en-US" sz="1200" dirty="0" smtClean="0"/>
              <a:t>201</a:t>
            </a:r>
            <a:r>
              <a:rPr lang="hu-HU" sz="1200" dirty="0" smtClean="0"/>
              <a:t>3</a:t>
            </a:r>
            <a:r>
              <a:rPr lang="en-US" sz="1200" dirty="0" smtClean="0"/>
              <a:t> </a:t>
            </a:r>
            <a:r>
              <a:rPr lang="en-US" sz="1200" dirty="0" smtClean="0"/>
              <a:t>Q4, 100Mb,$900</a:t>
            </a:r>
            <a:endParaRPr lang="en-US" sz="1200" dirty="0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-100" normalizeH="0" baseline="0" noProof="0" dirty="0" err="1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Next</a:t>
            </a:r>
            <a:r>
              <a:rPr kumimoji="0" lang="hu-HU" sz="32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200" b="0" i="0" u="none" strike="noStrike" kern="1200" cap="none" spc="-100" normalizeH="0" baseline="0" noProof="0" dirty="0" err="1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Generation</a:t>
            </a:r>
            <a:r>
              <a:rPr kumimoji="0" lang="hu-HU" sz="32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200" b="0" i="0" u="none" strike="noStrike" kern="1200" cap="none" spc="-100" normalizeH="0" baseline="0" noProof="0" dirty="0" err="1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Sequencing</a:t>
            </a:r>
            <a:r>
              <a:rPr kumimoji="0" lang="hu-HU" sz="32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Data</a:t>
            </a:r>
            <a:r>
              <a:rPr kumimoji="0" lang="hu-HU" sz="3200" b="0" i="0" u="none" strike="noStrike" kern="1200" cap="none" spc="-100" normalizeH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200" b="0" i="0" u="none" strike="noStrike" kern="1200" cap="none" spc="-100" normalizeH="0" noProof="0" dirty="0" err="1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Avalanche</a:t>
            </a:r>
            <a:endParaRPr kumimoji="0" lang="en-US" sz="32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4067944" y="800460"/>
            <a:ext cx="4896544" cy="3312863"/>
            <a:chOff x="310680" y="882359"/>
            <a:chExt cx="10007653" cy="5810624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5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1256413" y="945943"/>
              <a:ext cx="9061920" cy="57470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Szabadkézi sokszög 10"/>
            <p:cNvSpPr/>
            <p:nvPr/>
          </p:nvSpPr>
          <p:spPr>
            <a:xfrm>
              <a:off x="310680" y="882359"/>
              <a:ext cx="9061920" cy="57470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US" sz="1600" dirty="0">
                <a:latin typeface="Liberation Sans" pitchFamily="18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12" name="Szövegdoboz 11"/>
          <p:cNvSpPr txBox="1"/>
          <p:nvPr/>
        </p:nvSpPr>
        <p:spPr>
          <a:xfrm>
            <a:off x="4531765" y="4149080"/>
            <a:ext cx="4576739" cy="216024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1080"/>
              </a:spcBef>
              <a:spcAft>
                <a:spcPts val="900"/>
              </a:spcAft>
              <a:buNone/>
            </a:pPr>
            <a:r>
              <a:rPr lang="en-US" sz="900" dirty="0">
                <a:latin typeface="Liberation Sans" pitchFamily="18"/>
                <a:ea typeface="DejaVu Sans" pitchFamily="2"/>
                <a:cs typeface="DejaVu Sans" pitchFamily="2"/>
              </a:rPr>
              <a:t>Genome Biol. 2010;11(5):207. </a:t>
            </a:r>
            <a:r>
              <a:rPr lang="en-US" sz="900" dirty="0" err="1">
                <a:latin typeface="Liberation Sans" pitchFamily="18"/>
                <a:ea typeface="DejaVu Sans" pitchFamily="2"/>
                <a:cs typeface="DejaVu Sans" pitchFamily="2"/>
              </a:rPr>
              <a:t>Epub</a:t>
            </a:r>
            <a:r>
              <a:rPr lang="en-US" sz="900" dirty="0">
                <a:latin typeface="Liberation Sans" pitchFamily="18"/>
                <a:ea typeface="DejaVu Sans" pitchFamily="2"/>
                <a:cs typeface="DejaVu Sans" pitchFamily="2"/>
              </a:rPr>
              <a:t> 2010 May 5. </a:t>
            </a:r>
            <a:r>
              <a:rPr lang="en-US" sz="900" dirty="0">
                <a:latin typeface="Liberation Sans" pitchFamily="18"/>
                <a:ea typeface="DejaVu Sans" pitchFamily="2"/>
                <a:cs typeface="DejaVu Sans" pitchFamily="2"/>
                <a:hlinkClick r:id="rId6"/>
              </a:rPr>
              <a:t>The case for cloud computing in genome informatics.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707904" y="5085184"/>
            <a:ext cx="2709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Huge</a:t>
            </a:r>
            <a:r>
              <a:rPr lang="hu-HU" sz="2400" dirty="0" smtClean="0"/>
              <a:t> </a:t>
            </a:r>
            <a:r>
              <a:rPr lang="hu-HU" sz="2400" dirty="0" err="1" smtClean="0"/>
              <a:t>genomics</a:t>
            </a:r>
            <a:r>
              <a:rPr lang="hu-HU" sz="2400" dirty="0" smtClean="0"/>
              <a:t> </a:t>
            </a:r>
            <a:r>
              <a:rPr lang="hu-HU" sz="2400" dirty="0" err="1" smtClean="0"/>
              <a:t>archives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>
          <a:xfrm>
            <a:off x="0" y="314325"/>
            <a:ext cx="8228013" cy="1063625"/>
          </a:xfrm>
        </p:spPr>
        <p:txBody>
          <a:bodyPr lIns="82945" tIns="41473" rIns="82945" bIns="41473"/>
          <a:lstStyle>
            <a:defPPr lvl="0">
              <a:buClr>
                <a:srgbClr val="004869"/>
              </a:buClr>
              <a:buSzPct val="100000"/>
              <a:buFont typeface="Arial" pitchFamily="34"/>
              <a:buNone/>
            </a:defPPr>
            <a:lvl1pPr lvl="0">
              <a:buClr>
                <a:srgbClr val="004869"/>
              </a:buClr>
              <a:buSzPct val="100000"/>
              <a:buFont typeface="Arial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GB" sz="3200" dirty="0">
                <a:solidFill>
                  <a:schemeClr val="bg1"/>
                </a:solidFill>
              </a:rPr>
              <a:t>Genomics </a:t>
            </a:r>
            <a:r>
              <a:rPr lang="en-GB" sz="3200" dirty="0" smtClean="0">
                <a:solidFill>
                  <a:schemeClr val="bg1"/>
                </a:solidFill>
              </a:rPr>
              <a:t>Data – Big Data Challenge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0" y="2122806"/>
            <a:ext cx="5061543" cy="4082318"/>
            <a:chOff x="0" y="2340000"/>
            <a:chExt cx="5580000" cy="4500000"/>
          </a:xfrm>
        </p:grpSpPr>
        <p:sp>
          <p:nvSpPr>
            <p:cNvPr id="4" name="Szabadkézi sokszög 3"/>
            <p:cNvSpPr/>
            <p:nvPr/>
          </p:nvSpPr>
          <p:spPr>
            <a:xfrm>
              <a:off x="0" y="2340000"/>
              <a:ext cx="5580000" cy="4500000"/>
            </a:xfrm>
            <a:custGeom>
              <a:avLst>
                <a:gd name="f0" fmla="val 108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-2147483647"/>
                <a:gd name="f9" fmla="val 2147483647"/>
                <a:gd name="f10" fmla="+- 0 0 0"/>
                <a:gd name="f11" fmla="*/ f4 1 21600"/>
                <a:gd name="f12" fmla="*/ f5 1 21600"/>
                <a:gd name="f13" fmla="pin 0 f0 21600"/>
                <a:gd name="f14" fmla="*/ f10 f1 1"/>
                <a:gd name="f15" fmla="val f13"/>
                <a:gd name="f16" fmla="*/ f13 1 2"/>
                <a:gd name="f17" fmla="*/ f13 f11 1"/>
                <a:gd name="f18" fmla="*/ f6 f12 1"/>
                <a:gd name="f19" fmla="*/ 18000 f12 1"/>
                <a:gd name="f20" fmla="*/ 10800 f12 1"/>
                <a:gd name="f21" fmla="*/ 10800 f11 1"/>
                <a:gd name="f22" fmla="*/ 0 f12 1"/>
                <a:gd name="f23" fmla="*/ f14 1 f3"/>
                <a:gd name="f24" fmla="*/ 0 f11 1"/>
                <a:gd name="f25" fmla="*/ 21600 f12 1"/>
                <a:gd name="f26" fmla="*/ 21600 f11 1"/>
                <a:gd name="f27" fmla="+- f16 10800 0"/>
                <a:gd name="f28" fmla="+- 21600 0 f15"/>
                <a:gd name="f29" fmla="*/ f16 f11 1"/>
                <a:gd name="f30" fmla="+- f23 0 f2"/>
                <a:gd name="f31" fmla="*/ f28 1 2"/>
                <a:gd name="f32" fmla="*/ f27 f11 1"/>
                <a:gd name="f33" fmla="+- 21600 0 f31"/>
                <a:gd name="f34" fmla="*/ f33 f11 1"/>
              </a:gdLst>
              <a:ahLst>
                <a:ahXY gdRefX="f0" minX="f6" maxX="f7" gdRefY="" minY="0" maxY="0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21" y="f22"/>
                </a:cxn>
                <a:cxn ang="f30">
                  <a:pos x="f29" y="f20"/>
                </a:cxn>
                <a:cxn ang="f30">
                  <a:pos x="f24" y="f25"/>
                </a:cxn>
                <a:cxn ang="f30">
                  <a:pos x="f21" y="f25"/>
                </a:cxn>
                <a:cxn ang="f30">
                  <a:pos x="f26" y="f25"/>
                </a:cxn>
                <a:cxn ang="f30">
                  <a:pos x="f34" y="f20"/>
                </a:cxn>
              </a:cxnLst>
              <a:rect l="f29" t="f20" r="f32" b="f19"/>
              <a:pathLst>
                <a:path w="21600" h="21600">
                  <a:moveTo>
                    <a:pt x="f15" y="f6"/>
                  </a:moveTo>
                  <a:lnTo>
                    <a:pt x="f7" y="f7"/>
                  </a:lnTo>
                  <a:lnTo>
                    <a:pt x="f6" y="f7"/>
                  </a:lnTo>
                  <a:close/>
                </a:path>
              </a:pathLst>
            </a:custGeom>
            <a:gradFill>
              <a:gsLst>
                <a:gs pos="0">
                  <a:srgbClr val="9966CC"/>
                </a:gs>
                <a:gs pos="100000">
                  <a:srgbClr val="FFFFFF"/>
                </a:gs>
              </a:gsLst>
              <a:lin ang="5400000"/>
            </a:gradFill>
            <a:ln w="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GB" sz="1600" dirty="0">
                <a:solidFill>
                  <a:schemeClr val="bg1"/>
                </a:solidFill>
                <a:latin typeface="Arial" pitchFamily="18"/>
                <a:ea typeface="Bitstream Vera Sans" pitchFamily="2"/>
                <a:cs typeface="Bitstream Vera Sans" pitchFamily="2"/>
              </a:endParaRPr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1260000" y="6300000"/>
              <a:ext cx="3240000" cy="36028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r>
                <a:rPr lang="en-GB" sz="1600" dirty="0">
                  <a:solidFill>
                    <a:schemeClr val="bg1"/>
                  </a:solidFill>
                  <a:latin typeface="Arial" pitchFamily="18"/>
                  <a:ea typeface="Bitstream Vera Sans" pitchFamily="2"/>
                  <a:cs typeface="Bitstream Vera Sans" pitchFamily="2"/>
                </a:rPr>
                <a:t>Intensities / raw data (2TB)</a:t>
              </a: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1620000" y="4873679"/>
              <a:ext cx="2340000" cy="36028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r>
                <a:rPr lang="en-GB" sz="1600" dirty="0">
                  <a:solidFill>
                    <a:schemeClr val="bg1"/>
                  </a:solidFill>
                  <a:latin typeface="Arial" pitchFamily="18"/>
                  <a:ea typeface="Bitstream Vera Sans" pitchFamily="2"/>
                  <a:cs typeface="Bitstream Vera Sans" pitchFamily="2"/>
                </a:rPr>
                <a:t>Alignments (200 GB)</a:t>
              </a:r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1033558" y="5604120"/>
              <a:ext cx="3960000" cy="36028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r>
                <a:rPr lang="en-GB" sz="1600" dirty="0">
                  <a:solidFill>
                    <a:schemeClr val="bg1"/>
                  </a:solidFill>
                  <a:latin typeface="Arial" pitchFamily="18"/>
                  <a:ea typeface="Bitstream Vera Sans" pitchFamily="2"/>
                  <a:cs typeface="Bitstream Vera Sans" pitchFamily="2"/>
                </a:rPr>
                <a:t>Sequence + quality data (500 GB)</a:t>
              </a: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1667881" y="4140000"/>
              <a:ext cx="2244239" cy="36028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r>
                <a:rPr lang="en-GB" sz="1600" dirty="0">
                  <a:solidFill>
                    <a:schemeClr val="bg1"/>
                  </a:solidFill>
                  <a:latin typeface="Arial" pitchFamily="18"/>
                  <a:ea typeface="Bitstream Vera Sans" pitchFamily="2"/>
                  <a:cs typeface="Bitstream Vera Sans" pitchFamily="2"/>
                </a:rPr>
                <a:t>Variation data (1GB)</a:t>
              </a: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2213640" y="3060000"/>
              <a:ext cx="1206359" cy="880491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 hangingPunct="0">
                <a:buNone/>
              </a:pPr>
              <a:r>
                <a:rPr lang="en-GB" sz="1600" dirty="0">
                  <a:solidFill>
                    <a:schemeClr val="bg1"/>
                  </a:solidFill>
                  <a:latin typeface="Arial" pitchFamily="18"/>
                  <a:ea typeface="Bitstream Vera Sans" pitchFamily="2"/>
                  <a:cs typeface="Bitstream Vera Sans" pitchFamily="2"/>
                </a:rPr>
                <a:t>Individual</a:t>
              </a:r>
            </a:p>
            <a:p>
              <a:pPr algn="ctr" hangingPunct="0">
                <a:buNone/>
              </a:pPr>
              <a:r>
                <a:rPr lang="en-GB" sz="1600" dirty="0">
                  <a:solidFill>
                    <a:schemeClr val="bg1"/>
                  </a:solidFill>
                  <a:latin typeface="Arial" pitchFamily="18"/>
                  <a:ea typeface="Bitstream Vera Sans" pitchFamily="2"/>
                  <a:cs typeface="Bitstream Vera Sans" pitchFamily="2"/>
                </a:rPr>
                <a:t>features</a:t>
              </a:r>
            </a:p>
            <a:p>
              <a:pPr algn="ctr" hangingPunct="0">
                <a:buNone/>
              </a:pPr>
              <a:r>
                <a:rPr lang="en-GB" sz="1600" dirty="0">
                  <a:solidFill>
                    <a:schemeClr val="bg1"/>
                  </a:solidFill>
                  <a:latin typeface="Arial" pitchFamily="18"/>
                  <a:ea typeface="Bitstream Vera Sans" pitchFamily="2"/>
                  <a:cs typeface="Bitstream Vera Sans" pitchFamily="2"/>
                </a:rPr>
                <a:t>(3MB)</a:t>
              </a:r>
            </a:p>
          </p:txBody>
        </p:sp>
      </p:grpSp>
      <p:sp>
        <p:nvSpPr>
          <p:cNvPr id="10" name="Szabadkézi sokszög 9"/>
          <p:cNvSpPr/>
          <p:nvPr/>
        </p:nvSpPr>
        <p:spPr>
          <a:xfrm>
            <a:off x="6041197" y="2122806"/>
            <a:ext cx="1959307" cy="17962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84D1"/>
          </a:solidFill>
          <a:ln>
            <a:noFill/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</a:pPr>
            <a:r>
              <a:rPr lang="en-GB" sz="1600" dirty="0">
                <a:solidFill>
                  <a:schemeClr val="bg1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Structured data</a:t>
            </a:r>
          </a:p>
          <a:p>
            <a:pPr algn="ctr" hangingPunct="0">
              <a:buNone/>
            </a:pPr>
            <a:r>
              <a:rPr lang="en-GB" sz="1600" dirty="0">
                <a:solidFill>
                  <a:schemeClr val="bg1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(databases)</a:t>
            </a:r>
          </a:p>
        </p:txBody>
      </p:sp>
      <p:sp>
        <p:nvSpPr>
          <p:cNvPr id="11" name="Szabadkézi sokszög 10"/>
          <p:cNvSpPr/>
          <p:nvPr/>
        </p:nvSpPr>
        <p:spPr>
          <a:xfrm>
            <a:off x="5877921" y="4572197"/>
            <a:ext cx="2449134" cy="1796220"/>
          </a:xfrm>
          <a:custGeom>
            <a:avLst/>
            <a:gdLst>
              <a:gd name="f0" fmla="val 0"/>
              <a:gd name="f1" fmla="val 884"/>
              <a:gd name="f2" fmla="val 526"/>
              <a:gd name="f3" fmla="val 794"/>
              <a:gd name="f4" fmla="val 337"/>
              <a:gd name="f5" fmla="val 800"/>
              <a:gd name="f6" fmla="val 349"/>
              <a:gd name="f7" fmla="val 806"/>
              <a:gd name="f8" fmla="val 361"/>
              <a:gd name="f9" fmla="val 812"/>
              <a:gd name="f10" fmla="val 373"/>
              <a:gd name="f11" fmla="val 390"/>
              <a:gd name="f12" fmla="val 426"/>
              <a:gd name="f13" fmla="val 776"/>
              <a:gd name="f14" fmla="val 461"/>
              <a:gd name="f15" fmla="val 740"/>
              <a:gd name="f16" fmla="val 485"/>
              <a:gd name="f17" fmla="val 693"/>
              <a:gd name="f18" fmla="val 503"/>
              <a:gd name="f19" fmla="val 639"/>
              <a:gd name="f20" fmla="val 509"/>
              <a:gd name="f21" fmla="val 609"/>
              <a:gd name="f22" fmla="val 579"/>
              <a:gd name="f23" fmla="val 555"/>
              <a:gd name="f24" fmla="val 497"/>
              <a:gd name="f25" fmla="val 531"/>
              <a:gd name="f26" fmla="val 519"/>
              <a:gd name="f27" fmla="val 501"/>
              <a:gd name="f28" fmla="val 515"/>
              <a:gd name="f29" fmla="val 484"/>
              <a:gd name="f30" fmla="val 521"/>
              <a:gd name="f31" fmla="val 460"/>
              <a:gd name="f32" fmla="val 442"/>
              <a:gd name="f33" fmla="val 418"/>
              <a:gd name="f34" fmla="val 406"/>
              <a:gd name="f35" fmla="val 394"/>
              <a:gd name="f36" fmla="val 376"/>
              <a:gd name="f37" fmla="val 491"/>
              <a:gd name="f38" fmla="val 352"/>
              <a:gd name="f39" fmla="val 334"/>
              <a:gd name="f40" fmla="val 310"/>
              <a:gd name="f41" fmla="val 263"/>
              <a:gd name="f42" fmla="val 221"/>
              <a:gd name="f43" fmla="val 185"/>
              <a:gd name="f44" fmla="val 467"/>
              <a:gd name="f45" fmla="val 161"/>
              <a:gd name="f46" fmla="val 444"/>
              <a:gd name="f47" fmla="val 143"/>
              <a:gd name="f48" fmla="val 414"/>
              <a:gd name="f49" fmla="val 137"/>
              <a:gd name="f50" fmla="val 131"/>
              <a:gd name="f51" fmla="val 90"/>
              <a:gd name="f52" fmla="val 408"/>
              <a:gd name="f53" fmla="val 54"/>
              <a:gd name="f54" fmla="val 24"/>
              <a:gd name="f55" fmla="val 6"/>
              <a:gd name="f56" fmla="val 343"/>
              <a:gd name="f57" fmla="val 308"/>
              <a:gd name="f58" fmla="val 272"/>
              <a:gd name="f59" fmla="val 30"/>
              <a:gd name="f60" fmla="val 242"/>
              <a:gd name="f61" fmla="val 60"/>
              <a:gd name="f62" fmla="val 219"/>
              <a:gd name="f63" fmla="val 101"/>
              <a:gd name="f64" fmla="val 201"/>
              <a:gd name="f65" fmla="val 107"/>
              <a:gd name="f66" fmla="val 95"/>
              <a:gd name="f67" fmla="val 189"/>
              <a:gd name="f68" fmla="val 84"/>
              <a:gd name="f69" fmla="val 177"/>
              <a:gd name="f70" fmla="val 78"/>
              <a:gd name="f71" fmla="val 160"/>
              <a:gd name="f72" fmla="val 142"/>
              <a:gd name="f73" fmla="val 100"/>
              <a:gd name="f74" fmla="val 113"/>
              <a:gd name="f75" fmla="val 71"/>
              <a:gd name="f76" fmla="val 149"/>
              <a:gd name="f77" fmla="val 47"/>
              <a:gd name="f78" fmla="val 197"/>
              <a:gd name="f79" fmla="val 35"/>
              <a:gd name="f80" fmla="val 227"/>
              <a:gd name="f81" fmla="val 41"/>
              <a:gd name="f82" fmla="val 251"/>
              <a:gd name="f83" fmla="val 275"/>
              <a:gd name="f84" fmla="val 59"/>
              <a:gd name="f85" fmla="val 293"/>
              <a:gd name="f86" fmla="val 77"/>
              <a:gd name="f87" fmla="val 298"/>
              <a:gd name="f88" fmla="val 304"/>
              <a:gd name="f89" fmla="val 322"/>
              <a:gd name="f90" fmla="val 340"/>
              <a:gd name="f91" fmla="val 53"/>
              <a:gd name="f92" fmla="val 358"/>
              <a:gd name="f93" fmla="val 382"/>
              <a:gd name="f94" fmla="val 430"/>
              <a:gd name="f95" fmla="val 436"/>
              <a:gd name="f96" fmla="val 466"/>
              <a:gd name="f97" fmla="val 29"/>
              <a:gd name="f98" fmla="val 496"/>
              <a:gd name="f99" fmla="val 12"/>
              <a:gd name="f100" fmla="val 573"/>
              <a:gd name="f101" fmla="val 621"/>
              <a:gd name="f102" fmla="val 669"/>
              <a:gd name="f103" fmla="val 699"/>
              <a:gd name="f104" fmla="val 722"/>
              <a:gd name="f105" fmla="val 728"/>
              <a:gd name="f106" fmla="val 112"/>
              <a:gd name="f107" fmla="val 118"/>
              <a:gd name="f108" fmla="val 124"/>
              <a:gd name="f109" fmla="val 130"/>
              <a:gd name="f110" fmla="val 734"/>
              <a:gd name="f111" fmla="val 746"/>
              <a:gd name="f112" fmla="val 136"/>
              <a:gd name="f113" fmla="val 830"/>
              <a:gd name="f114" fmla="val 148"/>
              <a:gd name="f115" fmla="val 860"/>
              <a:gd name="f116" fmla="val 171"/>
              <a:gd name="f117" fmla="val 878"/>
              <a:gd name="f118" fmla="val 237"/>
              <a:gd name="f119" fmla="val 296"/>
              <a:gd name="f120" fmla="val 319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884" h="526">
                <a:moveTo>
                  <a:pt x="f3" y="f4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9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18"/>
                </a:lnTo>
                <a:lnTo>
                  <a:pt x="f22" y="f18"/>
                </a:lnTo>
                <a:lnTo>
                  <a:pt x="f23" y="f24"/>
                </a:lnTo>
                <a:lnTo>
                  <a:pt x="f25" y="f16"/>
                </a:lnTo>
                <a:lnTo>
                  <a:pt x="f26" y="f18"/>
                </a:lnTo>
                <a:lnTo>
                  <a:pt x="f27" y="f28"/>
                </a:lnTo>
                <a:lnTo>
                  <a:pt x="f29" y="f30"/>
                </a:lnTo>
                <a:lnTo>
                  <a:pt x="f31" y="f2"/>
                </a:lnTo>
                <a:lnTo>
                  <a:pt x="f32" y="f30"/>
                </a:lnTo>
                <a:lnTo>
                  <a:pt x="f33" y="f28"/>
                </a:lnTo>
                <a:lnTo>
                  <a:pt x="f34" y="f18"/>
                </a:lnTo>
                <a:lnTo>
                  <a:pt x="f35" y="f16"/>
                </a:lnTo>
                <a:lnTo>
                  <a:pt x="f36" y="f37"/>
                </a:lnTo>
                <a:lnTo>
                  <a:pt x="f38" y="f24"/>
                </a:lnTo>
                <a:lnTo>
                  <a:pt x="f39" y="f24"/>
                </a:lnTo>
                <a:lnTo>
                  <a:pt x="f40" y="f18"/>
                </a:lnTo>
                <a:lnTo>
                  <a:pt x="f41" y="f24"/>
                </a:lnTo>
                <a:lnTo>
                  <a:pt x="f42" y="f16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48"/>
                </a:lnTo>
                <a:lnTo>
                  <a:pt x="f49" y="f48"/>
                </a:lnTo>
                <a:lnTo>
                  <a:pt x="f49" y="f48"/>
                </a:lnTo>
                <a:lnTo>
                  <a:pt x="f50" y="f48"/>
                </a:lnTo>
                <a:lnTo>
                  <a:pt x="f51" y="f52"/>
                </a:lnTo>
                <a:lnTo>
                  <a:pt x="f53" y="f11"/>
                </a:lnTo>
                <a:lnTo>
                  <a:pt x="f54" y="f10"/>
                </a:lnTo>
                <a:lnTo>
                  <a:pt x="f55" y="f56"/>
                </a:lnTo>
                <a:lnTo>
                  <a:pt x="f0" y="f57"/>
                </a:lnTo>
                <a:lnTo>
                  <a:pt x="f55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3" y="f64"/>
                </a:lnTo>
                <a:lnTo>
                  <a:pt x="f63" y="f64"/>
                </a:lnTo>
                <a:lnTo>
                  <a:pt x="f65" y="f64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72"/>
                </a:lnTo>
                <a:lnTo>
                  <a:pt x="f68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77"/>
                </a:lnTo>
                <a:lnTo>
                  <a:pt x="f83" y="f84"/>
                </a:lnTo>
                <a:lnTo>
                  <a:pt x="f85" y="f86"/>
                </a:lnTo>
                <a:lnTo>
                  <a:pt x="f87" y="f86"/>
                </a:lnTo>
                <a:lnTo>
                  <a:pt x="f87" y="f86"/>
                </a:lnTo>
                <a:lnTo>
                  <a:pt x="f88" y="f86"/>
                </a:lnTo>
                <a:lnTo>
                  <a:pt x="f88" y="f86"/>
                </a:lnTo>
                <a:lnTo>
                  <a:pt x="f88" y="f86"/>
                </a:lnTo>
                <a:lnTo>
                  <a:pt x="f40" y="f86"/>
                </a:lnTo>
                <a:lnTo>
                  <a:pt x="f40" y="f86"/>
                </a:lnTo>
                <a:lnTo>
                  <a:pt x="f89" y="f84"/>
                </a:lnTo>
                <a:lnTo>
                  <a:pt x="f90" y="f91"/>
                </a:lnTo>
                <a:lnTo>
                  <a:pt x="f92" y="f77"/>
                </a:lnTo>
                <a:lnTo>
                  <a:pt x="f93" y="f81"/>
                </a:lnTo>
                <a:lnTo>
                  <a:pt x="f35" y="f81"/>
                </a:lnTo>
                <a:lnTo>
                  <a:pt x="f34" y="f77"/>
                </a:lnTo>
                <a:lnTo>
                  <a:pt x="f33" y="f91"/>
                </a:lnTo>
                <a:lnTo>
                  <a:pt x="f94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77"/>
                </a:lnTo>
                <a:lnTo>
                  <a:pt x="f96" y="f97"/>
                </a:lnTo>
                <a:lnTo>
                  <a:pt x="f98" y="f99"/>
                </a:lnTo>
                <a:lnTo>
                  <a:pt x="f25" y="f55"/>
                </a:lnTo>
                <a:lnTo>
                  <a:pt x="f100" y="f0"/>
                </a:lnTo>
                <a:lnTo>
                  <a:pt x="f101" y="f55"/>
                </a:lnTo>
                <a:lnTo>
                  <a:pt x="f102" y="f54"/>
                </a:lnTo>
                <a:lnTo>
                  <a:pt x="f103" y="f77"/>
                </a:lnTo>
                <a:lnTo>
                  <a:pt x="f104" y="f86"/>
                </a:lnTo>
                <a:lnTo>
                  <a:pt x="f105" y="f106"/>
                </a:lnTo>
                <a:lnTo>
                  <a:pt x="f105" y="f107"/>
                </a:lnTo>
                <a:lnTo>
                  <a:pt x="f105" y="f107"/>
                </a:lnTo>
                <a:lnTo>
                  <a:pt x="f105" y="f108"/>
                </a:lnTo>
                <a:lnTo>
                  <a:pt x="f105" y="f109"/>
                </a:lnTo>
                <a:lnTo>
                  <a:pt x="f110" y="f109"/>
                </a:lnTo>
                <a:lnTo>
                  <a:pt x="f15" y="f109"/>
                </a:lnTo>
                <a:lnTo>
                  <a:pt x="f111" y="f109"/>
                </a:lnTo>
                <a:lnTo>
                  <a:pt x="f111" y="f109"/>
                </a:lnTo>
                <a:lnTo>
                  <a:pt x="f3" y="f112"/>
                </a:lnTo>
                <a:lnTo>
                  <a:pt x="f113" y="f114"/>
                </a:lnTo>
                <a:lnTo>
                  <a:pt x="f115" y="f116"/>
                </a:lnTo>
                <a:lnTo>
                  <a:pt x="f117" y="f64"/>
                </a:lnTo>
                <a:lnTo>
                  <a:pt x="f1" y="f118"/>
                </a:lnTo>
                <a:lnTo>
                  <a:pt x="f117" y="f58"/>
                </a:lnTo>
                <a:lnTo>
                  <a:pt x="f115" y="f119"/>
                </a:lnTo>
                <a:lnTo>
                  <a:pt x="f113" y="f120"/>
                </a:lnTo>
                <a:lnTo>
                  <a:pt x="f3" y="f4"/>
                </a:lnTo>
              </a:path>
            </a:pathLst>
          </a:custGeom>
          <a:noFill/>
          <a:ln>
            <a:noFill/>
            <a:prstDash val="solid"/>
          </a:ln>
        </p:spPr>
        <p:txBody>
          <a:bodyPr vert="horz"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endParaRPr lang="en-GB" sz="1600" dirty="0">
              <a:solidFill>
                <a:schemeClr val="bg1"/>
              </a:solidFill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204472" y="5495454"/>
            <a:ext cx="1809094" cy="554361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</a:pPr>
            <a:r>
              <a:rPr lang="en-GB" sz="1600" dirty="0">
                <a:solidFill>
                  <a:schemeClr val="bg1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Unstructured data</a:t>
            </a:r>
          </a:p>
          <a:p>
            <a:pPr algn="ctr" hangingPunct="0">
              <a:buNone/>
            </a:pPr>
            <a:r>
              <a:rPr lang="en-GB" sz="1600" dirty="0">
                <a:solidFill>
                  <a:schemeClr val="bg1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(flat files)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469480" y="1632927"/>
            <a:ext cx="2449134" cy="318399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en-GB" sz="1600" dirty="0">
                <a:solidFill>
                  <a:schemeClr val="bg1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Data size per Genome</a:t>
            </a:r>
          </a:p>
        </p:txBody>
      </p:sp>
      <p:sp>
        <p:nvSpPr>
          <p:cNvPr id="14" name="Szabadkézi sokszög 13"/>
          <p:cNvSpPr/>
          <p:nvPr/>
        </p:nvSpPr>
        <p:spPr>
          <a:xfrm>
            <a:off x="1469480" y="2286098"/>
            <a:ext cx="6857575" cy="195951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CCCC">
              <a:alpha val="30000"/>
            </a:srgbClr>
          </a:solidFill>
          <a:ln>
            <a:noFill/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</a:pPr>
            <a:r>
              <a:rPr lang="en-GB" sz="160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Bitstream Vera Sans" pitchFamily="2"/>
                <a:cs typeface="Bitstream Vera Sans" pitchFamily="2"/>
              </a:rPr>
              <a:t>Clinical Researchers,</a:t>
            </a:r>
          </a:p>
          <a:p>
            <a:pPr algn="ctr" hangingPunct="0">
              <a:buNone/>
            </a:pPr>
            <a:r>
              <a:rPr lang="en-GB" sz="160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Bitstream Vera Sans" pitchFamily="2"/>
                <a:cs typeface="Bitstream Vera Sans" pitchFamily="2"/>
              </a:rPr>
              <a:t>non-</a:t>
            </a:r>
            <a:r>
              <a:rPr lang="en-GB" sz="160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Bitstream Vera Sans" pitchFamily="2"/>
                <a:cs typeface="Bitstream Vera Sans" pitchFamily="2"/>
              </a:rPr>
              <a:t>infomaticians</a:t>
            </a:r>
            <a:endParaRPr lang="en-GB" sz="1600" dirty="0">
              <a:solidFill>
                <a:schemeClr val="bg1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15" name="Szabadkézi sokszög 14"/>
          <p:cNvSpPr/>
          <p:nvPr/>
        </p:nvSpPr>
        <p:spPr>
          <a:xfrm>
            <a:off x="1306205" y="4082318"/>
            <a:ext cx="7020850" cy="17962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EB613D">
              <a:alpha val="30000"/>
            </a:srgbClr>
          </a:solidFill>
          <a:ln>
            <a:noFill/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</a:pPr>
            <a:r>
              <a:rPr lang="en-GB" sz="1600" dirty="0">
                <a:solidFill>
                  <a:schemeClr val="bg1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 </a:t>
            </a:r>
            <a:r>
              <a:rPr lang="en-GB" sz="160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Bitstream Vera Sans" pitchFamily="2"/>
                <a:cs typeface="Bitstream Vera Sans" pitchFamily="2"/>
              </a:rPr>
              <a:t>Sequencing informatics</a:t>
            </a:r>
          </a:p>
          <a:p>
            <a:pPr algn="ctr" hangingPunct="0">
              <a:buNone/>
            </a:pPr>
            <a:r>
              <a:rPr lang="en-GB" sz="160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Bitstream Vera Sans" pitchFamily="2"/>
                <a:cs typeface="Bitstream Vera Sans" pitchFamily="2"/>
              </a:rPr>
              <a:t>specialists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4788024" y="65973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1115616" y="6488668"/>
            <a:ext cx="5151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Source: Guy Coates, </a:t>
            </a:r>
            <a:r>
              <a:rPr lang="en-US" dirty="0" err="1" smtClean="0">
                <a:solidFill>
                  <a:schemeClr val="bg1"/>
                </a:solidFill>
              </a:rPr>
              <a:t>Wellcome</a:t>
            </a:r>
            <a:r>
              <a:rPr lang="en-US" dirty="0" smtClean="0">
                <a:solidFill>
                  <a:schemeClr val="bg1"/>
                </a:solidFill>
              </a:rPr>
              <a:t> Trust Sanger Institute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>
          <a:xfrm>
            <a:off x="0" y="314325"/>
            <a:ext cx="8228013" cy="1063625"/>
          </a:xfrm>
        </p:spPr>
        <p:txBody>
          <a:bodyPr lIns="82945" tIns="41473" rIns="82945" bIns="41473"/>
          <a:lstStyle>
            <a:defPPr lvl="0">
              <a:buClr>
                <a:srgbClr val="004869"/>
              </a:buClr>
              <a:buSzPct val="100000"/>
              <a:buFont typeface="Arial" pitchFamily="34"/>
              <a:buNone/>
            </a:defPPr>
            <a:lvl1pPr lvl="0">
              <a:buClr>
                <a:srgbClr val="004869"/>
              </a:buClr>
              <a:buSzPct val="100000"/>
              <a:buFont typeface="Arial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GB" sz="3200" dirty="0">
                <a:solidFill>
                  <a:schemeClr val="bg1"/>
                </a:solidFill>
              </a:rPr>
              <a:t>Genomics </a:t>
            </a:r>
            <a:r>
              <a:rPr lang="en-GB" sz="3200" dirty="0" smtClean="0">
                <a:solidFill>
                  <a:schemeClr val="bg1"/>
                </a:solidFill>
              </a:rPr>
              <a:t>Data – Big Data Challenge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0" y="2122806"/>
            <a:ext cx="5061543" cy="4082318"/>
            <a:chOff x="0" y="2340000"/>
            <a:chExt cx="5580000" cy="4500000"/>
          </a:xfrm>
        </p:grpSpPr>
        <p:sp>
          <p:nvSpPr>
            <p:cNvPr id="4" name="Szabadkézi sokszög 3"/>
            <p:cNvSpPr/>
            <p:nvPr/>
          </p:nvSpPr>
          <p:spPr>
            <a:xfrm>
              <a:off x="0" y="2340000"/>
              <a:ext cx="5580000" cy="4500000"/>
            </a:xfrm>
            <a:custGeom>
              <a:avLst>
                <a:gd name="f0" fmla="val 108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-2147483647"/>
                <a:gd name="f9" fmla="val 2147483647"/>
                <a:gd name="f10" fmla="+- 0 0 0"/>
                <a:gd name="f11" fmla="*/ f4 1 21600"/>
                <a:gd name="f12" fmla="*/ f5 1 21600"/>
                <a:gd name="f13" fmla="pin 0 f0 21600"/>
                <a:gd name="f14" fmla="*/ f10 f1 1"/>
                <a:gd name="f15" fmla="val f13"/>
                <a:gd name="f16" fmla="*/ f13 1 2"/>
                <a:gd name="f17" fmla="*/ f13 f11 1"/>
                <a:gd name="f18" fmla="*/ f6 f12 1"/>
                <a:gd name="f19" fmla="*/ 18000 f12 1"/>
                <a:gd name="f20" fmla="*/ 10800 f12 1"/>
                <a:gd name="f21" fmla="*/ 10800 f11 1"/>
                <a:gd name="f22" fmla="*/ 0 f12 1"/>
                <a:gd name="f23" fmla="*/ f14 1 f3"/>
                <a:gd name="f24" fmla="*/ 0 f11 1"/>
                <a:gd name="f25" fmla="*/ 21600 f12 1"/>
                <a:gd name="f26" fmla="*/ 21600 f11 1"/>
                <a:gd name="f27" fmla="+- f16 10800 0"/>
                <a:gd name="f28" fmla="+- 21600 0 f15"/>
                <a:gd name="f29" fmla="*/ f16 f11 1"/>
                <a:gd name="f30" fmla="+- f23 0 f2"/>
                <a:gd name="f31" fmla="*/ f28 1 2"/>
                <a:gd name="f32" fmla="*/ f27 f11 1"/>
                <a:gd name="f33" fmla="+- 21600 0 f31"/>
                <a:gd name="f34" fmla="*/ f33 f11 1"/>
              </a:gdLst>
              <a:ahLst>
                <a:ahXY gdRefX="f0" minX="f6" maxX="f7" gdRefY="" minY="0" maxY="0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21" y="f22"/>
                </a:cxn>
                <a:cxn ang="f30">
                  <a:pos x="f29" y="f20"/>
                </a:cxn>
                <a:cxn ang="f30">
                  <a:pos x="f24" y="f25"/>
                </a:cxn>
                <a:cxn ang="f30">
                  <a:pos x="f21" y="f25"/>
                </a:cxn>
                <a:cxn ang="f30">
                  <a:pos x="f26" y="f25"/>
                </a:cxn>
                <a:cxn ang="f30">
                  <a:pos x="f34" y="f20"/>
                </a:cxn>
              </a:cxnLst>
              <a:rect l="f29" t="f20" r="f32" b="f19"/>
              <a:pathLst>
                <a:path w="21600" h="21600">
                  <a:moveTo>
                    <a:pt x="f15" y="f6"/>
                  </a:moveTo>
                  <a:lnTo>
                    <a:pt x="f7" y="f7"/>
                  </a:lnTo>
                  <a:lnTo>
                    <a:pt x="f6" y="f7"/>
                  </a:lnTo>
                  <a:close/>
                </a:path>
              </a:pathLst>
            </a:custGeom>
            <a:gradFill>
              <a:gsLst>
                <a:gs pos="0">
                  <a:srgbClr val="9966CC"/>
                </a:gs>
                <a:gs pos="100000">
                  <a:srgbClr val="FFFFFF"/>
                </a:gs>
              </a:gsLst>
              <a:lin ang="5400000"/>
            </a:gradFill>
            <a:ln w="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GB" sz="1600" dirty="0">
                <a:solidFill>
                  <a:schemeClr val="bg1"/>
                </a:solidFill>
                <a:latin typeface="Arial" pitchFamily="18"/>
                <a:ea typeface="Bitstream Vera Sans" pitchFamily="2"/>
                <a:cs typeface="Bitstream Vera Sans" pitchFamily="2"/>
              </a:endParaRPr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1260000" y="6300000"/>
              <a:ext cx="3240000" cy="36028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r>
                <a:rPr lang="en-GB" sz="1600" dirty="0">
                  <a:solidFill>
                    <a:schemeClr val="bg1"/>
                  </a:solidFill>
                  <a:latin typeface="Arial" pitchFamily="18"/>
                  <a:ea typeface="Bitstream Vera Sans" pitchFamily="2"/>
                  <a:cs typeface="Bitstream Vera Sans" pitchFamily="2"/>
                </a:rPr>
                <a:t>Intensities / raw data (2TB)</a:t>
              </a: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1620000" y="4873679"/>
              <a:ext cx="2340000" cy="36028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r>
                <a:rPr lang="en-GB" sz="1600" dirty="0">
                  <a:solidFill>
                    <a:schemeClr val="bg1"/>
                  </a:solidFill>
                  <a:latin typeface="Arial" pitchFamily="18"/>
                  <a:ea typeface="Bitstream Vera Sans" pitchFamily="2"/>
                  <a:cs typeface="Bitstream Vera Sans" pitchFamily="2"/>
                </a:rPr>
                <a:t>Alignments (200 GB)</a:t>
              </a:r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1033558" y="5604120"/>
              <a:ext cx="3960000" cy="36028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r>
                <a:rPr lang="en-GB" sz="1600" dirty="0">
                  <a:solidFill>
                    <a:schemeClr val="bg1"/>
                  </a:solidFill>
                  <a:latin typeface="Arial" pitchFamily="18"/>
                  <a:ea typeface="Bitstream Vera Sans" pitchFamily="2"/>
                  <a:cs typeface="Bitstream Vera Sans" pitchFamily="2"/>
                </a:rPr>
                <a:t>Sequence + quality data (500 GB)</a:t>
              </a: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1667881" y="4140000"/>
              <a:ext cx="2244239" cy="36028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r>
                <a:rPr lang="en-GB" sz="1600" dirty="0">
                  <a:solidFill>
                    <a:schemeClr val="bg1"/>
                  </a:solidFill>
                  <a:latin typeface="Arial" pitchFamily="18"/>
                  <a:ea typeface="Bitstream Vera Sans" pitchFamily="2"/>
                  <a:cs typeface="Bitstream Vera Sans" pitchFamily="2"/>
                </a:rPr>
                <a:t>Variation data (1GB)</a:t>
              </a: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2213640" y="3060000"/>
              <a:ext cx="1206359" cy="880491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 hangingPunct="0">
                <a:buNone/>
              </a:pPr>
              <a:r>
                <a:rPr lang="en-GB" sz="1600" dirty="0">
                  <a:solidFill>
                    <a:schemeClr val="bg1"/>
                  </a:solidFill>
                  <a:latin typeface="Arial" pitchFamily="18"/>
                  <a:ea typeface="Bitstream Vera Sans" pitchFamily="2"/>
                  <a:cs typeface="Bitstream Vera Sans" pitchFamily="2"/>
                </a:rPr>
                <a:t>Individual</a:t>
              </a:r>
            </a:p>
            <a:p>
              <a:pPr algn="ctr" hangingPunct="0">
                <a:buNone/>
              </a:pPr>
              <a:r>
                <a:rPr lang="en-GB" sz="1600" dirty="0">
                  <a:solidFill>
                    <a:schemeClr val="bg1"/>
                  </a:solidFill>
                  <a:latin typeface="Arial" pitchFamily="18"/>
                  <a:ea typeface="Bitstream Vera Sans" pitchFamily="2"/>
                  <a:cs typeface="Bitstream Vera Sans" pitchFamily="2"/>
                </a:rPr>
                <a:t>features</a:t>
              </a:r>
            </a:p>
            <a:p>
              <a:pPr algn="ctr" hangingPunct="0">
                <a:buNone/>
              </a:pPr>
              <a:r>
                <a:rPr lang="en-GB" sz="1600" dirty="0">
                  <a:solidFill>
                    <a:schemeClr val="bg1"/>
                  </a:solidFill>
                  <a:latin typeface="Arial" pitchFamily="18"/>
                  <a:ea typeface="Bitstream Vera Sans" pitchFamily="2"/>
                  <a:cs typeface="Bitstream Vera Sans" pitchFamily="2"/>
                </a:rPr>
                <a:t>(3MB)</a:t>
              </a:r>
            </a:p>
          </p:txBody>
        </p:sp>
      </p:grpSp>
      <p:sp>
        <p:nvSpPr>
          <p:cNvPr id="10" name="Szabadkézi sokszög 9"/>
          <p:cNvSpPr/>
          <p:nvPr/>
        </p:nvSpPr>
        <p:spPr>
          <a:xfrm>
            <a:off x="6041197" y="2122806"/>
            <a:ext cx="1959307" cy="17962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84D1"/>
          </a:solidFill>
          <a:ln>
            <a:noFill/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</a:pPr>
            <a:r>
              <a:rPr lang="en-GB" sz="1600" dirty="0">
                <a:solidFill>
                  <a:schemeClr val="bg1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Structured data</a:t>
            </a:r>
          </a:p>
          <a:p>
            <a:pPr algn="ctr" hangingPunct="0">
              <a:buNone/>
            </a:pPr>
            <a:r>
              <a:rPr lang="en-GB" sz="1600" dirty="0">
                <a:solidFill>
                  <a:schemeClr val="bg1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(databases)</a:t>
            </a:r>
          </a:p>
        </p:txBody>
      </p:sp>
      <p:sp>
        <p:nvSpPr>
          <p:cNvPr id="11" name="Szabadkézi sokszög 10"/>
          <p:cNvSpPr/>
          <p:nvPr/>
        </p:nvSpPr>
        <p:spPr>
          <a:xfrm>
            <a:off x="5877921" y="4572197"/>
            <a:ext cx="2449134" cy="1796220"/>
          </a:xfrm>
          <a:custGeom>
            <a:avLst/>
            <a:gdLst>
              <a:gd name="f0" fmla="val 0"/>
              <a:gd name="f1" fmla="val 884"/>
              <a:gd name="f2" fmla="val 526"/>
              <a:gd name="f3" fmla="val 794"/>
              <a:gd name="f4" fmla="val 337"/>
              <a:gd name="f5" fmla="val 800"/>
              <a:gd name="f6" fmla="val 349"/>
              <a:gd name="f7" fmla="val 806"/>
              <a:gd name="f8" fmla="val 361"/>
              <a:gd name="f9" fmla="val 812"/>
              <a:gd name="f10" fmla="val 373"/>
              <a:gd name="f11" fmla="val 390"/>
              <a:gd name="f12" fmla="val 426"/>
              <a:gd name="f13" fmla="val 776"/>
              <a:gd name="f14" fmla="val 461"/>
              <a:gd name="f15" fmla="val 740"/>
              <a:gd name="f16" fmla="val 485"/>
              <a:gd name="f17" fmla="val 693"/>
              <a:gd name="f18" fmla="val 503"/>
              <a:gd name="f19" fmla="val 639"/>
              <a:gd name="f20" fmla="val 509"/>
              <a:gd name="f21" fmla="val 609"/>
              <a:gd name="f22" fmla="val 579"/>
              <a:gd name="f23" fmla="val 555"/>
              <a:gd name="f24" fmla="val 497"/>
              <a:gd name="f25" fmla="val 531"/>
              <a:gd name="f26" fmla="val 519"/>
              <a:gd name="f27" fmla="val 501"/>
              <a:gd name="f28" fmla="val 515"/>
              <a:gd name="f29" fmla="val 484"/>
              <a:gd name="f30" fmla="val 521"/>
              <a:gd name="f31" fmla="val 460"/>
              <a:gd name="f32" fmla="val 442"/>
              <a:gd name="f33" fmla="val 418"/>
              <a:gd name="f34" fmla="val 406"/>
              <a:gd name="f35" fmla="val 394"/>
              <a:gd name="f36" fmla="val 376"/>
              <a:gd name="f37" fmla="val 491"/>
              <a:gd name="f38" fmla="val 352"/>
              <a:gd name="f39" fmla="val 334"/>
              <a:gd name="f40" fmla="val 310"/>
              <a:gd name="f41" fmla="val 263"/>
              <a:gd name="f42" fmla="val 221"/>
              <a:gd name="f43" fmla="val 185"/>
              <a:gd name="f44" fmla="val 467"/>
              <a:gd name="f45" fmla="val 161"/>
              <a:gd name="f46" fmla="val 444"/>
              <a:gd name="f47" fmla="val 143"/>
              <a:gd name="f48" fmla="val 414"/>
              <a:gd name="f49" fmla="val 137"/>
              <a:gd name="f50" fmla="val 131"/>
              <a:gd name="f51" fmla="val 90"/>
              <a:gd name="f52" fmla="val 408"/>
              <a:gd name="f53" fmla="val 54"/>
              <a:gd name="f54" fmla="val 24"/>
              <a:gd name="f55" fmla="val 6"/>
              <a:gd name="f56" fmla="val 343"/>
              <a:gd name="f57" fmla="val 308"/>
              <a:gd name="f58" fmla="val 272"/>
              <a:gd name="f59" fmla="val 30"/>
              <a:gd name="f60" fmla="val 242"/>
              <a:gd name="f61" fmla="val 60"/>
              <a:gd name="f62" fmla="val 219"/>
              <a:gd name="f63" fmla="val 101"/>
              <a:gd name="f64" fmla="val 201"/>
              <a:gd name="f65" fmla="val 107"/>
              <a:gd name="f66" fmla="val 95"/>
              <a:gd name="f67" fmla="val 189"/>
              <a:gd name="f68" fmla="val 84"/>
              <a:gd name="f69" fmla="val 177"/>
              <a:gd name="f70" fmla="val 78"/>
              <a:gd name="f71" fmla="val 160"/>
              <a:gd name="f72" fmla="val 142"/>
              <a:gd name="f73" fmla="val 100"/>
              <a:gd name="f74" fmla="val 113"/>
              <a:gd name="f75" fmla="val 71"/>
              <a:gd name="f76" fmla="val 149"/>
              <a:gd name="f77" fmla="val 47"/>
              <a:gd name="f78" fmla="val 197"/>
              <a:gd name="f79" fmla="val 35"/>
              <a:gd name="f80" fmla="val 227"/>
              <a:gd name="f81" fmla="val 41"/>
              <a:gd name="f82" fmla="val 251"/>
              <a:gd name="f83" fmla="val 275"/>
              <a:gd name="f84" fmla="val 59"/>
              <a:gd name="f85" fmla="val 293"/>
              <a:gd name="f86" fmla="val 77"/>
              <a:gd name="f87" fmla="val 298"/>
              <a:gd name="f88" fmla="val 304"/>
              <a:gd name="f89" fmla="val 322"/>
              <a:gd name="f90" fmla="val 340"/>
              <a:gd name="f91" fmla="val 53"/>
              <a:gd name="f92" fmla="val 358"/>
              <a:gd name="f93" fmla="val 382"/>
              <a:gd name="f94" fmla="val 430"/>
              <a:gd name="f95" fmla="val 436"/>
              <a:gd name="f96" fmla="val 466"/>
              <a:gd name="f97" fmla="val 29"/>
              <a:gd name="f98" fmla="val 496"/>
              <a:gd name="f99" fmla="val 12"/>
              <a:gd name="f100" fmla="val 573"/>
              <a:gd name="f101" fmla="val 621"/>
              <a:gd name="f102" fmla="val 669"/>
              <a:gd name="f103" fmla="val 699"/>
              <a:gd name="f104" fmla="val 722"/>
              <a:gd name="f105" fmla="val 728"/>
              <a:gd name="f106" fmla="val 112"/>
              <a:gd name="f107" fmla="val 118"/>
              <a:gd name="f108" fmla="val 124"/>
              <a:gd name="f109" fmla="val 130"/>
              <a:gd name="f110" fmla="val 734"/>
              <a:gd name="f111" fmla="val 746"/>
              <a:gd name="f112" fmla="val 136"/>
              <a:gd name="f113" fmla="val 830"/>
              <a:gd name="f114" fmla="val 148"/>
              <a:gd name="f115" fmla="val 860"/>
              <a:gd name="f116" fmla="val 171"/>
              <a:gd name="f117" fmla="val 878"/>
              <a:gd name="f118" fmla="val 237"/>
              <a:gd name="f119" fmla="val 296"/>
              <a:gd name="f120" fmla="val 319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884" h="526">
                <a:moveTo>
                  <a:pt x="f3" y="f4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9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18"/>
                </a:lnTo>
                <a:lnTo>
                  <a:pt x="f22" y="f18"/>
                </a:lnTo>
                <a:lnTo>
                  <a:pt x="f23" y="f24"/>
                </a:lnTo>
                <a:lnTo>
                  <a:pt x="f25" y="f16"/>
                </a:lnTo>
                <a:lnTo>
                  <a:pt x="f26" y="f18"/>
                </a:lnTo>
                <a:lnTo>
                  <a:pt x="f27" y="f28"/>
                </a:lnTo>
                <a:lnTo>
                  <a:pt x="f29" y="f30"/>
                </a:lnTo>
                <a:lnTo>
                  <a:pt x="f31" y="f2"/>
                </a:lnTo>
                <a:lnTo>
                  <a:pt x="f32" y="f30"/>
                </a:lnTo>
                <a:lnTo>
                  <a:pt x="f33" y="f28"/>
                </a:lnTo>
                <a:lnTo>
                  <a:pt x="f34" y="f18"/>
                </a:lnTo>
                <a:lnTo>
                  <a:pt x="f35" y="f16"/>
                </a:lnTo>
                <a:lnTo>
                  <a:pt x="f36" y="f37"/>
                </a:lnTo>
                <a:lnTo>
                  <a:pt x="f38" y="f24"/>
                </a:lnTo>
                <a:lnTo>
                  <a:pt x="f39" y="f24"/>
                </a:lnTo>
                <a:lnTo>
                  <a:pt x="f40" y="f18"/>
                </a:lnTo>
                <a:lnTo>
                  <a:pt x="f41" y="f24"/>
                </a:lnTo>
                <a:lnTo>
                  <a:pt x="f42" y="f16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48"/>
                </a:lnTo>
                <a:lnTo>
                  <a:pt x="f49" y="f48"/>
                </a:lnTo>
                <a:lnTo>
                  <a:pt x="f49" y="f48"/>
                </a:lnTo>
                <a:lnTo>
                  <a:pt x="f50" y="f48"/>
                </a:lnTo>
                <a:lnTo>
                  <a:pt x="f51" y="f52"/>
                </a:lnTo>
                <a:lnTo>
                  <a:pt x="f53" y="f11"/>
                </a:lnTo>
                <a:lnTo>
                  <a:pt x="f54" y="f10"/>
                </a:lnTo>
                <a:lnTo>
                  <a:pt x="f55" y="f56"/>
                </a:lnTo>
                <a:lnTo>
                  <a:pt x="f0" y="f57"/>
                </a:lnTo>
                <a:lnTo>
                  <a:pt x="f55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3" y="f64"/>
                </a:lnTo>
                <a:lnTo>
                  <a:pt x="f63" y="f64"/>
                </a:lnTo>
                <a:lnTo>
                  <a:pt x="f65" y="f64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72"/>
                </a:lnTo>
                <a:lnTo>
                  <a:pt x="f68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77"/>
                </a:lnTo>
                <a:lnTo>
                  <a:pt x="f83" y="f84"/>
                </a:lnTo>
                <a:lnTo>
                  <a:pt x="f85" y="f86"/>
                </a:lnTo>
                <a:lnTo>
                  <a:pt x="f87" y="f86"/>
                </a:lnTo>
                <a:lnTo>
                  <a:pt x="f87" y="f86"/>
                </a:lnTo>
                <a:lnTo>
                  <a:pt x="f88" y="f86"/>
                </a:lnTo>
                <a:lnTo>
                  <a:pt x="f88" y="f86"/>
                </a:lnTo>
                <a:lnTo>
                  <a:pt x="f88" y="f86"/>
                </a:lnTo>
                <a:lnTo>
                  <a:pt x="f40" y="f86"/>
                </a:lnTo>
                <a:lnTo>
                  <a:pt x="f40" y="f86"/>
                </a:lnTo>
                <a:lnTo>
                  <a:pt x="f89" y="f84"/>
                </a:lnTo>
                <a:lnTo>
                  <a:pt x="f90" y="f91"/>
                </a:lnTo>
                <a:lnTo>
                  <a:pt x="f92" y="f77"/>
                </a:lnTo>
                <a:lnTo>
                  <a:pt x="f93" y="f81"/>
                </a:lnTo>
                <a:lnTo>
                  <a:pt x="f35" y="f81"/>
                </a:lnTo>
                <a:lnTo>
                  <a:pt x="f34" y="f77"/>
                </a:lnTo>
                <a:lnTo>
                  <a:pt x="f33" y="f91"/>
                </a:lnTo>
                <a:lnTo>
                  <a:pt x="f94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77"/>
                </a:lnTo>
                <a:lnTo>
                  <a:pt x="f96" y="f97"/>
                </a:lnTo>
                <a:lnTo>
                  <a:pt x="f98" y="f99"/>
                </a:lnTo>
                <a:lnTo>
                  <a:pt x="f25" y="f55"/>
                </a:lnTo>
                <a:lnTo>
                  <a:pt x="f100" y="f0"/>
                </a:lnTo>
                <a:lnTo>
                  <a:pt x="f101" y="f55"/>
                </a:lnTo>
                <a:lnTo>
                  <a:pt x="f102" y="f54"/>
                </a:lnTo>
                <a:lnTo>
                  <a:pt x="f103" y="f77"/>
                </a:lnTo>
                <a:lnTo>
                  <a:pt x="f104" y="f86"/>
                </a:lnTo>
                <a:lnTo>
                  <a:pt x="f105" y="f106"/>
                </a:lnTo>
                <a:lnTo>
                  <a:pt x="f105" y="f107"/>
                </a:lnTo>
                <a:lnTo>
                  <a:pt x="f105" y="f107"/>
                </a:lnTo>
                <a:lnTo>
                  <a:pt x="f105" y="f108"/>
                </a:lnTo>
                <a:lnTo>
                  <a:pt x="f105" y="f109"/>
                </a:lnTo>
                <a:lnTo>
                  <a:pt x="f110" y="f109"/>
                </a:lnTo>
                <a:lnTo>
                  <a:pt x="f15" y="f109"/>
                </a:lnTo>
                <a:lnTo>
                  <a:pt x="f111" y="f109"/>
                </a:lnTo>
                <a:lnTo>
                  <a:pt x="f111" y="f109"/>
                </a:lnTo>
                <a:lnTo>
                  <a:pt x="f3" y="f112"/>
                </a:lnTo>
                <a:lnTo>
                  <a:pt x="f113" y="f114"/>
                </a:lnTo>
                <a:lnTo>
                  <a:pt x="f115" y="f116"/>
                </a:lnTo>
                <a:lnTo>
                  <a:pt x="f117" y="f64"/>
                </a:lnTo>
                <a:lnTo>
                  <a:pt x="f1" y="f118"/>
                </a:lnTo>
                <a:lnTo>
                  <a:pt x="f117" y="f58"/>
                </a:lnTo>
                <a:lnTo>
                  <a:pt x="f115" y="f119"/>
                </a:lnTo>
                <a:lnTo>
                  <a:pt x="f113" y="f120"/>
                </a:lnTo>
                <a:lnTo>
                  <a:pt x="f3" y="f4"/>
                </a:lnTo>
              </a:path>
            </a:pathLst>
          </a:custGeom>
          <a:noFill/>
          <a:ln>
            <a:noFill/>
            <a:prstDash val="solid"/>
          </a:ln>
        </p:spPr>
        <p:txBody>
          <a:bodyPr vert="horz"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endParaRPr lang="en-GB" sz="1600" dirty="0">
              <a:solidFill>
                <a:schemeClr val="bg1"/>
              </a:solidFill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204472" y="5495454"/>
            <a:ext cx="1809094" cy="554361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</a:pPr>
            <a:r>
              <a:rPr lang="en-GB" sz="1600" dirty="0">
                <a:solidFill>
                  <a:schemeClr val="bg1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Unstructured data</a:t>
            </a:r>
          </a:p>
          <a:p>
            <a:pPr algn="ctr" hangingPunct="0">
              <a:buNone/>
            </a:pPr>
            <a:r>
              <a:rPr lang="en-GB" sz="1600" dirty="0">
                <a:solidFill>
                  <a:schemeClr val="bg1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(flat files)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469480" y="1632927"/>
            <a:ext cx="2449134" cy="318399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en-GB" sz="1600" dirty="0">
                <a:solidFill>
                  <a:schemeClr val="bg1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Data size per Genome</a:t>
            </a:r>
          </a:p>
        </p:txBody>
      </p:sp>
      <p:sp>
        <p:nvSpPr>
          <p:cNvPr id="14" name="Szabadkézi sokszög 13"/>
          <p:cNvSpPr/>
          <p:nvPr/>
        </p:nvSpPr>
        <p:spPr>
          <a:xfrm>
            <a:off x="1469480" y="2286098"/>
            <a:ext cx="6857575" cy="195951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CCCC">
              <a:alpha val="30000"/>
            </a:srgbClr>
          </a:solidFill>
          <a:ln>
            <a:noFill/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</a:pPr>
            <a:r>
              <a:rPr lang="en-GB" sz="160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Bitstream Vera Sans" pitchFamily="2"/>
                <a:cs typeface="Bitstream Vera Sans" pitchFamily="2"/>
              </a:rPr>
              <a:t>Clinical Researchers,</a:t>
            </a:r>
          </a:p>
          <a:p>
            <a:pPr algn="ctr" hangingPunct="0">
              <a:buNone/>
            </a:pPr>
            <a:r>
              <a:rPr lang="en-GB" sz="160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Bitstream Vera Sans" pitchFamily="2"/>
                <a:cs typeface="Bitstream Vera Sans" pitchFamily="2"/>
              </a:rPr>
              <a:t>non-</a:t>
            </a:r>
            <a:r>
              <a:rPr lang="en-GB" sz="160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Bitstream Vera Sans" pitchFamily="2"/>
                <a:cs typeface="Bitstream Vera Sans" pitchFamily="2"/>
              </a:rPr>
              <a:t>infomaticians</a:t>
            </a:r>
            <a:endParaRPr lang="en-GB" sz="1600" dirty="0">
              <a:solidFill>
                <a:schemeClr val="bg1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15" name="Szabadkézi sokszög 14"/>
          <p:cNvSpPr/>
          <p:nvPr/>
        </p:nvSpPr>
        <p:spPr>
          <a:xfrm>
            <a:off x="1306205" y="4082318"/>
            <a:ext cx="7020850" cy="17962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EB613D">
              <a:alpha val="30000"/>
            </a:srgbClr>
          </a:solidFill>
          <a:ln>
            <a:noFill/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</a:pPr>
            <a:r>
              <a:rPr lang="en-GB" sz="1600" dirty="0">
                <a:solidFill>
                  <a:schemeClr val="bg1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 </a:t>
            </a:r>
            <a:r>
              <a:rPr lang="en-GB" sz="160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Bitstream Vera Sans" pitchFamily="2"/>
                <a:cs typeface="Bitstream Vera Sans" pitchFamily="2"/>
              </a:rPr>
              <a:t>Sequencing informatics</a:t>
            </a:r>
          </a:p>
          <a:p>
            <a:pPr algn="ctr" hangingPunct="0">
              <a:buNone/>
            </a:pPr>
            <a:r>
              <a:rPr lang="en-GB" sz="160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Bitstream Vera Sans" pitchFamily="2"/>
                <a:cs typeface="Bitstream Vera Sans" pitchFamily="2"/>
              </a:rPr>
              <a:t>specialists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4788024" y="65973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1115616" y="6488668"/>
            <a:ext cx="5151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Source: Guy Coates, </a:t>
            </a:r>
            <a:r>
              <a:rPr lang="en-US" dirty="0" err="1" smtClean="0">
                <a:solidFill>
                  <a:schemeClr val="bg1"/>
                </a:solidFill>
              </a:rPr>
              <a:t>Wellcome</a:t>
            </a:r>
            <a:r>
              <a:rPr lang="en-US" dirty="0" smtClean="0">
                <a:solidFill>
                  <a:schemeClr val="bg1"/>
                </a:solidFill>
              </a:rPr>
              <a:t> Trust Sanger Institute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 rot="953736">
            <a:off x="217928" y="2493754"/>
            <a:ext cx="8870238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hu-HU" sz="3600" dirty="0" err="1" smtClean="0">
                <a:solidFill>
                  <a:schemeClr val="accent1"/>
                </a:solidFill>
              </a:rPr>
              <a:t>Multiply</a:t>
            </a:r>
            <a:r>
              <a:rPr lang="hu-HU" sz="3600" dirty="0" smtClean="0">
                <a:solidFill>
                  <a:schemeClr val="accent1"/>
                </a:solidFill>
              </a:rPr>
              <a:t> </a:t>
            </a:r>
            <a:r>
              <a:rPr lang="hu-HU" sz="3600" dirty="0" err="1" smtClean="0">
                <a:solidFill>
                  <a:schemeClr val="accent1"/>
                </a:solidFill>
              </a:rPr>
              <a:t>this</a:t>
            </a:r>
            <a:r>
              <a:rPr lang="hu-HU" sz="3600" dirty="0" smtClean="0">
                <a:solidFill>
                  <a:schemeClr val="accent1"/>
                </a:solidFill>
              </a:rPr>
              <a:t> </a:t>
            </a:r>
            <a:r>
              <a:rPr lang="hu-HU" sz="3600" dirty="0" err="1" smtClean="0">
                <a:solidFill>
                  <a:schemeClr val="accent1"/>
                </a:solidFill>
              </a:rPr>
              <a:t>with</a:t>
            </a:r>
            <a:r>
              <a:rPr lang="hu-HU" sz="3600" dirty="0" smtClean="0">
                <a:solidFill>
                  <a:schemeClr val="accent1"/>
                </a:solidFill>
              </a:rPr>
              <a:t> </a:t>
            </a:r>
            <a:r>
              <a:rPr lang="hu-HU" sz="3600" dirty="0" err="1" smtClean="0">
                <a:solidFill>
                  <a:schemeClr val="accent1"/>
                </a:solidFill>
              </a:rPr>
              <a:t>the</a:t>
            </a:r>
            <a:r>
              <a:rPr lang="hu-HU" sz="3600" dirty="0" smtClean="0">
                <a:solidFill>
                  <a:schemeClr val="accent1"/>
                </a:solidFill>
              </a:rPr>
              <a:t> 7Bn </a:t>
            </a:r>
            <a:r>
              <a:rPr lang="hu-HU" sz="3600" dirty="0" err="1" smtClean="0">
                <a:solidFill>
                  <a:schemeClr val="accent1"/>
                </a:solidFill>
              </a:rPr>
              <a:t>people</a:t>
            </a:r>
            <a:r>
              <a:rPr lang="hu-HU" sz="3600" dirty="0" smtClean="0">
                <a:solidFill>
                  <a:schemeClr val="accent1"/>
                </a:solidFill>
              </a:rPr>
              <a:t>, </a:t>
            </a:r>
            <a:br>
              <a:rPr lang="hu-HU" sz="3600" dirty="0" smtClean="0">
                <a:solidFill>
                  <a:schemeClr val="accent1"/>
                </a:solidFill>
              </a:rPr>
            </a:br>
            <a:r>
              <a:rPr lang="hu-HU" sz="3600" dirty="0" err="1" smtClean="0">
                <a:solidFill>
                  <a:schemeClr val="accent1"/>
                </a:solidFill>
              </a:rPr>
              <a:t>few</a:t>
            </a:r>
            <a:r>
              <a:rPr lang="hu-HU" sz="3600" dirty="0" smtClean="0">
                <a:solidFill>
                  <a:schemeClr val="accent1"/>
                </a:solidFill>
              </a:rPr>
              <a:t> </a:t>
            </a:r>
            <a:r>
              <a:rPr lang="hu-HU" sz="3600" dirty="0" err="1" smtClean="0">
                <a:solidFill>
                  <a:schemeClr val="accent1"/>
                </a:solidFill>
              </a:rPr>
              <a:t>dozen</a:t>
            </a:r>
            <a:r>
              <a:rPr lang="hu-HU" sz="3600" dirty="0" smtClean="0">
                <a:solidFill>
                  <a:schemeClr val="accent1"/>
                </a:solidFill>
              </a:rPr>
              <a:t> </a:t>
            </a:r>
            <a:r>
              <a:rPr lang="hu-HU" sz="3600" dirty="0" err="1" smtClean="0">
                <a:solidFill>
                  <a:schemeClr val="accent1"/>
                </a:solidFill>
              </a:rPr>
              <a:t>tissue</a:t>
            </a:r>
            <a:r>
              <a:rPr lang="hu-HU" sz="3600" dirty="0" smtClean="0">
                <a:solidFill>
                  <a:schemeClr val="accent1"/>
                </a:solidFill>
              </a:rPr>
              <a:t> </a:t>
            </a:r>
            <a:r>
              <a:rPr lang="hu-HU" sz="3600" dirty="0" err="1" smtClean="0">
                <a:solidFill>
                  <a:schemeClr val="accent1"/>
                </a:solidFill>
              </a:rPr>
              <a:t>types</a:t>
            </a:r>
            <a:r>
              <a:rPr lang="hu-HU" sz="3600" dirty="0" smtClean="0">
                <a:solidFill>
                  <a:schemeClr val="accent1"/>
                </a:solidFill>
              </a:rPr>
              <a:t> </a:t>
            </a:r>
            <a:r>
              <a:rPr lang="hu-HU" sz="3600" dirty="0" err="1" smtClean="0">
                <a:solidFill>
                  <a:schemeClr val="accent1"/>
                </a:solidFill>
              </a:rPr>
              <a:t>for</a:t>
            </a:r>
            <a:r>
              <a:rPr lang="hu-HU" sz="3600" dirty="0" smtClean="0">
                <a:solidFill>
                  <a:schemeClr val="accent1"/>
                </a:solidFill>
              </a:rPr>
              <a:t> </a:t>
            </a:r>
            <a:r>
              <a:rPr lang="hu-HU" sz="3600" dirty="0" err="1" smtClean="0">
                <a:solidFill>
                  <a:schemeClr val="accent1"/>
                </a:solidFill>
              </a:rPr>
              <a:t>each</a:t>
            </a:r>
            <a:r>
              <a:rPr lang="hu-HU" sz="3600" dirty="0" smtClean="0">
                <a:solidFill>
                  <a:schemeClr val="accent1"/>
                </a:solidFill>
              </a:rPr>
              <a:t> …</a:t>
            </a:r>
            <a:endParaRPr 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3528" y="404664"/>
            <a:ext cx="83529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Many</a:t>
            </a:r>
            <a:r>
              <a:rPr lang="hu-HU" sz="2800" dirty="0" smtClean="0"/>
              <a:t> </a:t>
            </a:r>
            <a:r>
              <a:rPr lang="hu-HU" sz="2800" dirty="0" err="1" smtClean="0"/>
              <a:t>other</a:t>
            </a:r>
            <a:r>
              <a:rPr lang="hu-HU" sz="2800" dirty="0" smtClean="0"/>
              <a:t> </a:t>
            </a:r>
            <a:r>
              <a:rPr lang="hu-HU" sz="2800" dirty="0" err="1" smtClean="0"/>
              <a:t>techniques</a:t>
            </a:r>
            <a:r>
              <a:rPr lang="hu-HU" sz="2800" dirty="0" smtClean="0"/>
              <a:t> and </a:t>
            </a:r>
            <a:r>
              <a:rPr lang="hu-HU" sz="2800" dirty="0" err="1" smtClean="0"/>
              <a:t>emerging</a:t>
            </a:r>
            <a:r>
              <a:rPr lang="hu-HU" sz="2800" dirty="0" smtClean="0"/>
              <a:t> </a:t>
            </a:r>
            <a:r>
              <a:rPr lang="hu-HU" sz="2800" dirty="0" err="1" smtClean="0"/>
              <a:t>fields</a:t>
            </a:r>
            <a:r>
              <a:rPr lang="hu-HU" sz="2800" dirty="0" smtClean="0"/>
              <a:t> </a:t>
            </a:r>
            <a:r>
              <a:rPr lang="hu-HU" sz="2800" dirty="0" err="1" smtClean="0"/>
              <a:t>in</a:t>
            </a:r>
            <a:r>
              <a:rPr lang="hu-HU" sz="2800" dirty="0" smtClean="0"/>
              <a:t> </a:t>
            </a:r>
            <a:r>
              <a:rPr lang="hu-HU" sz="2800" dirty="0" err="1" smtClean="0"/>
              <a:t>genetics</a:t>
            </a:r>
            <a:r>
              <a:rPr lang="hu-HU" sz="2800" dirty="0" smtClean="0"/>
              <a:t> and </a:t>
            </a:r>
            <a:r>
              <a:rPr lang="hu-HU" sz="2800" dirty="0" err="1" smtClean="0"/>
              <a:t>other</a:t>
            </a:r>
            <a:r>
              <a:rPr lang="hu-HU" sz="2800" dirty="0" smtClean="0"/>
              <a:t> </a:t>
            </a:r>
            <a:r>
              <a:rPr lang="hu-HU" sz="2800" dirty="0" err="1" smtClean="0"/>
              <a:t>fields</a:t>
            </a:r>
            <a:r>
              <a:rPr lang="hu-HU" sz="2800" dirty="0" smtClean="0"/>
              <a:t> of </a:t>
            </a:r>
            <a:r>
              <a:rPr lang="hu-HU" sz="2800" dirty="0" err="1" smtClean="0"/>
              <a:t>biology</a:t>
            </a:r>
            <a:r>
              <a:rPr lang="hu-HU" sz="2800" dirty="0" smtClean="0"/>
              <a:t>:</a:t>
            </a:r>
          </a:p>
          <a:p>
            <a:endParaRPr lang="hu-HU" sz="2400" dirty="0" smtClean="0"/>
          </a:p>
          <a:p>
            <a:endParaRPr lang="en-US" dirty="0" smtClean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395536" y="1700808"/>
            <a:ext cx="7772400" cy="4572000"/>
          </a:xfrm>
          <a:prstGeom prst="rect">
            <a:avLst/>
          </a:prstGeom>
        </p:spPr>
        <p:txBody>
          <a:bodyPr/>
          <a:lstStyle/>
          <a:p>
            <a:pPr marL="411480" lvl="0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hu-HU" sz="2400" dirty="0" err="1" smtClean="0"/>
              <a:t>Mass</a:t>
            </a:r>
            <a:r>
              <a:rPr lang="hu-HU" sz="2400" dirty="0" smtClean="0"/>
              <a:t> </a:t>
            </a:r>
            <a:r>
              <a:rPr lang="hu-HU" sz="2400" dirty="0" err="1" smtClean="0"/>
              <a:t>spectrometry</a:t>
            </a:r>
            <a:r>
              <a:rPr lang="hu-HU" sz="2400" dirty="0" smtClean="0"/>
              <a:t>: </a:t>
            </a:r>
            <a:r>
              <a:rPr lang="hu-HU" sz="2400" dirty="0" err="1" smtClean="0"/>
              <a:t>lipidomics</a:t>
            </a:r>
            <a:r>
              <a:rPr lang="hu-HU" sz="2400" dirty="0" smtClean="0"/>
              <a:t>, </a:t>
            </a:r>
            <a:r>
              <a:rPr lang="hu-HU" sz="2400" dirty="0" err="1" smtClean="0"/>
              <a:t>polysaccharides</a:t>
            </a:r>
            <a:r>
              <a:rPr lang="hu-HU" sz="2400" dirty="0" smtClean="0"/>
              <a:t>, …</a:t>
            </a:r>
          </a:p>
          <a:p>
            <a:pPr marL="411480" lvl="0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hu-HU" sz="2400" dirty="0" smtClean="0"/>
              <a:t> Digital </a:t>
            </a:r>
            <a:r>
              <a:rPr lang="hu-HU" sz="2400" dirty="0" err="1" smtClean="0"/>
              <a:t>microscopy</a:t>
            </a:r>
            <a:endParaRPr lang="hu-HU" sz="2400" dirty="0" smtClean="0"/>
          </a:p>
          <a:p>
            <a:pPr marL="411480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hu-HU" sz="2400" dirty="0" err="1" smtClean="0"/>
              <a:t>Epigenetics</a:t>
            </a:r>
            <a:r>
              <a:rPr lang="hu-HU" sz="2400" dirty="0" smtClean="0"/>
              <a:t>, </a:t>
            </a:r>
            <a:r>
              <a:rPr lang="hu-HU" sz="2400" dirty="0" err="1" smtClean="0"/>
              <a:t>microRNA</a:t>
            </a:r>
            <a:r>
              <a:rPr lang="hu-HU" sz="2400" dirty="0" smtClean="0"/>
              <a:t>, </a:t>
            </a:r>
            <a:r>
              <a:rPr lang="hu-HU" sz="2400" dirty="0" err="1" smtClean="0"/>
              <a:t>mutation</a:t>
            </a:r>
            <a:r>
              <a:rPr lang="hu-HU" sz="2400" dirty="0" smtClean="0"/>
              <a:t> </a:t>
            </a:r>
            <a:r>
              <a:rPr lang="hu-HU" sz="2400" dirty="0" err="1" smtClean="0"/>
              <a:t>array</a:t>
            </a:r>
            <a:r>
              <a:rPr lang="hu-HU" sz="2400" dirty="0" smtClean="0"/>
              <a:t>, …</a:t>
            </a:r>
          </a:p>
          <a:p>
            <a:pPr marL="411480" lvl="0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hu-HU" sz="2400" dirty="0" err="1" smtClean="0"/>
              <a:t>Microbiome</a:t>
            </a:r>
            <a:endParaRPr lang="hu-HU" sz="2400" dirty="0" smtClean="0"/>
          </a:p>
          <a:p>
            <a:pPr marL="411480" lvl="0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endParaRPr lang="hu-HU" sz="2400" dirty="0" smtClean="0"/>
          </a:p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Now</a:t>
            </a:r>
            <a:r>
              <a:rPr lang="hu-HU" dirty="0" smtClean="0"/>
              <a:t> </a:t>
            </a:r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have</a:t>
            </a:r>
            <a:r>
              <a:rPr lang="hu-HU" dirty="0" smtClean="0"/>
              <a:t> more </a:t>
            </a:r>
            <a:r>
              <a:rPr lang="hu-HU" dirty="0" err="1" smtClean="0"/>
              <a:t>data</a:t>
            </a:r>
            <a:r>
              <a:rPr lang="hu-HU" dirty="0" smtClean="0"/>
              <a:t> </a:t>
            </a:r>
            <a:r>
              <a:rPr lang="hu-HU" dirty="0" err="1" smtClean="0"/>
              <a:t>than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14400" y="2241376"/>
            <a:ext cx="7772400" cy="4572000"/>
          </a:xfrm>
        </p:spPr>
        <p:txBody>
          <a:bodyPr/>
          <a:lstStyle/>
          <a:p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/</a:t>
            </a:r>
            <a:r>
              <a:rPr lang="hu-HU" dirty="0" err="1" smtClean="0"/>
              <a:t>want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store</a:t>
            </a:r>
            <a:endParaRPr lang="hu-HU" dirty="0" smtClean="0"/>
          </a:p>
          <a:p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analyse</a:t>
            </a:r>
            <a:endParaRPr lang="hu-HU" dirty="0" smtClean="0"/>
          </a:p>
          <a:p>
            <a:r>
              <a:rPr lang="hu-HU" dirty="0" smtClean="0"/>
              <a:t>BUT: </a:t>
            </a:r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want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much</a:t>
            </a:r>
            <a:r>
              <a:rPr lang="hu-HU" dirty="0" smtClean="0"/>
              <a:t> </a:t>
            </a:r>
            <a:r>
              <a:rPr lang="hu-HU" dirty="0" err="1" smtClean="0"/>
              <a:t>relevant</a:t>
            </a:r>
            <a:r>
              <a:rPr lang="hu-HU" dirty="0" smtClean="0"/>
              <a:t> and </a:t>
            </a:r>
            <a:r>
              <a:rPr lang="hu-HU" dirty="0" err="1" smtClean="0"/>
              <a:t>compressed</a:t>
            </a:r>
            <a:r>
              <a:rPr lang="hu-HU" dirty="0" smtClean="0"/>
              <a:t> </a:t>
            </a:r>
            <a:r>
              <a:rPr lang="hu-HU" dirty="0" err="1" smtClean="0"/>
              <a:t>information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possible</a:t>
            </a:r>
            <a:endParaRPr lang="hu-HU" dirty="0" smtClean="0"/>
          </a:p>
          <a:p>
            <a:r>
              <a:rPr lang="hu-HU" dirty="0" err="1" smtClean="0"/>
              <a:t>many</a:t>
            </a:r>
            <a:r>
              <a:rPr lang="hu-HU" dirty="0" smtClean="0"/>
              <a:t> </a:t>
            </a:r>
            <a:r>
              <a:rPr lang="hu-HU" dirty="0" err="1" smtClean="0"/>
              <a:t>new</a:t>
            </a:r>
            <a:r>
              <a:rPr lang="hu-HU" dirty="0" smtClean="0"/>
              <a:t> </a:t>
            </a:r>
            <a:r>
              <a:rPr lang="hu-HU" dirty="0" err="1" smtClean="0"/>
              <a:t>improvements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br>
              <a:rPr lang="hu-HU" dirty="0" smtClean="0"/>
            </a:br>
            <a:r>
              <a:rPr lang="hu-HU" dirty="0" smtClean="0"/>
              <a:t>computer </a:t>
            </a:r>
            <a:r>
              <a:rPr lang="hu-HU" dirty="0" err="1" smtClean="0"/>
              <a:t>science</a:t>
            </a:r>
            <a:r>
              <a:rPr lang="hu-HU" dirty="0" smtClean="0"/>
              <a:t> / </a:t>
            </a:r>
            <a:r>
              <a:rPr lang="hu-HU" dirty="0" err="1" smtClean="0"/>
              <a:t>math</a:t>
            </a:r>
            <a:r>
              <a:rPr lang="hu-HU" dirty="0" smtClean="0"/>
              <a:t>  </a:t>
            </a:r>
            <a:r>
              <a:rPr lang="hu-HU" dirty="0" err="1" smtClean="0"/>
              <a:t>literature</a:t>
            </a:r>
            <a:endParaRPr lang="hu-HU" dirty="0" smtClean="0"/>
          </a:p>
          <a:p>
            <a:endParaRPr lang="en-US" dirty="0"/>
          </a:p>
        </p:txBody>
      </p:sp>
      <p:pic>
        <p:nvPicPr>
          <p:cNvPr id="4" name="Picture 4" descr="MCj0294935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340768"/>
            <a:ext cx="1809750" cy="1809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 smtClean="0"/>
              <a:t>Dimension</a:t>
            </a:r>
            <a:r>
              <a:rPr lang="hu-HU" dirty="0" smtClean="0"/>
              <a:t> </a:t>
            </a:r>
            <a:r>
              <a:rPr lang="hu-HU" dirty="0" err="1" smtClean="0"/>
              <a:t>reduction</a:t>
            </a:r>
            <a:endParaRPr lang="en-US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7969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R</a:t>
            </a:r>
            <a:r>
              <a:rPr lang="en-US" dirty="0" smtClean="0"/>
              <a:t>aw data usually come as high dimensional data vectors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084" y="1628800"/>
            <a:ext cx="36689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spiral galaxy - M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092" y="3789040"/>
            <a:ext cx="2989596" cy="2669282"/>
          </a:xfrm>
          <a:prstGeom prst="rect">
            <a:avLst/>
          </a:prstGeom>
          <a:noFill/>
        </p:spPr>
      </p:pic>
      <p:pic>
        <p:nvPicPr>
          <p:cNvPr id="6" name="Picture 9" descr="bats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6604" y="1988840"/>
            <a:ext cx="2514600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9629" y="3417590"/>
            <a:ext cx="7524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Microarra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60740" y="4581128"/>
            <a:ext cx="2171700" cy="2200275"/>
          </a:xfrm>
          <a:prstGeom prst="rect">
            <a:avLst/>
          </a:prstGeom>
          <a:noFill/>
        </p:spPr>
      </p:pic>
      <p:graphicFrame>
        <p:nvGraphicFramePr>
          <p:cNvPr id="12" name="Objektum 11"/>
          <p:cNvGraphicFramePr>
            <a:graphicFrameLocks noChangeAspect="1"/>
          </p:cNvGraphicFramePr>
          <p:nvPr/>
        </p:nvGraphicFramePr>
        <p:xfrm>
          <a:off x="7380312" y="1124744"/>
          <a:ext cx="1512887" cy="696913"/>
        </p:xfrm>
        <a:graphic>
          <a:graphicData uri="http://schemas.openxmlformats.org/presentationml/2006/ole">
            <p:oleObj spid="_x0000_s226306" name="Equation" r:id="rId8" imgW="495000" imgH="228600" progId="Equation.3">
              <p:embed/>
            </p:oleObj>
          </a:graphicData>
        </a:graphic>
      </p:graphicFrame>
      <p:pic>
        <p:nvPicPr>
          <p:cNvPr id="1035" name="Picture 11" descr="http://mostodd.files.wordpress.com/2011/02/37-light-from-the-sun.jpe%3Fw%3D20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68452" y="4532348"/>
            <a:ext cx="2304256" cy="2137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8864" y="40466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 smtClean="0">
                <a:solidFill>
                  <a:schemeClr val="accent3"/>
                </a:solidFill>
              </a:rPr>
              <a:t>Due to the underlying physical laws, data vectors does not fill the whole space, rather lie on lower dimensional surface/subspace </a:t>
            </a:r>
            <a:br>
              <a:rPr lang="en-US" sz="2700" dirty="0" smtClean="0">
                <a:solidFill>
                  <a:schemeClr val="accent3"/>
                </a:solidFill>
              </a:rPr>
            </a:br>
            <a:r>
              <a:rPr lang="en-US" sz="2700" dirty="0" smtClean="0">
                <a:solidFill>
                  <a:schemeClr val="accent3"/>
                </a:solidFill>
              </a:rPr>
              <a:t>(this is why we can understand the word!)</a:t>
            </a:r>
            <a:r>
              <a:rPr lang="hu-HU" sz="2700" dirty="0" smtClean="0">
                <a:solidFill>
                  <a:schemeClr val="accent3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2" descr="D:\csabai2009\grants2009\sotejedlik2010\beszamolo2009\pcaDem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3756" y="2132856"/>
            <a:ext cx="4762500" cy="3571875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1619672" y="5949280"/>
            <a:ext cx="5943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Projection  ~ </a:t>
            </a:r>
            <a:r>
              <a:rPr lang="hu-HU" sz="3200" dirty="0" err="1" smtClean="0"/>
              <a:t>compression</a:t>
            </a:r>
            <a:r>
              <a:rPr lang="hu-HU" sz="3200" dirty="0" smtClean="0"/>
              <a:t> ~ </a:t>
            </a:r>
            <a:r>
              <a:rPr lang="hu-HU" sz="3200" dirty="0" err="1" smtClean="0"/>
              <a:t>model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2" name="Picture 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357562"/>
            <a:ext cx="20097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2" name="Picture 4" descr="MCj0294935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1809750" cy="1809750"/>
          </a:xfrm>
          <a:prstGeom prst="rect">
            <a:avLst/>
          </a:prstGeom>
          <a:noFill/>
        </p:spPr>
      </p:pic>
      <p:pic>
        <p:nvPicPr>
          <p:cNvPr id="217093" name="Picture 5" descr="MCj0318904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1363" y="1143000"/>
            <a:ext cx="1824037" cy="1790700"/>
          </a:xfrm>
          <a:prstGeom prst="rect">
            <a:avLst/>
          </a:prstGeom>
          <a:noFill/>
        </p:spPr>
      </p:pic>
      <p:sp>
        <p:nvSpPr>
          <p:cNvPr id="217094" name="AutoShape 6"/>
          <p:cNvSpPr>
            <a:spLocks noChangeArrowheads="1"/>
          </p:cNvSpPr>
          <p:nvPr/>
        </p:nvSpPr>
        <p:spPr bwMode="auto">
          <a:xfrm>
            <a:off x="3124200" y="990600"/>
            <a:ext cx="2209800" cy="685800"/>
          </a:xfrm>
          <a:prstGeom prst="leftArrow">
            <a:avLst>
              <a:gd name="adj1" fmla="val 50000"/>
              <a:gd name="adj2" fmla="val 80556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hu-HU" dirty="0" err="1"/>
              <a:t>observation</a:t>
            </a:r>
            <a:endParaRPr lang="hu-HU" dirty="0"/>
          </a:p>
        </p:txBody>
      </p:sp>
      <p:sp>
        <p:nvSpPr>
          <p:cNvPr id="217095" name="Text Box 7"/>
          <p:cNvSpPr txBox="1">
            <a:spLocks noChangeArrowheads="1"/>
          </p:cNvSpPr>
          <p:nvPr/>
        </p:nvSpPr>
        <p:spPr bwMode="auto">
          <a:xfrm>
            <a:off x="1695450" y="1027113"/>
            <a:ext cx="81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/>
              <a:t>theory</a:t>
            </a:r>
          </a:p>
        </p:txBody>
      </p:sp>
      <p:sp>
        <p:nvSpPr>
          <p:cNvPr id="217096" name="Text Box 8"/>
          <p:cNvSpPr txBox="1">
            <a:spLocks noChangeArrowheads="1"/>
          </p:cNvSpPr>
          <p:nvPr/>
        </p:nvSpPr>
        <p:spPr bwMode="auto">
          <a:xfrm>
            <a:off x="8045450" y="1027113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/>
              <a:t>reality</a:t>
            </a:r>
          </a:p>
        </p:txBody>
      </p:sp>
      <p:sp>
        <p:nvSpPr>
          <p:cNvPr id="217098" name="Text Box 10"/>
          <p:cNvSpPr txBox="1">
            <a:spLocks noChangeArrowheads="1"/>
          </p:cNvSpPr>
          <p:nvPr/>
        </p:nvSpPr>
        <p:spPr bwMode="auto">
          <a:xfrm>
            <a:off x="533400" y="3313113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/>
              <a:t>models</a:t>
            </a:r>
          </a:p>
        </p:txBody>
      </p:sp>
      <p:sp>
        <p:nvSpPr>
          <p:cNvPr id="217099" name="AutoShape 11"/>
          <p:cNvSpPr>
            <a:spLocks noChangeArrowheads="1"/>
          </p:cNvSpPr>
          <p:nvPr/>
        </p:nvSpPr>
        <p:spPr bwMode="auto">
          <a:xfrm>
            <a:off x="3200400" y="2057400"/>
            <a:ext cx="2286000" cy="762000"/>
          </a:xfrm>
          <a:prstGeom prst="rightArrow">
            <a:avLst>
              <a:gd name="adj1" fmla="val 50000"/>
              <a:gd name="adj2" fmla="val 75000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hu-HU"/>
              <a:t>experiment</a:t>
            </a:r>
          </a:p>
        </p:txBody>
      </p:sp>
      <p:pic>
        <p:nvPicPr>
          <p:cNvPr id="217100" name="Picture 12" descr="MCj0083209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955675"/>
            <a:ext cx="1676400" cy="1711325"/>
          </a:xfrm>
          <a:prstGeom prst="rect">
            <a:avLst/>
          </a:prstGeom>
          <a:noFill/>
        </p:spPr>
      </p:pic>
      <p:sp>
        <p:nvSpPr>
          <p:cNvPr id="217101" name="Text Box 13"/>
          <p:cNvSpPr txBox="1">
            <a:spLocks noChangeArrowheads="1"/>
          </p:cNvSpPr>
          <p:nvPr/>
        </p:nvSpPr>
        <p:spPr bwMode="auto">
          <a:xfrm>
            <a:off x="5638800" y="685800"/>
            <a:ext cx="13652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/>
              <a:t>instruments</a:t>
            </a:r>
          </a:p>
        </p:txBody>
      </p:sp>
      <p:sp>
        <p:nvSpPr>
          <p:cNvPr id="217102" name="AutoShape 14"/>
          <p:cNvSpPr>
            <a:spLocks noChangeArrowheads="1"/>
          </p:cNvSpPr>
          <p:nvPr/>
        </p:nvSpPr>
        <p:spPr bwMode="auto">
          <a:xfrm>
            <a:off x="1524000" y="2971800"/>
            <a:ext cx="228600" cy="304800"/>
          </a:xfrm>
          <a:prstGeom prst="upDownArrow">
            <a:avLst>
              <a:gd name="adj1" fmla="val 50000"/>
              <a:gd name="adj2" fmla="val 2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7103" name="Line 15"/>
          <p:cNvSpPr>
            <a:spLocks noChangeShapeType="1"/>
          </p:cNvSpPr>
          <p:nvPr/>
        </p:nvSpPr>
        <p:spPr bwMode="auto">
          <a:xfrm flipV="1">
            <a:off x="2743200" y="2819400"/>
            <a:ext cx="4419600" cy="1066800"/>
          </a:xfrm>
          <a:prstGeom prst="line">
            <a:avLst/>
          </a:prstGeom>
          <a:noFill/>
          <a:ln w="6985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7104" name="Text Box 16"/>
          <p:cNvSpPr txBox="1">
            <a:spLocks noChangeArrowheads="1"/>
          </p:cNvSpPr>
          <p:nvPr/>
        </p:nvSpPr>
        <p:spPr bwMode="auto">
          <a:xfrm>
            <a:off x="4857750" y="3352800"/>
            <a:ext cx="5524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/>
              <a:t>test</a:t>
            </a:r>
          </a:p>
        </p:txBody>
      </p:sp>
      <p:sp>
        <p:nvSpPr>
          <p:cNvPr id="217105" name="Text Box 17"/>
          <p:cNvSpPr txBox="1">
            <a:spLocks noChangeArrowheads="1"/>
          </p:cNvSpPr>
          <p:nvPr/>
        </p:nvSpPr>
        <p:spPr bwMode="auto">
          <a:xfrm>
            <a:off x="2514600" y="3922713"/>
            <a:ext cx="12890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/>
              <a:t>predictions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304800" y="-141288"/>
            <a:ext cx="88392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200" dirty="0" smtClean="0">
                <a:solidFill>
                  <a:schemeClr val="tx2"/>
                </a:solidFill>
                <a:latin typeface="Times New Roman" pitchFamily="18" charset="0"/>
              </a:rPr>
              <a:t>Evolution of </a:t>
            </a:r>
            <a:r>
              <a:rPr lang="hu-HU" sz="3200" dirty="0" err="1" smtClean="0">
                <a:solidFill>
                  <a:schemeClr val="tx2"/>
                </a:solidFill>
                <a:latin typeface="Times New Roman" pitchFamily="18" charset="0"/>
              </a:rPr>
              <a:t>science</a:t>
            </a:r>
            <a:r>
              <a:rPr lang="hu-HU" sz="3200" dirty="0" smtClean="0">
                <a:solidFill>
                  <a:schemeClr val="tx2"/>
                </a:solidFill>
                <a:latin typeface="Times New Roman" pitchFamily="18" charset="0"/>
              </a:rPr>
              <a:t>: </a:t>
            </a:r>
            <a:r>
              <a:rPr lang="en-US" sz="3200" dirty="0" smtClean="0">
                <a:solidFill>
                  <a:schemeClr val="tx2"/>
                </a:solidFill>
                <a:latin typeface="Times New Roman" pitchFamily="18" charset="0"/>
              </a:rPr>
              <a:t>past</a:t>
            </a:r>
            <a:endParaRPr lang="en-US" sz="3200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200400"/>
            <a:ext cx="18002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 descr="M1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95400"/>
            <a:ext cx="1979613" cy="1438275"/>
          </a:xfrm>
          <a:prstGeom prst="rect">
            <a:avLst/>
          </a:prstGeom>
          <a:noFill/>
          <a:effectLst/>
        </p:spPr>
      </p:pic>
      <p:pic>
        <p:nvPicPr>
          <p:cNvPr id="17417" name="Picture 9" descr="magpopBar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013" y="5562600"/>
            <a:ext cx="4268787" cy="850900"/>
          </a:xfrm>
          <a:prstGeom prst="rect">
            <a:avLst/>
          </a:prstGeom>
          <a:noFill/>
          <a:effectLst/>
        </p:spPr>
      </p:pic>
      <p:pic>
        <p:nvPicPr>
          <p:cNvPr id="17418" name="Picture 10" descr="CAMASSY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5114925"/>
            <a:ext cx="1371600" cy="1438275"/>
          </a:xfrm>
          <a:prstGeom prst="rect">
            <a:avLst/>
          </a:prstGeom>
          <a:noFill/>
          <a:effectLst/>
        </p:spPr>
      </p:pic>
      <p:pic>
        <p:nvPicPr>
          <p:cNvPr id="17420" name="Picture 12" descr="ugriz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1371600"/>
            <a:ext cx="4762500" cy="3810000"/>
          </a:xfrm>
          <a:prstGeom prst="rect">
            <a:avLst/>
          </a:prstGeom>
          <a:solidFill>
            <a:schemeClr val="tx2"/>
          </a:solidFill>
          <a:effectLst/>
        </p:spPr>
      </p:pic>
      <p:sp>
        <p:nvSpPr>
          <p:cNvPr id="17421" name="AutoShape 13"/>
          <p:cNvSpPr>
            <a:spLocks noChangeArrowheads="1"/>
          </p:cNvSpPr>
          <p:nvPr/>
        </p:nvSpPr>
        <p:spPr bwMode="auto">
          <a:xfrm>
            <a:off x="1066800" y="2895600"/>
            <a:ext cx="3048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>
            <a:off x="1066800" y="4800600"/>
            <a:ext cx="3048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7423" name="AutoShape 15"/>
          <p:cNvSpPr>
            <a:spLocks noChangeArrowheads="1"/>
          </p:cNvSpPr>
          <p:nvPr/>
        </p:nvSpPr>
        <p:spPr bwMode="auto">
          <a:xfrm>
            <a:off x="2209800" y="5867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7424" name="AutoShape 16"/>
          <p:cNvSpPr>
            <a:spLocks noChangeArrowheads="1"/>
          </p:cNvSpPr>
          <p:nvPr/>
        </p:nvSpPr>
        <p:spPr bwMode="auto">
          <a:xfrm>
            <a:off x="4114800" y="5181600"/>
            <a:ext cx="27432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3505200" y="640080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u   </a:t>
            </a:r>
            <a:r>
              <a:rPr lang="hu-HU" dirty="0" smtClean="0"/>
              <a:t>   </a:t>
            </a:r>
            <a:r>
              <a:rPr lang="en-US" dirty="0" smtClean="0"/>
              <a:t>         </a:t>
            </a:r>
            <a:r>
              <a:rPr lang="en-US" dirty="0"/>
              <a:t>g          </a:t>
            </a:r>
            <a:r>
              <a:rPr lang="hu-HU" dirty="0" smtClean="0"/>
              <a:t>      </a:t>
            </a:r>
            <a:r>
              <a:rPr lang="en-US" dirty="0" smtClean="0"/>
              <a:t>  </a:t>
            </a:r>
            <a:r>
              <a:rPr lang="en-US" dirty="0"/>
              <a:t>r      </a:t>
            </a:r>
            <a:r>
              <a:rPr lang="hu-HU" dirty="0" smtClean="0"/>
              <a:t>      </a:t>
            </a:r>
            <a:r>
              <a:rPr lang="en-US" dirty="0" smtClean="0"/>
              <a:t>      </a:t>
            </a:r>
            <a:r>
              <a:rPr lang="en-US" dirty="0" err="1"/>
              <a:t>i</a:t>
            </a:r>
            <a:r>
              <a:rPr lang="en-US" dirty="0"/>
              <a:t>            </a:t>
            </a:r>
            <a:r>
              <a:rPr lang="hu-HU" dirty="0" smtClean="0"/>
              <a:t>    </a:t>
            </a:r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2438400" y="1619071"/>
            <a:ext cx="2286000" cy="1200329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hu-HU" b="1" dirty="0" smtClean="0"/>
              <a:t>300</a:t>
            </a:r>
            <a:r>
              <a:rPr lang="en-US" b="1" dirty="0" smtClean="0"/>
              <a:t> </a:t>
            </a:r>
            <a:r>
              <a:rPr lang="en-US" b="1" dirty="0"/>
              <a:t>million points </a:t>
            </a:r>
          </a:p>
          <a:p>
            <a:r>
              <a:rPr lang="en-US" b="1" dirty="0"/>
              <a:t>in 5+ </a:t>
            </a:r>
            <a:r>
              <a:rPr lang="en-US" b="1" dirty="0" smtClean="0"/>
              <a:t>dimensions</a:t>
            </a:r>
            <a:br>
              <a:rPr lang="en-US" b="1" dirty="0" smtClean="0"/>
            </a:br>
            <a:r>
              <a:rPr lang="en-US" b="1" dirty="0" smtClean="0"/>
              <a:t>+images</a:t>
            </a:r>
          </a:p>
          <a:p>
            <a:r>
              <a:rPr lang="en-US" b="1" dirty="0" smtClean="0"/>
              <a:t>+spectra</a:t>
            </a:r>
            <a:endParaRPr lang="en-US" b="1" dirty="0"/>
          </a:p>
        </p:txBody>
      </p:sp>
      <p:sp>
        <p:nvSpPr>
          <p:cNvPr id="17427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648072" y="274638"/>
            <a:ext cx="8892480" cy="1143000"/>
          </a:xfrm>
          <a:noFill/>
          <a:ln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u-HU" sz="2800" dirty="0" smtClean="0">
                <a:solidFill>
                  <a:schemeClr val="tx1"/>
                </a:solidFill>
              </a:rPr>
              <a:t>The </a:t>
            </a:r>
            <a:r>
              <a:rPr lang="hu-HU" sz="2800" dirty="0" err="1" smtClean="0">
                <a:solidFill>
                  <a:schemeClr val="tx1"/>
                </a:solidFill>
              </a:rPr>
              <a:t>spectrum</a:t>
            </a:r>
            <a:r>
              <a:rPr lang="hu-HU" sz="2800" dirty="0" smtClean="0">
                <a:solidFill>
                  <a:schemeClr val="tx1"/>
                </a:solidFill>
              </a:rPr>
              <a:t> and </a:t>
            </a:r>
            <a:r>
              <a:rPr lang="hu-HU" sz="2800" dirty="0" err="1" smtClean="0">
                <a:solidFill>
                  <a:schemeClr val="tx1"/>
                </a:solidFill>
              </a:rPr>
              <a:t>the</a:t>
            </a:r>
            <a:r>
              <a:rPr lang="hu-HU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magnitude </a:t>
            </a:r>
            <a:r>
              <a:rPr lang="hu-HU" sz="2800" dirty="0" smtClean="0">
                <a:solidFill>
                  <a:schemeClr val="tx1"/>
                </a:solidFill>
              </a:rPr>
              <a:t>„</a:t>
            </a:r>
            <a:r>
              <a:rPr lang="en-US" sz="2800" dirty="0" smtClean="0">
                <a:solidFill>
                  <a:schemeClr val="tx1"/>
                </a:solidFill>
              </a:rPr>
              <a:t>space</a:t>
            </a:r>
            <a:r>
              <a:rPr lang="hu-HU" sz="2800" dirty="0" smtClean="0">
                <a:solidFill>
                  <a:schemeClr val="tx1"/>
                </a:solidFill>
              </a:rPr>
              <a:t>”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6248400" y="3581400"/>
            <a:ext cx="2514600" cy="14747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r>
              <a:rPr lang="en-US" b="1" dirty="0"/>
              <a:t>- Multidimensional</a:t>
            </a:r>
            <a:br>
              <a:rPr lang="en-US" b="1" dirty="0"/>
            </a:br>
            <a:r>
              <a:rPr lang="en-US" b="1" dirty="0"/>
              <a:t>  point data</a:t>
            </a:r>
          </a:p>
          <a:p>
            <a:r>
              <a:rPr lang="en-US" b="1" dirty="0"/>
              <a:t>- highly non-uniform</a:t>
            </a:r>
            <a:br>
              <a:rPr lang="en-US" b="1" dirty="0"/>
            </a:br>
            <a:r>
              <a:rPr lang="en-US" b="1" dirty="0"/>
              <a:t>  distribution </a:t>
            </a:r>
          </a:p>
          <a:p>
            <a:r>
              <a:rPr lang="en-US" b="1" dirty="0"/>
              <a:t>- outliers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2400" cy="914400"/>
          </a:xfrm>
        </p:spPr>
        <p:txBody>
          <a:bodyPr>
            <a:normAutofit/>
          </a:bodyPr>
          <a:lstStyle/>
          <a:p>
            <a:r>
              <a:rPr lang="hu-HU" dirty="0" smtClean="0"/>
              <a:t>„</a:t>
            </a:r>
            <a:r>
              <a:rPr lang="hu-HU" dirty="0" err="1" smtClean="0"/>
              <a:t>Natural</a:t>
            </a:r>
            <a:r>
              <a:rPr lang="hu-HU" dirty="0" smtClean="0"/>
              <a:t>” projection</a:t>
            </a:r>
            <a:endParaRPr lang="en-US" dirty="0"/>
          </a:p>
        </p:txBody>
      </p:sp>
      <p:pic>
        <p:nvPicPr>
          <p:cNvPr id="5" name="Picture 3" descr="C:\Dokumentumok\ppt\z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3288311" cy="2466035"/>
          </a:xfrm>
          <a:prstGeom prst="rect">
            <a:avLst/>
          </a:prstGeom>
          <a:noFill/>
        </p:spPr>
      </p:pic>
      <p:pic>
        <p:nvPicPr>
          <p:cNvPr id="6" name="Picture 4" descr="C:\Dokumentumok\ppt\z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3288311" cy="2466035"/>
          </a:xfrm>
          <a:prstGeom prst="rect">
            <a:avLst/>
          </a:prstGeom>
          <a:noFill/>
        </p:spPr>
      </p:pic>
      <p:pic>
        <p:nvPicPr>
          <p:cNvPr id="7" name="Picture 5" descr="C:\Dokumentumok\ppt\z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772816"/>
            <a:ext cx="3288311" cy="2466035"/>
          </a:xfrm>
          <a:prstGeom prst="rect">
            <a:avLst/>
          </a:prstGeom>
          <a:noFill/>
        </p:spPr>
      </p:pic>
      <p:pic>
        <p:nvPicPr>
          <p:cNvPr id="8" name="Picture 6" descr="C:\Dokumentumok\ppt\z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772816"/>
            <a:ext cx="3288311" cy="2466035"/>
          </a:xfrm>
          <a:prstGeom prst="rect">
            <a:avLst/>
          </a:prstGeom>
          <a:noFill/>
        </p:spPr>
      </p:pic>
      <p:pic>
        <p:nvPicPr>
          <p:cNvPr id="9" name="Picture 7" descr="C:\Dokumentumok\ppt\z8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772816"/>
            <a:ext cx="3288311" cy="2466035"/>
          </a:xfrm>
          <a:prstGeom prst="rect">
            <a:avLst/>
          </a:prstGeom>
          <a:noFill/>
        </p:spPr>
      </p:pic>
      <p:pic>
        <p:nvPicPr>
          <p:cNvPr id="10" name="Picture 8" descr="C:\Dokumentumok\ppt\z20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772816"/>
            <a:ext cx="3288311" cy="2466035"/>
          </a:xfrm>
          <a:prstGeom prst="rect">
            <a:avLst/>
          </a:prstGeom>
          <a:noFill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15687" y="0"/>
            <a:ext cx="2328313" cy="217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7164387" y="2492896"/>
            <a:ext cx="2016125" cy="1008063"/>
            <a:chOff x="4105" y="890"/>
            <a:chExt cx="1270" cy="635"/>
          </a:xfrm>
        </p:grpSpPr>
        <p:sp>
          <p:nvSpPr>
            <p:cNvPr id="13" name="AutoShape 7"/>
            <p:cNvSpPr>
              <a:spLocks noChangeArrowheads="1"/>
            </p:cNvSpPr>
            <p:nvPr/>
          </p:nvSpPr>
          <p:spPr bwMode="auto">
            <a:xfrm>
              <a:off x="4105" y="890"/>
              <a:ext cx="1179" cy="635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4423" y="991"/>
              <a:ext cx="952" cy="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600" dirty="0">
                  <a:latin typeface="Arial" charset="0"/>
                </a:rPr>
                <a:t>LIGHT; </a:t>
              </a:r>
            </a:p>
            <a:p>
              <a:pPr>
                <a:spcBef>
                  <a:spcPct val="50000"/>
                </a:spcBef>
              </a:pPr>
              <a:r>
                <a:rPr lang="hu-HU" sz="1600" dirty="0">
                  <a:latin typeface="Arial" charset="0"/>
                </a:rPr>
                <a:t>SED</a:t>
              </a:r>
              <a:endParaRPr lang="en-US" sz="1600" dirty="0">
                <a:latin typeface="Arial" charset="0"/>
              </a:endParaRPr>
            </a:p>
          </p:txBody>
        </p: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4140199" y="5445646"/>
            <a:ext cx="1871663" cy="1008063"/>
            <a:chOff x="2200" y="2750"/>
            <a:chExt cx="1179" cy="635"/>
          </a:xfrm>
        </p:grpSpPr>
        <p:sp>
          <p:nvSpPr>
            <p:cNvPr id="16" name="AutoShape 8"/>
            <p:cNvSpPr>
              <a:spLocks noChangeArrowheads="1"/>
            </p:cNvSpPr>
            <p:nvPr/>
          </p:nvSpPr>
          <p:spPr bwMode="auto">
            <a:xfrm>
              <a:off x="2200" y="2750"/>
              <a:ext cx="1179" cy="635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2337" y="2840"/>
              <a:ext cx="95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600" dirty="0">
                  <a:latin typeface="Arial" charset="0"/>
                </a:rPr>
                <a:t>BROADBAND FILTERS</a:t>
              </a:r>
              <a:endParaRPr lang="en-US" sz="1600" dirty="0">
                <a:latin typeface="Arial" charset="0"/>
              </a:endParaRPr>
            </a:p>
          </p:txBody>
        </p:sp>
      </p:grpSp>
      <p:grpSp>
        <p:nvGrpSpPr>
          <p:cNvPr id="12" name="Group 37"/>
          <p:cNvGrpSpPr>
            <a:grpSpLocks/>
          </p:cNvGrpSpPr>
          <p:nvPr/>
        </p:nvGrpSpPr>
        <p:grpSpPr bwMode="auto">
          <a:xfrm>
            <a:off x="1116012" y="5445646"/>
            <a:ext cx="1871662" cy="1008063"/>
            <a:chOff x="295" y="2750"/>
            <a:chExt cx="1179" cy="635"/>
          </a:xfrm>
        </p:grpSpPr>
        <p:sp>
          <p:nvSpPr>
            <p:cNvPr id="19" name="AutoShape 10"/>
            <p:cNvSpPr>
              <a:spLocks noChangeArrowheads="1"/>
            </p:cNvSpPr>
            <p:nvPr/>
          </p:nvSpPr>
          <p:spPr bwMode="auto">
            <a:xfrm>
              <a:off x="295" y="2750"/>
              <a:ext cx="1179" cy="635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340" y="2883"/>
              <a:ext cx="1043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600" dirty="0">
                  <a:latin typeface="Arial" charset="0"/>
                </a:rPr>
                <a:t>MAGNITUDES, COLORS</a:t>
              </a:r>
              <a:endParaRPr lang="en-US" sz="1600" dirty="0">
                <a:latin typeface="Arial" charset="0"/>
              </a:endParaRPr>
            </a:p>
          </p:txBody>
        </p:sp>
      </p:grpSp>
      <p:grpSp>
        <p:nvGrpSpPr>
          <p:cNvPr id="15" name="Group 35"/>
          <p:cNvGrpSpPr>
            <a:grpSpLocks/>
          </p:cNvGrpSpPr>
          <p:nvPr/>
        </p:nvGrpSpPr>
        <p:grpSpPr bwMode="auto">
          <a:xfrm>
            <a:off x="7237412" y="5158309"/>
            <a:ext cx="1654175" cy="1511300"/>
            <a:chOff x="4151" y="2569"/>
            <a:chExt cx="1042" cy="952"/>
          </a:xfrm>
        </p:grpSpPr>
        <p:sp>
          <p:nvSpPr>
            <p:cNvPr id="22" name="AutoShape 17"/>
            <p:cNvSpPr>
              <a:spLocks noChangeArrowheads="1"/>
            </p:cNvSpPr>
            <p:nvPr/>
          </p:nvSpPr>
          <p:spPr bwMode="auto">
            <a:xfrm>
              <a:off x="4151" y="2569"/>
              <a:ext cx="952" cy="952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4241" y="2932"/>
              <a:ext cx="9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600">
                  <a:latin typeface="Arial" charset="0"/>
                </a:rPr>
                <a:t>REDSHIFT</a:t>
              </a:r>
              <a:endParaRPr lang="en-US" sz="1600">
                <a:latin typeface="Arial" charset="0"/>
              </a:endParaRPr>
            </a:p>
          </p:txBody>
        </p:sp>
      </p:grp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2987674" y="5661546"/>
            <a:ext cx="1152525" cy="215900"/>
          </a:xfrm>
          <a:prstGeom prst="leftArrow">
            <a:avLst>
              <a:gd name="adj1" fmla="val 50000"/>
              <a:gd name="adj2" fmla="val 1334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25"/>
          <p:cNvSpPr>
            <a:spLocks noChangeArrowheads="1"/>
          </p:cNvSpPr>
          <p:nvPr/>
        </p:nvSpPr>
        <p:spPr bwMode="auto">
          <a:xfrm>
            <a:off x="6011862" y="5661546"/>
            <a:ext cx="1152525" cy="215900"/>
          </a:xfrm>
          <a:prstGeom prst="leftArrow">
            <a:avLst>
              <a:gd name="adj1" fmla="val 50000"/>
              <a:gd name="adj2" fmla="val 1334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AutoShape 26"/>
          <p:cNvSpPr>
            <a:spLocks noChangeArrowheads="1"/>
          </p:cNvSpPr>
          <p:nvPr/>
        </p:nvSpPr>
        <p:spPr bwMode="auto">
          <a:xfrm>
            <a:off x="7740649" y="3572396"/>
            <a:ext cx="215900" cy="1584325"/>
          </a:xfrm>
          <a:prstGeom prst="downArrow">
            <a:avLst>
              <a:gd name="adj1" fmla="val 50000"/>
              <a:gd name="adj2" fmla="val 1834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oup 51"/>
          <p:cNvGrpSpPr>
            <a:grpSpLocks/>
          </p:cNvGrpSpPr>
          <p:nvPr/>
        </p:nvGrpSpPr>
        <p:grpSpPr bwMode="auto">
          <a:xfrm>
            <a:off x="7740649" y="6021909"/>
            <a:ext cx="431800" cy="431800"/>
            <a:chOff x="2971" y="1979"/>
            <a:chExt cx="272" cy="272"/>
          </a:xfrm>
        </p:grpSpPr>
        <p:sp>
          <p:nvSpPr>
            <p:cNvPr id="28" name="Oval 52"/>
            <p:cNvSpPr>
              <a:spLocks noChangeArrowheads="1"/>
            </p:cNvSpPr>
            <p:nvPr/>
          </p:nvSpPr>
          <p:spPr bwMode="auto">
            <a:xfrm>
              <a:off x="2971" y="1979"/>
              <a:ext cx="272" cy="2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53"/>
            <p:cNvSpPr>
              <a:spLocks noChangeArrowheads="1"/>
            </p:cNvSpPr>
            <p:nvPr/>
          </p:nvSpPr>
          <p:spPr bwMode="auto">
            <a:xfrm>
              <a:off x="3016" y="2024"/>
              <a:ext cx="227" cy="91"/>
            </a:xfrm>
            <a:prstGeom prst="curvedDownArrow">
              <a:avLst>
                <a:gd name="adj1" fmla="val 49890"/>
                <a:gd name="adj2" fmla="val 99780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4581128"/>
            <a:ext cx="19145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896" y="1901062"/>
            <a:ext cx="3384376" cy="253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5664667"/>
            <a:ext cx="2777505" cy="5006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6237312"/>
            <a:ext cx="6696744" cy="5622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420888"/>
            <a:ext cx="3143594" cy="30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5436096" y="332656"/>
            <a:ext cx="34435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Model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data</a:t>
            </a:r>
            <a:r>
              <a:rPr lang="hu-HU" sz="2400" dirty="0" smtClean="0"/>
              <a:t> an </a:t>
            </a:r>
            <a:r>
              <a:rPr lang="hu-HU" sz="2400" dirty="0" err="1" smtClean="0"/>
              <a:t>extract</a:t>
            </a:r>
            <a:endParaRPr lang="hu-HU" sz="2400" dirty="0" smtClean="0"/>
          </a:p>
          <a:p>
            <a:r>
              <a:rPr lang="hu-HU" sz="2400" dirty="0" err="1" smtClean="0">
                <a:solidFill>
                  <a:schemeClr val="accent3"/>
                </a:solidFill>
              </a:rPr>
              <a:t>physical</a:t>
            </a:r>
            <a:r>
              <a:rPr lang="hu-HU" sz="2400" dirty="0" smtClean="0">
                <a:solidFill>
                  <a:schemeClr val="accent3"/>
                </a:solidFill>
              </a:rPr>
              <a:t> </a:t>
            </a:r>
            <a:r>
              <a:rPr lang="hu-HU" sz="2400" dirty="0" err="1" smtClean="0"/>
              <a:t>parameters</a:t>
            </a:r>
            <a:r>
              <a:rPr lang="hu-HU" sz="2400" dirty="0" smtClean="0"/>
              <a:t>:</a:t>
            </a:r>
          </a:p>
          <a:p>
            <a:r>
              <a:rPr lang="hu-HU" sz="2400" dirty="0" err="1" smtClean="0"/>
              <a:t>Age</a:t>
            </a:r>
            <a:r>
              <a:rPr lang="hu-HU" sz="2400" dirty="0" smtClean="0"/>
              <a:t>, </a:t>
            </a:r>
            <a:r>
              <a:rPr lang="hu-HU" sz="2400" dirty="0" err="1" smtClean="0"/>
              <a:t>metallicity</a:t>
            </a:r>
            <a:r>
              <a:rPr lang="hu-HU" sz="2400" dirty="0" smtClean="0"/>
              <a:t>, </a:t>
            </a:r>
            <a:r>
              <a:rPr lang="hu-HU" sz="2400" dirty="0" err="1" smtClean="0"/>
              <a:t>redshifts</a:t>
            </a:r>
            <a:endParaRPr lang="en-US" sz="24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692696"/>
            <a:ext cx="5156290" cy="526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360040" y="115888"/>
            <a:ext cx="8316416" cy="914400"/>
          </a:xfrm>
        </p:spPr>
        <p:txBody>
          <a:bodyPr/>
          <a:lstStyle/>
          <a:p>
            <a:r>
              <a:rPr lang="hu-HU" dirty="0" smtClean="0"/>
              <a:t>„</a:t>
            </a:r>
            <a:r>
              <a:rPr lang="hu-HU" dirty="0" err="1" smtClean="0"/>
              <a:t>Smart</a:t>
            </a:r>
            <a:r>
              <a:rPr lang="hu-HU" dirty="0" smtClean="0"/>
              <a:t>” </a:t>
            </a:r>
            <a:r>
              <a:rPr lang="hu-HU" dirty="0" smtClean="0"/>
              <a:t>projection: PCA - SVD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89325" y="836835"/>
            <a:ext cx="23352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>
                <a:latin typeface="Times New Roman" pitchFamily="18" charset="0"/>
                <a:cs typeface="Arial" charset="0"/>
              </a:rPr>
              <a:t>X</a:t>
            </a:r>
            <a:r>
              <a:rPr lang="en-US" sz="4000" b="0">
                <a:latin typeface="Times New Roman" pitchFamily="18" charset="0"/>
                <a:cs typeface="Arial" charset="0"/>
              </a:rPr>
              <a:t> = </a:t>
            </a:r>
            <a:r>
              <a:rPr lang="en-US" sz="4000">
                <a:latin typeface="Times New Roman" pitchFamily="18" charset="0"/>
                <a:cs typeface="Arial" charset="0"/>
              </a:rPr>
              <a:t>U</a:t>
            </a:r>
            <a:r>
              <a:rPr lang="en-US" sz="4000">
                <a:latin typeface="Symbol" pitchFamily="18" charset="2"/>
                <a:cs typeface="Arial" charset="0"/>
                <a:sym typeface="Symbol" pitchFamily="18" charset="2"/>
              </a:rPr>
              <a:t></a:t>
            </a:r>
            <a:r>
              <a:rPr lang="en-US" sz="4000">
                <a:latin typeface="Times New Roman" pitchFamily="18" charset="0"/>
                <a:cs typeface="Arial" charset="0"/>
              </a:rPr>
              <a:t>V</a:t>
            </a:r>
            <a:r>
              <a:rPr lang="en-US" sz="4000" b="0" baseline="30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514600" y="2052860"/>
            <a:ext cx="1828800" cy="2819400"/>
          </a:xfrm>
          <a:prstGeom prst="bracketPair">
            <a:avLst>
              <a:gd name="adj" fmla="val 473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590800" y="2129060"/>
            <a:ext cx="304800" cy="2667000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 sz="1800">
                <a:latin typeface="Times New Roman" pitchFamily="18" charset="0"/>
                <a:cs typeface="Arial" charset="0"/>
              </a:rPr>
              <a:t>u</a:t>
            </a:r>
            <a:r>
              <a:rPr lang="en-US" sz="1800" b="0" baseline="-25000">
                <a:latin typeface="Times New Roman" pitchFamily="18" charset="0"/>
                <a:cs typeface="Arial" charset="0"/>
              </a:rPr>
              <a:t>1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71800" y="2129060"/>
            <a:ext cx="304800" cy="2667000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 sz="1800">
                <a:latin typeface="Times New Roman" pitchFamily="18" charset="0"/>
                <a:cs typeface="Arial" charset="0"/>
              </a:rPr>
              <a:t>u</a:t>
            </a:r>
            <a:r>
              <a:rPr lang="en-US" sz="1800" b="0" baseline="-25000">
                <a:latin typeface="Times New Roman" pitchFamily="18" charset="0"/>
                <a:cs typeface="Arial" charset="0"/>
              </a:rPr>
              <a:t>2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962400" y="2129060"/>
            <a:ext cx="304800" cy="2667000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 sz="1800">
                <a:latin typeface="Times New Roman" pitchFamily="18" charset="0"/>
                <a:cs typeface="Arial" charset="0"/>
              </a:rPr>
              <a:t>u</a:t>
            </a:r>
            <a:r>
              <a:rPr lang="en-US" sz="1800" b="0" i="1" baseline="-25000">
                <a:latin typeface="Times New Roman" pitchFamily="18" charset="0"/>
                <a:cs typeface="Arial" charset="0"/>
              </a:rPr>
              <a:t>k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6200" y="2052860"/>
            <a:ext cx="1828800" cy="2819400"/>
          </a:xfrm>
          <a:prstGeom prst="bracketPair">
            <a:avLst>
              <a:gd name="adj" fmla="val 473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52400" y="2129060"/>
            <a:ext cx="304800" cy="2667000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 sz="1800">
                <a:latin typeface="Times New Roman" pitchFamily="18" charset="0"/>
                <a:cs typeface="Arial" charset="0"/>
              </a:rPr>
              <a:t>x</a:t>
            </a:r>
            <a:r>
              <a:rPr lang="en-US" sz="1800" b="0" baseline="30000">
                <a:latin typeface="Times New Roman" pitchFamily="18" charset="0"/>
                <a:cs typeface="Arial" charset="0"/>
              </a:rPr>
              <a:t>(1)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33400" y="2129060"/>
            <a:ext cx="304800" cy="2667000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 sz="1800">
                <a:latin typeface="Times New Roman" pitchFamily="18" charset="0"/>
                <a:cs typeface="Arial" charset="0"/>
              </a:rPr>
              <a:t>x</a:t>
            </a:r>
            <a:r>
              <a:rPr lang="en-US" sz="1800" b="0" baseline="30000">
                <a:latin typeface="Times New Roman" pitchFamily="18" charset="0"/>
                <a:cs typeface="Arial" charset="0"/>
              </a:rPr>
              <a:t>(2)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524000" y="2129060"/>
            <a:ext cx="304800" cy="2667000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 sz="1800">
                <a:latin typeface="Times New Roman" pitchFamily="18" charset="0"/>
                <a:cs typeface="Arial" charset="0"/>
              </a:rPr>
              <a:t>x</a:t>
            </a:r>
            <a:r>
              <a:rPr lang="en-US" sz="1800" b="0" baseline="30000">
                <a:latin typeface="Times New Roman" pitchFamily="18" charset="0"/>
                <a:cs typeface="Arial" charset="0"/>
              </a:rPr>
              <a:t>(</a:t>
            </a:r>
            <a:r>
              <a:rPr lang="en-US" sz="1800" b="0" i="1" baseline="30000">
                <a:latin typeface="Times New Roman" pitchFamily="18" charset="0"/>
                <a:cs typeface="Arial" charset="0"/>
              </a:rPr>
              <a:t>M</a:t>
            </a:r>
            <a:r>
              <a:rPr lang="en-US" sz="1800" b="0" baseline="300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981200" y="3272060"/>
            <a:ext cx="384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800" b="0">
                <a:latin typeface="Times New Roman" pitchFamily="18" charset="0"/>
                <a:cs typeface="Arial" charset="0"/>
              </a:rPr>
              <a:t>=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4267200" y="3119660"/>
            <a:ext cx="273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800" b="0">
                <a:latin typeface="Times New Roman" pitchFamily="18" charset="0"/>
                <a:cs typeface="Arial" charset="0"/>
              </a:rPr>
              <a:t>.</a:t>
            </a: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990600" y="266246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990600" y="426266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3429000" y="266246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3429000" y="426266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477000" y="2586260"/>
            <a:ext cx="2362200" cy="1828800"/>
            <a:chOff x="4080" y="1872"/>
            <a:chExt cx="1488" cy="1152"/>
          </a:xfrm>
        </p:grpSpPr>
        <p:sp>
          <p:nvSpPr>
            <p:cNvPr id="20" name="AutoShape 20"/>
            <p:cNvSpPr>
              <a:spLocks noChangeArrowheads="1"/>
            </p:cNvSpPr>
            <p:nvPr/>
          </p:nvSpPr>
          <p:spPr bwMode="auto">
            <a:xfrm>
              <a:off x="4080" y="1872"/>
              <a:ext cx="1488" cy="1152"/>
            </a:xfrm>
            <a:prstGeom prst="bracketPair">
              <a:avLst>
                <a:gd name="adj" fmla="val 473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4128" y="1920"/>
              <a:ext cx="1392" cy="19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/>
              <a:r>
                <a:rPr lang="en-US" sz="1800">
                  <a:latin typeface="Times New Roman" pitchFamily="18" charset="0"/>
                  <a:cs typeface="Arial" charset="0"/>
                  <a:sym typeface="Symbol" pitchFamily="18" charset="2"/>
                </a:rPr>
                <a:t>v</a:t>
              </a:r>
              <a:r>
                <a:rPr lang="en-US" sz="1800" b="0" baseline="-25000">
                  <a:latin typeface="Times New Roman" pitchFamily="18" charset="0"/>
                  <a:cs typeface="Arial" charset="0"/>
                  <a:sym typeface="Symbol" pitchFamily="18" charset="2"/>
                </a:rPr>
                <a:t>1</a:t>
              </a:r>
              <a:endParaRPr lang="en-US" sz="1800" b="0" baseline="-250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4128" y="2160"/>
              <a:ext cx="1392" cy="19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/>
              <a:r>
                <a:rPr lang="en-US" sz="1800">
                  <a:latin typeface="Times New Roman" pitchFamily="18" charset="0"/>
                  <a:cs typeface="Arial" charset="0"/>
                  <a:sym typeface="Symbol" pitchFamily="18" charset="2"/>
                </a:rPr>
                <a:t>v</a:t>
              </a:r>
              <a:r>
                <a:rPr lang="en-US" sz="1800" b="0" baseline="-25000">
                  <a:latin typeface="Times New Roman" pitchFamily="18" charset="0"/>
                  <a:cs typeface="Arial" charset="0"/>
                  <a:sym typeface="Symbol" pitchFamily="18" charset="2"/>
                </a:rPr>
                <a:t>2</a:t>
              </a: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4128" y="2784"/>
              <a:ext cx="1392" cy="19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/>
              <a:r>
                <a:rPr lang="en-US" sz="1800">
                  <a:latin typeface="Times New Roman" pitchFamily="18" charset="0"/>
                  <a:cs typeface="Arial" charset="0"/>
                  <a:sym typeface="Symbol" pitchFamily="18" charset="2"/>
                </a:rPr>
                <a:t>v</a:t>
              </a:r>
              <a:r>
                <a:rPr lang="en-US" sz="1800" b="0" i="1" baseline="-25000">
                  <a:latin typeface="Times New Roman" pitchFamily="18" charset="0"/>
                  <a:cs typeface="Arial" charset="0"/>
                  <a:sym typeface="Symbol" pitchFamily="18" charset="2"/>
                </a:rPr>
                <a:t>k</a:t>
              </a: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rot="5400000">
              <a:off x="4344" y="2568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 rot="5400000">
              <a:off x="5064" y="2568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AutoShape 26"/>
          <p:cNvSpPr>
            <a:spLocks noChangeArrowheads="1"/>
          </p:cNvSpPr>
          <p:nvPr/>
        </p:nvSpPr>
        <p:spPr bwMode="auto">
          <a:xfrm>
            <a:off x="4495800" y="2586260"/>
            <a:ext cx="1828800" cy="1828800"/>
          </a:xfrm>
          <a:prstGeom prst="bracketPair">
            <a:avLst>
              <a:gd name="adj" fmla="val 473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6280150" y="3119660"/>
            <a:ext cx="273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800" b="0">
                <a:latin typeface="Times New Roman" pitchFamily="18" charset="0"/>
                <a:cs typeface="Arial" charset="0"/>
              </a:rPr>
              <a:t>.</a:t>
            </a: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4572000" y="2662460"/>
            <a:ext cx="304800" cy="304800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 sz="1800" b="0" i="1" dirty="0">
                <a:latin typeface="Symbol" pitchFamily="18" charset="2"/>
                <a:cs typeface="Arial" charset="0"/>
                <a:sym typeface="Symbol" pitchFamily="18" charset="2"/>
              </a:rPr>
              <a:t></a:t>
            </a:r>
            <a:r>
              <a:rPr lang="en-US" sz="1800" b="0" baseline="-25000" dirty="0">
                <a:latin typeface="Times New Roman" pitchFamily="18" charset="0"/>
                <a:cs typeface="Arial" charset="0"/>
                <a:sym typeface="Symbol" pitchFamily="18" charset="2"/>
              </a:rPr>
              <a:t>1</a:t>
            </a:r>
            <a:endParaRPr lang="en-US" sz="1800" b="0" baseline="-25000" dirty="0">
              <a:latin typeface="Times New Roman" pitchFamily="18" charset="0"/>
              <a:cs typeface="Arial" charset="0"/>
            </a:endParaRP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4953000" y="3043460"/>
            <a:ext cx="304800" cy="304800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 sz="1800" b="0" i="1" dirty="0">
                <a:latin typeface="Symbol" pitchFamily="18" charset="2"/>
                <a:cs typeface="Arial" charset="0"/>
                <a:sym typeface="Symbol" pitchFamily="18" charset="2"/>
              </a:rPr>
              <a:t></a:t>
            </a:r>
            <a:r>
              <a:rPr lang="en-US" sz="1800" b="0" baseline="-25000" dirty="0">
                <a:latin typeface="Times New Roman" pitchFamily="18" charset="0"/>
                <a:cs typeface="Arial" charset="0"/>
                <a:sym typeface="Symbol" pitchFamily="18" charset="2"/>
              </a:rPr>
              <a:t>2</a:t>
            </a:r>
            <a:endParaRPr lang="en-US" sz="1800" b="0" baseline="-25000" dirty="0">
              <a:latin typeface="Times New Roman" pitchFamily="18" charset="0"/>
              <a:cs typeface="Arial" charset="0"/>
            </a:endParaRP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5943600" y="4034060"/>
            <a:ext cx="304800" cy="304800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 sz="1800" b="0" i="1" dirty="0">
                <a:latin typeface="Symbol" pitchFamily="18" charset="2"/>
                <a:cs typeface="Arial" charset="0"/>
                <a:sym typeface="Symbol" pitchFamily="18" charset="2"/>
              </a:rPr>
              <a:t></a:t>
            </a:r>
            <a:r>
              <a:rPr lang="en-US" sz="1800" b="0" i="1" baseline="-25000" dirty="0">
                <a:latin typeface="Times New Roman" pitchFamily="18" charset="0"/>
                <a:cs typeface="Arial" charset="0"/>
                <a:sym typeface="Symbol" pitchFamily="18" charset="2"/>
              </a:rPr>
              <a:t>k</a:t>
            </a:r>
            <a:endParaRPr lang="en-US" sz="1800" b="0" i="1" baseline="-25000" dirty="0">
              <a:latin typeface="Times New Roman" pitchFamily="18" charset="0"/>
              <a:cs typeface="Arial" charset="0"/>
            </a:endParaRPr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5410200" y="3500660"/>
            <a:ext cx="381000" cy="3810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777875" y="1616298"/>
            <a:ext cx="441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800">
                <a:latin typeface="Times New Roman" pitchFamily="18" charset="0"/>
                <a:cs typeface="Arial" charset="0"/>
              </a:rPr>
              <a:t>X</a:t>
            </a:r>
            <a:endParaRPr lang="en-US" sz="2800" b="0" baseline="30000">
              <a:latin typeface="Arial" charset="0"/>
              <a:cs typeface="Arial" charset="0"/>
            </a:endParaRPr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3276600" y="1616298"/>
            <a:ext cx="441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800">
                <a:latin typeface="Times New Roman" pitchFamily="18" charset="0"/>
                <a:cs typeface="Arial" charset="0"/>
              </a:rPr>
              <a:t>U</a:t>
            </a:r>
            <a:endParaRPr lang="en-US" sz="2800" b="0" baseline="30000">
              <a:latin typeface="Arial" charset="0"/>
              <a:cs typeface="Arial" charset="0"/>
            </a:endParaRPr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5257800" y="2143348"/>
            <a:ext cx="3952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800">
                <a:latin typeface="Symbol" pitchFamily="18" charset="2"/>
                <a:cs typeface="Arial" charset="0"/>
                <a:sym typeface="Symbol" pitchFamily="18" charset="2"/>
              </a:rPr>
              <a:t></a:t>
            </a:r>
            <a:endParaRPr lang="en-US" sz="2800" b="0" baseline="30000">
              <a:latin typeface="Arial" charset="0"/>
              <a:cs typeface="Arial" charset="0"/>
            </a:endParaRPr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7412038" y="2149698"/>
            <a:ext cx="5889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800">
                <a:latin typeface="Times New Roman" pitchFamily="18" charset="0"/>
                <a:cs typeface="Arial" charset="0"/>
              </a:rPr>
              <a:t>V</a:t>
            </a:r>
            <a:r>
              <a:rPr lang="en-US" sz="2800" b="0" baseline="30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36" name="AutoShape 39"/>
          <p:cNvSpPr>
            <a:spLocks/>
          </p:cNvSpPr>
          <p:nvPr/>
        </p:nvSpPr>
        <p:spPr bwMode="auto">
          <a:xfrm rot="5400000">
            <a:off x="907256" y="4193604"/>
            <a:ext cx="166688" cy="1828800"/>
          </a:xfrm>
          <a:prstGeom prst="rightBrace">
            <a:avLst>
              <a:gd name="adj1" fmla="val 9142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AutoShape 40"/>
          <p:cNvSpPr>
            <a:spLocks/>
          </p:cNvSpPr>
          <p:nvPr/>
        </p:nvSpPr>
        <p:spPr bwMode="auto">
          <a:xfrm rot="5400000">
            <a:off x="3345656" y="4193604"/>
            <a:ext cx="166688" cy="1828800"/>
          </a:xfrm>
          <a:prstGeom prst="rightBrace">
            <a:avLst>
              <a:gd name="adj1" fmla="val 9142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387350" y="5100860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 b="0">
                <a:latin typeface="Arial" charset="0"/>
                <a:cs typeface="Arial" charset="0"/>
              </a:rPr>
              <a:t>input data</a:t>
            </a: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2749550" y="5156423"/>
            <a:ext cx="14160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75000"/>
              </a:lnSpc>
            </a:pPr>
            <a:r>
              <a:rPr lang="en-US" sz="1800" b="0">
                <a:latin typeface="Arial" charset="0"/>
                <a:cs typeface="Arial" charset="0"/>
              </a:rPr>
              <a:t>left singular </a:t>
            </a:r>
          </a:p>
          <a:p>
            <a:pPr algn="l">
              <a:lnSpc>
                <a:spcPct val="75000"/>
              </a:lnSpc>
            </a:pPr>
            <a:r>
              <a:rPr lang="en-US" sz="1800" b="0">
                <a:latin typeface="Arial" charset="0"/>
                <a:cs typeface="Arial" charset="0"/>
              </a:rPr>
              <a:t>vectors</a:t>
            </a:r>
          </a:p>
        </p:txBody>
      </p:sp>
      <p:sp>
        <p:nvSpPr>
          <p:cNvPr id="40" name="AutoShape 43"/>
          <p:cNvSpPr>
            <a:spLocks/>
          </p:cNvSpPr>
          <p:nvPr/>
        </p:nvSpPr>
        <p:spPr bwMode="auto">
          <a:xfrm rot="5400000">
            <a:off x="5326856" y="3736404"/>
            <a:ext cx="166688" cy="1828800"/>
          </a:xfrm>
          <a:prstGeom prst="rightBrace">
            <a:avLst>
              <a:gd name="adj1" fmla="val 9142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Text Box 44"/>
          <p:cNvSpPr txBox="1">
            <a:spLocks noChangeArrowheads="1"/>
          </p:cNvSpPr>
          <p:nvPr/>
        </p:nvSpPr>
        <p:spPr bwMode="auto">
          <a:xfrm>
            <a:off x="4552950" y="4699223"/>
            <a:ext cx="17081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75000"/>
              </a:lnSpc>
            </a:pPr>
            <a:r>
              <a:rPr lang="en-US" sz="1800" b="0">
                <a:latin typeface="Arial" charset="0"/>
                <a:cs typeface="Arial" charset="0"/>
              </a:rPr>
              <a:t>singular values</a:t>
            </a:r>
          </a:p>
        </p:txBody>
      </p:sp>
      <p:pic>
        <p:nvPicPr>
          <p:cNvPr id="297986" name="Picture 2" descr="http://upload.wikimedia.org/wikipedia/commons/6/67/Eigenfac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693196"/>
            <a:ext cx="1728192" cy="2062213"/>
          </a:xfrm>
          <a:prstGeom prst="rect">
            <a:avLst/>
          </a:prstGeom>
          <a:noFill/>
        </p:spPr>
      </p:pic>
      <p:grpSp>
        <p:nvGrpSpPr>
          <p:cNvPr id="42" name="Csoportba foglalás 41"/>
          <p:cNvGrpSpPr/>
          <p:nvPr/>
        </p:nvGrpSpPr>
        <p:grpSpPr>
          <a:xfrm>
            <a:off x="3923432" y="5445224"/>
            <a:ext cx="2952824" cy="1296144"/>
            <a:chOff x="5255071" y="2564904"/>
            <a:chExt cx="3744912" cy="2125662"/>
          </a:xfrm>
        </p:grpSpPr>
        <p:sp>
          <p:nvSpPr>
            <p:cNvPr id="43" name="Text Box 15"/>
            <p:cNvSpPr txBox="1">
              <a:spLocks noChangeArrowheads="1"/>
            </p:cNvSpPr>
            <p:nvPr/>
          </p:nvSpPr>
          <p:spPr bwMode="auto">
            <a:xfrm>
              <a:off x="6875908" y="4293691"/>
              <a:ext cx="17668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sorted index</a:t>
              </a:r>
            </a:p>
          </p:txBody>
        </p:sp>
        <p:sp>
          <p:nvSpPr>
            <p:cNvPr id="44" name="Line 17"/>
            <p:cNvSpPr>
              <a:spLocks noChangeShapeType="1"/>
            </p:cNvSpPr>
            <p:nvPr/>
          </p:nvSpPr>
          <p:spPr bwMode="auto">
            <a:xfrm flipH="1">
              <a:off x="5902771" y="2564904"/>
              <a:ext cx="3175" cy="155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18"/>
            <p:cNvSpPr>
              <a:spLocks noChangeShapeType="1"/>
            </p:cNvSpPr>
            <p:nvPr/>
          </p:nvSpPr>
          <p:spPr bwMode="auto">
            <a:xfrm flipV="1">
              <a:off x="5902771" y="4112716"/>
              <a:ext cx="3097212" cy="11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9"/>
            <p:cNvSpPr>
              <a:spLocks/>
            </p:cNvSpPr>
            <p:nvPr/>
          </p:nvSpPr>
          <p:spPr bwMode="auto">
            <a:xfrm>
              <a:off x="5939283" y="2745879"/>
              <a:ext cx="720725" cy="790575"/>
            </a:xfrm>
            <a:custGeom>
              <a:avLst/>
              <a:gdLst>
                <a:gd name="T0" fmla="*/ 0 w 1872"/>
                <a:gd name="T1" fmla="*/ 0 h 816"/>
                <a:gd name="T2" fmla="*/ 147841 w 1872"/>
                <a:gd name="T3" fmla="*/ 651062 h 816"/>
                <a:gd name="T4" fmla="*/ 720725 w 1872"/>
                <a:gd name="T5" fmla="*/ 790575 h 816"/>
                <a:gd name="T6" fmla="*/ 0 60000 65536"/>
                <a:gd name="T7" fmla="*/ 0 60000 65536"/>
                <a:gd name="T8" fmla="*/ 0 60000 65536"/>
                <a:gd name="T9" fmla="*/ 0 w 1872"/>
                <a:gd name="T10" fmla="*/ 0 h 816"/>
                <a:gd name="T11" fmla="*/ 1872 w 1872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72" h="816">
                  <a:moveTo>
                    <a:pt x="0" y="0"/>
                  </a:moveTo>
                  <a:cubicBezTo>
                    <a:pt x="36" y="268"/>
                    <a:pt x="72" y="536"/>
                    <a:pt x="384" y="672"/>
                  </a:cubicBezTo>
                  <a:cubicBezTo>
                    <a:pt x="696" y="808"/>
                    <a:pt x="1284" y="812"/>
                    <a:pt x="1872" y="816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20"/>
            <p:cNvSpPr>
              <a:spLocks noChangeShapeType="1"/>
            </p:cNvSpPr>
            <p:nvPr/>
          </p:nvSpPr>
          <p:spPr bwMode="auto">
            <a:xfrm>
              <a:off x="6660008" y="3501529"/>
              <a:ext cx="0" cy="61118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21"/>
            <p:cNvSpPr>
              <a:spLocks noChangeShapeType="1"/>
            </p:cNvSpPr>
            <p:nvPr/>
          </p:nvSpPr>
          <p:spPr bwMode="auto">
            <a:xfrm>
              <a:off x="6660008" y="4112716"/>
              <a:ext cx="223202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9" name="Picture 24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55071" y="2566491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0" name="Objektum 49"/>
            <p:cNvGraphicFramePr>
              <a:graphicFrameLocks noChangeAspect="1"/>
            </p:cNvGraphicFramePr>
            <p:nvPr/>
          </p:nvGraphicFramePr>
          <p:xfrm>
            <a:off x="6516217" y="4149080"/>
            <a:ext cx="357718" cy="288033"/>
          </p:xfrm>
          <a:graphic>
            <a:graphicData uri="http://schemas.openxmlformats.org/presentationml/2006/ole">
              <p:oleObj spid="_x0000_s297987" name="Equation" r:id="rId6" imgW="164880" imgH="139680" progId="Equation.3">
                <p:embed/>
              </p:oleObj>
            </a:graphicData>
          </a:graphic>
        </p:graphicFrame>
        <p:graphicFrame>
          <p:nvGraphicFramePr>
            <p:cNvPr id="51" name="Object 3"/>
            <p:cNvGraphicFramePr>
              <a:graphicFrameLocks noChangeAspect="1"/>
            </p:cNvGraphicFramePr>
            <p:nvPr/>
          </p:nvGraphicFramePr>
          <p:xfrm>
            <a:off x="8689851" y="4149080"/>
            <a:ext cx="274637" cy="288925"/>
          </p:xfrm>
          <a:graphic>
            <a:graphicData uri="http://schemas.openxmlformats.org/presentationml/2006/ole">
              <p:oleObj spid="_x0000_s297988" name="Equation" r:id="rId7" imgW="126720" imgH="139680" progId="Equation.3">
                <p:embed/>
              </p:oleObj>
            </a:graphicData>
          </a:graphic>
        </p:graphicFrame>
        <p:graphicFrame>
          <p:nvGraphicFramePr>
            <p:cNvPr id="52" name="Object 4"/>
            <p:cNvGraphicFramePr>
              <a:graphicFrameLocks noChangeAspect="1"/>
            </p:cNvGraphicFramePr>
            <p:nvPr/>
          </p:nvGraphicFramePr>
          <p:xfrm>
            <a:off x="7092950" y="2924175"/>
            <a:ext cx="850900" cy="288925"/>
          </p:xfrm>
          <a:graphic>
            <a:graphicData uri="http://schemas.openxmlformats.org/presentationml/2006/ole">
              <p:oleObj spid="_x0000_s297989" name="Equation" r:id="rId8" imgW="393480" imgH="139680" progId="Equation.3">
                <p:embed/>
              </p:oleObj>
            </a:graphicData>
          </a:graphic>
        </p:graphicFrame>
      </p:grpSp>
      <p:pic>
        <p:nvPicPr>
          <p:cNvPr id="53" name="Picture 4" descr="http://www.scholarpedia.org/wiki/images/6/67/PI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5517232"/>
            <a:ext cx="1728192" cy="1200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11960" y="188640"/>
            <a:ext cx="4474840" cy="914400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Spectra</a:t>
            </a:r>
            <a:r>
              <a:rPr lang="hu-HU" dirty="0" smtClean="0"/>
              <a:t>: </a:t>
            </a:r>
            <a:br>
              <a:rPr lang="hu-HU" dirty="0" smtClean="0"/>
            </a:br>
            <a:r>
              <a:rPr lang="hu-HU" dirty="0" smtClean="0"/>
              <a:t>1 </a:t>
            </a:r>
            <a:r>
              <a:rPr lang="hu-HU" dirty="0" err="1" smtClean="0"/>
              <a:t>million</a:t>
            </a:r>
            <a:r>
              <a:rPr lang="hu-HU" dirty="0" smtClean="0"/>
              <a:t> </a:t>
            </a:r>
            <a:br>
              <a:rPr lang="hu-HU" dirty="0" smtClean="0"/>
            </a:br>
            <a:r>
              <a:rPr lang="hu-HU" dirty="0" smtClean="0"/>
              <a:t>3000 </a:t>
            </a:r>
            <a:r>
              <a:rPr lang="hu-HU" dirty="0" err="1" smtClean="0"/>
              <a:t>dimensional</a:t>
            </a:r>
            <a:r>
              <a:rPr lang="hu-HU" dirty="0" smtClean="0"/>
              <a:t> </a:t>
            </a:r>
            <a:r>
              <a:rPr lang="hu-HU" dirty="0" err="1" smtClean="0"/>
              <a:t>vectors</a:t>
            </a:r>
            <a:endParaRPr lang="en-US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2943"/>
            <a:ext cx="2464838" cy="32403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833" y="3471532"/>
            <a:ext cx="2421235" cy="32403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636912"/>
            <a:ext cx="5351517" cy="401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874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hu-HU" sz="3800" dirty="0" err="1" smtClean="0">
                <a:latin typeface="Times New Roman" pitchFamily="18" charset="0"/>
              </a:rPr>
              <a:t>Application</a:t>
            </a:r>
            <a:r>
              <a:rPr lang="hu-HU" sz="3800" dirty="0" smtClean="0">
                <a:latin typeface="Times New Roman" pitchFamily="18" charset="0"/>
              </a:rPr>
              <a:t>: </a:t>
            </a:r>
            <a:r>
              <a:rPr lang="en-US" sz="3800" dirty="0">
                <a:latin typeface="Times New Roman" pitchFamily="18" charset="0"/>
              </a:rPr>
              <a:t>Search for similar spectra</a:t>
            </a:r>
          </a:p>
        </p:txBody>
      </p:sp>
      <p:pic>
        <p:nvPicPr>
          <p:cNvPr id="5" name="Picture 5" descr="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16013"/>
            <a:ext cx="4797425" cy="360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048000"/>
            <a:ext cx="4800600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648200" y="1268760"/>
            <a:ext cx="43529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 dirty="0"/>
              <a:t>PCA</a:t>
            </a:r>
            <a:r>
              <a:rPr lang="hu-HU" dirty="0"/>
              <a:t>: </a:t>
            </a:r>
          </a:p>
          <a:p>
            <a:pPr>
              <a:buFontTx/>
              <a:buChar char="•"/>
            </a:pPr>
            <a:r>
              <a:rPr lang="hu-HU" dirty="0"/>
              <a:t> </a:t>
            </a:r>
            <a:r>
              <a:rPr lang="en-US" dirty="0"/>
              <a:t>AMD optimized LAPACK routines </a:t>
            </a:r>
            <a:br>
              <a:rPr lang="en-US" dirty="0"/>
            </a:br>
            <a:r>
              <a:rPr lang="en-US" dirty="0"/>
              <a:t>  called from SQL Server</a:t>
            </a:r>
          </a:p>
          <a:p>
            <a:pPr>
              <a:buFontTx/>
              <a:buChar char="•"/>
            </a:pPr>
            <a:r>
              <a:rPr lang="en-US" dirty="0"/>
              <a:t> Dimension reduced from 3000 to 5</a:t>
            </a:r>
          </a:p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 err="1"/>
              <a:t>Kd</a:t>
            </a:r>
            <a:r>
              <a:rPr lang="en-US" dirty="0"/>
              <a:t>-tree based nearest neighbor search</a:t>
            </a:r>
            <a:r>
              <a:rPr lang="hu-HU" dirty="0"/>
              <a:t> </a:t>
            </a:r>
          </a:p>
          <a:p>
            <a:endParaRPr lang="en-US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51520" y="5046687"/>
            <a:ext cx="4083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Matching with simulated spectra, </a:t>
            </a:r>
            <a:br>
              <a:rPr lang="en-US" dirty="0"/>
            </a:br>
            <a:r>
              <a:rPr lang="en-US" dirty="0"/>
              <a:t>where all the physical parameters</a:t>
            </a:r>
            <a:br>
              <a:rPr lang="en-US" dirty="0"/>
            </a:br>
            <a:r>
              <a:rPr lang="en-US" dirty="0"/>
              <a:t>are known would estimate age, </a:t>
            </a:r>
            <a:r>
              <a:rPr lang="hu-HU" dirty="0"/>
              <a:t/>
            </a:r>
            <a:br>
              <a:rPr lang="hu-HU" dirty="0"/>
            </a:br>
            <a:r>
              <a:rPr lang="en-US" dirty="0"/>
              <a:t>chemical</a:t>
            </a:r>
            <a:r>
              <a:rPr lang="hu-HU" dirty="0"/>
              <a:t> </a:t>
            </a:r>
            <a:r>
              <a:rPr lang="en-US" dirty="0"/>
              <a:t>composition, etc. of galaxies.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44624"/>
            <a:ext cx="7772400" cy="914400"/>
          </a:xfrm>
        </p:spPr>
        <p:txBody>
          <a:bodyPr/>
          <a:lstStyle/>
          <a:p>
            <a:r>
              <a:rPr lang="hu-HU" dirty="0" err="1" smtClean="0"/>
              <a:t>Beyond</a:t>
            </a:r>
            <a:r>
              <a:rPr lang="hu-HU" dirty="0" smtClean="0"/>
              <a:t> PCA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93712" y="1916832"/>
            <a:ext cx="6609928" cy="5832648"/>
          </a:xfrm>
        </p:spPr>
        <p:txBody>
          <a:bodyPr>
            <a:normAutofit/>
          </a:bodyPr>
          <a:lstStyle/>
          <a:p>
            <a:r>
              <a:rPr lang="hu-HU" sz="2400" dirty="0" err="1" smtClean="0"/>
              <a:t>Hard</a:t>
            </a:r>
            <a:r>
              <a:rPr lang="hu-HU" sz="2400" dirty="0" smtClean="0"/>
              <a:t> </a:t>
            </a:r>
            <a:r>
              <a:rPr lang="hu-HU" sz="2400" dirty="0" err="1" smtClean="0"/>
              <a:t>to</a:t>
            </a:r>
            <a:r>
              <a:rPr lang="hu-HU" sz="2400" dirty="0" smtClean="0"/>
              <a:t> </a:t>
            </a:r>
            <a:r>
              <a:rPr lang="hu-HU" sz="2400" dirty="0" err="1" smtClean="0"/>
              <a:t>interpret</a:t>
            </a:r>
            <a:r>
              <a:rPr lang="hu-HU" sz="2400" dirty="0" smtClean="0"/>
              <a:t> </a:t>
            </a:r>
            <a:r>
              <a:rPr lang="hu-HU" sz="2400" dirty="0" err="1" smtClean="0"/>
              <a:t>for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„</a:t>
            </a:r>
            <a:r>
              <a:rPr lang="hu-HU" sz="2400" dirty="0" err="1" smtClean="0"/>
              <a:t>domain</a:t>
            </a:r>
            <a:r>
              <a:rPr lang="hu-HU" sz="2400" dirty="0" smtClean="0"/>
              <a:t> </a:t>
            </a:r>
            <a:r>
              <a:rPr lang="hu-HU" sz="2400" dirty="0" err="1" smtClean="0"/>
              <a:t>scientist</a:t>
            </a:r>
            <a:r>
              <a:rPr lang="hu-HU" sz="2400" dirty="0" smtClean="0"/>
              <a:t>” </a:t>
            </a:r>
            <a:r>
              <a:rPr lang="hu-HU" sz="2400" dirty="0" smtClean="0"/>
              <a:t>and </a:t>
            </a:r>
            <a:r>
              <a:rPr lang="hu-HU" sz="2400" dirty="0" err="1" smtClean="0"/>
              <a:t>use</a:t>
            </a:r>
            <a:r>
              <a:rPr lang="hu-HU" sz="2400" dirty="0" smtClean="0"/>
              <a:t>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err="1" smtClean="0"/>
              <a:t>in</a:t>
            </a:r>
            <a:r>
              <a:rPr lang="hu-HU" sz="2400" dirty="0" smtClean="0"/>
              <a:t> </a:t>
            </a:r>
            <a:r>
              <a:rPr lang="hu-HU" sz="2400" dirty="0" err="1" smtClean="0"/>
              <a:t>applications</a:t>
            </a:r>
            <a:r>
              <a:rPr lang="hu-HU" sz="2400" dirty="0" smtClean="0"/>
              <a:t> : </a:t>
            </a:r>
            <a:r>
              <a:rPr lang="hu-HU" sz="2400" dirty="0" smtClean="0">
                <a:solidFill>
                  <a:schemeClr val="accent3"/>
                </a:solidFill>
              </a:rPr>
              <a:t>A=CUR</a:t>
            </a:r>
          </a:p>
          <a:p>
            <a:r>
              <a:rPr lang="hu-HU" sz="2400" dirty="0" smtClean="0"/>
              <a:t>Data </a:t>
            </a:r>
            <a:r>
              <a:rPr lang="hu-HU" sz="2400" dirty="0" err="1" smtClean="0"/>
              <a:t>does</a:t>
            </a:r>
            <a:r>
              <a:rPr lang="hu-HU" sz="2400" dirty="0" smtClean="0"/>
              <a:t> </a:t>
            </a:r>
            <a:r>
              <a:rPr lang="hu-HU" sz="2400" dirty="0" err="1" smtClean="0"/>
              <a:t>not</a:t>
            </a:r>
            <a:r>
              <a:rPr lang="hu-HU" sz="2400" dirty="0" smtClean="0"/>
              <a:t> fit </a:t>
            </a:r>
            <a:r>
              <a:rPr lang="hu-HU" sz="2400" dirty="0" err="1" smtClean="0"/>
              <a:t>into</a:t>
            </a:r>
            <a:r>
              <a:rPr lang="hu-HU" sz="2400" dirty="0" smtClean="0"/>
              <a:t> </a:t>
            </a:r>
            <a:r>
              <a:rPr lang="hu-HU" sz="2400" dirty="0" err="1" smtClean="0"/>
              <a:t>memory</a:t>
            </a:r>
            <a:r>
              <a:rPr lang="hu-HU" sz="2800" dirty="0" smtClean="0"/>
              <a:t>: </a:t>
            </a:r>
            <a:r>
              <a:rPr lang="hu-HU" sz="2400" dirty="0" err="1" smtClean="0"/>
              <a:t>iterative</a:t>
            </a:r>
            <a:r>
              <a:rPr lang="hu-HU" sz="2400" dirty="0" smtClean="0"/>
              <a:t> </a:t>
            </a:r>
            <a:r>
              <a:rPr lang="hu-HU" sz="2400" dirty="0" err="1" smtClean="0"/>
              <a:t>streaming</a:t>
            </a:r>
            <a:r>
              <a:rPr lang="hu-HU" sz="2400" dirty="0" smtClean="0"/>
              <a:t> PCA</a:t>
            </a:r>
          </a:p>
          <a:p>
            <a:r>
              <a:rPr lang="hu-HU" sz="2400" dirty="0" err="1" smtClean="0"/>
              <a:t>Outlier</a:t>
            </a:r>
            <a:r>
              <a:rPr lang="hu-HU" sz="2400" dirty="0" smtClean="0"/>
              <a:t> </a:t>
            </a:r>
            <a:r>
              <a:rPr lang="hu-HU" sz="2400" dirty="0" err="1" smtClean="0"/>
              <a:t>bias</a:t>
            </a:r>
            <a:r>
              <a:rPr lang="hu-HU" sz="2400" dirty="0" smtClean="0"/>
              <a:t>: </a:t>
            </a:r>
            <a:r>
              <a:rPr lang="hu-HU" sz="2400" dirty="0" err="1" smtClean="0"/>
              <a:t>robust</a:t>
            </a:r>
            <a:r>
              <a:rPr lang="hu-HU" sz="2400" dirty="0" smtClean="0"/>
              <a:t> PCA</a:t>
            </a:r>
          </a:p>
          <a:p>
            <a:r>
              <a:rPr lang="hu-HU" sz="2400" dirty="0" err="1" smtClean="0"/>
              <a:t>Sparse</a:t>
            </a:r>
            <a:r>
              <a:rPr lang="hu-HU" sz="2400" dirty="0" smtClean="0"/>
              <a:t> </a:t>
            </a:r>
            <a:r>
              <a:rPr lang="hu-HU" sz="2400" dirty="0" err="1" smtClean="0"/>
              <a:t>signals</a:t>
            </a:r>
            <a:r>
              <a:rPr lang="hu-HU" sz="2400" dirty="0" smtClean="0"/>
              <a:t>: L</a:t>
            </a:r>
            <a:r>
              <a:rPr lang="hu-HU" sz="2400" baseline="-25000" dirty="0" smtClean="0"/>
              <a:t>1</a:t>
            </a:r>
            <a:r>
              <a:rPr lang="hu-HU" sz="2400" dirty="0" smtClean="0"/>
              <a:t> </a:t>
            </a:r>
            <a:r>
              <a:rPr lang="hu-HU" sz="2400" dirty="0" err="1" smtClean="0"/>
              <a:t>metric</a:t>
            </a:r>
            <a:r>
              <a:rPr lang="hu-HU" sz="2400" dirty="0" smtClean="0"/>
              <a:t> / </a:t>
            </a:r>
            <a:r>
              <a:rPr lang="hu-HU" sz="2400" dirty="0" err="1" smtClean="0"/>
              <a:t>linear</a:t>
            </a:r>
            <a:r>
              <a:rPr lang="hu-HU" sz="2400" dirty="0" smtClean="0"/>
              <a:t> </a:t>
            </a:r>
            <a:r>
              <a:rPr lang="hu-HU" sz="2400" dirty="0" err="1" smtClean="0"/>
              <a:t>programming</a:t>
            </a:r>
            <a:r>
              <a:rPr lang="hu-HU" sz="2400" dirty="0" smtClean="0"/>
              <a:t>, </a:t>
            </a:r>
            <a:r>
              <a:rPr lang="hu-HU" sz="2400" dirty="0" err="1" smtClean="0"/>
              <a:t>principal</a:t>
            </a:r>
            <a:r>
              <a:rPr lang="hu-HU" sz="2400" dirty="0" smtClean="0"/>
              <a:t> </a:t>
            </a:r>
            <a:r>
              <a:rPr lang="hu-HU" sz="2400" dirty="0" err="1" smtClean="0"/>
              <a:t>component</a:t>
            </a:r>
            <a:r>
              <a:rPr lang="hu-HU" sz="2400" dirty="0" smtClean="0"/>
              <a:t> </a:t>
            </a:r>
            <a:r>
              <a:rPr lang="hu-HU" sz="2400" dirty="0" err="1" smtClean="0"/>
              <a:t>pursuit</a:t>
            </a:r>
            <a:endParaRPr lang="en-US" sz="2400" dirty="0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708920"/>
            <a:ext cx="3168352" cy="35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6541578" y="260648"/>
          <a:ext cx="1630822" cy="852475"/>
        </p:xfrm>
        <a:graphic>
          <a:graphicData uri="http://schemas.openxmlformats.org/presentationml/2006/ole">
            <p:oleObj spid="_x0000_s311298" name="Equation" r:id="rId4" imgW="825480" imgH="431640" progId="Equation.3">
              <p:embed/>
            </p:oleObj>
          </a:graphicData>
        </a:graphic>
      </p:graphicFrame>
      <p:sp>
        <p:nvSpPr>
          <p:cNvPr id="6" name="TextBox 4"/>
          <p:cNvSpPr txBox="1"/>
          <p:nvPr/>
        </p:nvSpPr>
        <p:spPr>
          <a:xfrm>
            <a:off x="7380312" y="1753071"/>
            <a:ext cx="1465729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Gene expression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660232" y="2266042"/>
            <a:ext cx="1800200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Coefficient matrix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652120" y="1556792"/>
            <a:ext cx="1566813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PCA </a:t>
            </a:r>
            <a:r>
              <a:rPr lang="en-US" sz="1400" dirty="0" smtClean="0"/>
              <a:t>eigenvectors</a:t>
            </a:r>
            <a:endParaRPr lang="en-US" sz="1400" dirty="0"/>
          </a:p>
        </p:txBody>
      </p:sp>
      <p:cxnSp>
        <p:nvCxnSpPr>
          <p:cNvPr id="9" name="Straight Arrow Connector 9"/>
          <p:cNvCxnSpPr/>
          <p:nvPr/>
        </p:nvCxnSpPr>
        <p:spPr>
          <a:xfrm flipV="1">
            <a:off x="6012160" y="836712"/>
            <a:ext cx="606508" cy="7858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0"/>
          <p:cNvCxnSpPr/>
          <p:nvPr/>
        </p:nvCxnSpPr>
        <p:spPr>
          <a:xfrm flipV="1">
            <a:off x="7374612" y="908720"/>
            <a:ext cx="303254" cy="135732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1"/>
          <p:cNvCxnSpPr/>
          <p:nvPr/>
        </p:nvCxnSpPr>
        <p:spPr>
          <a:xfrm flipH="1" flipV="1">
            <a:off x="8046114" y="895815"/>
            <a:ext cx="334330" cy="8572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3752"/>
            <a:ext cx="7931224" cy="71095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Principal component </a:t>
            </a:r>
            <a:r>
              <a:rPr lang="en-US" sz="3600" dirty="0" smtClean="0"/>
              <a:t>pursuit</a:t>
            </a:r>
            <a:endParaRPr lang="en-US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764704"/>
            <a:ext cx="8352928" cy="504056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Low rank approximation of data matrix: X </a:t>
            </a:r>
          </a:p>
          <a:p>
            <a:r>
              <a:rPr lang="en-US" sz="2400" dirty="0" smtClean="0"/>
              <a:t>Standard PCA:</a:t>
            </a:r>
          </a:p>
          <a:p>
            <a:endParaRPr lang="en-US" sz="2400" dirty="0" smtClean="0"/>
          </a:p>
          <a:p>
            <a:pPr lvl="1"/>
            <a:r>
              <a:rPr lang="en-US" sz="2000" dirty="0" smtClean="0"/>
              <a:t>works well if the noise distribution is Gaussian</a:t>
            </a:r>
          </a:p>
          <a:p>
            <a:pPr lvl="1"/>
            <a:r>
              <a:rPr lang="hu-HU" sz="2000" dirty="0" smtClean="0"/>
              <a:t>o</a:t>
            </a:r>
            <a:r>
              <a:rPr lang="en-US" sz="2000" dirty="0" err="1" smtClean="0"/>
              <a:t>utliers</a:t>
            </a:r>
            <a:r>
              <a:rPr lang="hu-HU" sz="2000" dirty="0" smtClean="0"/>
              <a:t> </a:t>
            </a:r>
            <a:r>
              <a:rPr lang="en-US" sz="2000" dirty="0" smtClean="0"/>
              <a:t> can cause bias</a:t>
            </a:r>
            <a:r>
              <a:rPr lang="hu-HU" sz="2000" dirty="0" smtClean="0"/>
              <a:t>, „PCA </a:t>
            </a:r>
            <a:r>
              <a:rPr lang="hu-HU" sz="2000" dirty="0" err="1" smtClean="0"/>
              <a:t>poisoning</a:t>
            </a:r>
            <a:r>
              <a:rPr lang="hu-HU" sz="2000" dirty="0" smtClean="0"/>
              <a:t>”</a:t>
            </a:r>
            <a:r>
              <a:rPr lang="en-US" sz="2000" dirty="0" smtClean="0"/>
              <a:t> </a:t>
            </a:r>
          </a:p>
          <a:p>
            <a:r>
              <a:rPr lang="en-US" sz="2400" dirty="0" smtClean="0"/>
              <a:t>Principal component pursuit</a:t>
            </a:r>
          </a:p>
          <a:p>
            <a:endParaRPr lang="en-US" sz="2400" dirty="0" smtClean="0"/>
          </a:p>
          <a:p>
            <a:pPr lvl="1"/>
            <a:r>
              <a:rPr lang="en-US" sz="2000" dirty="0" smtClean="0"/>
              <a:t>“sparse” spiky noise/outliers: try to minimize the number of outliers while keeping the rank low</a:t>
            </a:r>
          </a:p>
          <a:p>
            <a:pPr lvl="1"/>
            <a:r>
              <a:rPr lang="en-US" sz="2000" dirty="0" smtClean="0"/>
              <a:t>NP-hard</a:t>
            </a:r>
          </a:p>
          <a:p>
            <a:r>
              <a:rPr lang="en-US" sz="2400" dirty="0" smtClean="0"/>
              <a:t>The L1 trick:</a:t>
            </a:r>
          </a:p>
          <a:p>
            <a:endParaRPr lang="en-US" sz="2400" dirty="0" smtClean="0"/>
          </a:p>
          <a:p>
            <a:pPr lvl="1"/>
            <a:r>
              <a:rPr lang="en-US" sz="2000" dirty="0" smtClean="0"/>
              <a:t>numerically feasible convex problem (Augmented Lagrange Multiplier)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651100" y="1556792"/>
          <a:ext cx="3721100" cy="420688"/>
        </p:xfrm>
        <a:graphic>
          <a:graphicData uri="http://schemas.openxmlformats.org/presentationml/2006/ole">
            <p:oleObj spid="_x0000_s312322" name="Equation" r:id="rId3" imgW="2463480" imgH="279360" progId="Equation.3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7504" y="6165304"/>
            <a:ext cx="4755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* E. </a:t>
            </a:r>
            <a:r>
              <a:rPr lang="fr-FR" sz="1200" dirty="0" err="1" smtClean="0"/>
              <a:t>Candes</a:t>
            </a:r>
            <a:r>
              <a:rPr lang="fr-FR" sz="1200" dirty="0" smtClean="0"/>
              <a:t>, et al. “</a:t>
            </a:r>
            <a:r>
              <a:rPr lang="fr-FR" sz="1200" dirty="0" err="1" smtClean="0"/>
              <a:t>Robust</a:t>
            </a:r>
            <a:r>
              <a:rPr lang="fr-FR" sz="1200" dirty="0" smtClean="0"/>
              <a:t> Principal Component </a:t>
            </a:r>
            <a:r>
              <a:rPr lang="en-US" sz="1200" dirty="0" smtClean="0"/>
              <a:t>Analysis”. preprint, 2009. </a:t>
            </a:r>
            <a:br>
              <a:rPr lang="en-US" sz="1200" dirty="0" smtClean="0"/>
            </a:br>
            <a:r>
              <a:rPr lang="en-US" sz="1200" dirty="0" err="1" smtClean="0"/>
              <a:t>Abdelkefi</a:t>
            </a:r>
            <a:r>
              <a:rPr lang="en-US" sz="1200" dirty="0" smtClean="0"/>
              <a:t> et al. ACM </a:t>
            </a:r>
            <a:r>
              <a:rPr lang="en-US" sz="1200" dirty="0" err="1" smtClean="0"/>
              <a:t>CoNEXT</a:t>
            </a:r>
            <a:r>
              <a:rPr lang="en-US" sz="1200" dirty="0" smtClean="0"/>
              <a:t> Workshop</a:t>
            </a:r>
            <a:r>
              <a:rPr lang="hu-HU" sz="1200" dirty="0" smtClean="0"/>
              <a:t>, 2011</a:t>
            </a:r>
            <a:r>
              <a:rPr lang="en-US" sz="1200" dirty="0" smtClean="0"/>
              <a:t> (traffic anomaly detection)</a:t>
            </a:r>
          </a:p>
        </p:txBody>
      </p:sp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2267744" y="3040565"/>
          <a:ext cx="4470400" cy="420688"/>
        </p:xfrm>
        <a:graphic>
          <a:graphicData uri="http://schemas.openxmlformats.org/presentationml/2006/ole">
            <p:oleObj spid="_x0000_s312323" name="Equation" r:id="rId4" imgW="2971800" imgH="279360" progId="Equation.3">
              <p:embed/>
            </p:oleObj>
          </a:graphicData>
        </a:graphic>
      </p:graphicFrame>
      <p:graphicFrame>
        <p:nvGraphicFramePr>
          <p:cNvPr id="73731" name="Object 3"/>
          <p:cNvGraphicFramePr>
            <a:graphicFrameLocks noChangeAspect="1"/>
          </p:cNvGraphicFramePr>
          <p:nvPr/>
        </p:nvGraphicFramePr>
        <p:xfrm>
          <a:off x="2713136" y="4653136"/>
          <a:ext cx="3875088" cy="476250"/>
        </p:xfrm>
        <a:graphic>
          <a:graphicData uri="http://schemas.openxmlformats.org/presentationml/2006/ole">
            <p:oleObj spid="_x0000_s312324" name="Equation" r:id="rId5" imgW="2590560" imgH="317160" progId="Equation.3">
              <p:embed/>
            </p:oleObj>
          </a:graphicData>
        </a:graphic>
      </p:graphicFrame>
      <p:graphicFrame>
        <p:nvGraphicFramePr>
          <p:cNvPr id="73732" name="Object 4"/>
          <p:cNvGraphicFramePr>
            <a:graphicFrameLocks noChangeAspect="1"/>
          </p:cNvGraphicFramePr>
          <p:nvPr/>
        </p:nvGraphicFramePr>
        <p:xfrm>
          <a:off x="2359025" y="5616575"/>
          <a:ext cx="4559300" cy="476250"/>
        </p:xfrm>
        <a:graphic>
          <a:graphicData uri="http://schemas.openxmlformats.org/presentationml/2006/ole">
            <p:oleObj spid="_x0000_s312325" name="Equation" r:id="rId6" imgW="3047760" imgH="3171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14348" y="3286124"/>
            <a:ext cx="7772400" cy="1975104"/>
          </a:xfrm>
        </p:spPr>
        <p:txBody>
          <a:bodyPr/>
          <a:lstStyle/>
          <a:p>
            <a:r>
              <a:rPr lang="hu-HU" dirty="0" smtClean="0"/>
              <a:t>Kulcsmarker azonosítás </a:t>
            </a:r>
            <a:r>
              <a:rPr lang="hu-HU" dirty="0" err="1" smtClean="0"/>
              <a:t>bioinformatikai</a:t>
            </a:r>
            <a:r>
              <a:rPr lang="hu-HU" dirty="0" smtClean="0"/>
              <a:t> analízissel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14348" y="5277826"/>
            <a:ext cx="7772400" cy="937256"/>
          </a:xfrm>
        </p:spPr>
        <p:txBody>
          <a:bodyPr>
            <a:normAutofit lnSpcReduction="10000"/>
          </a:bodyPr>
          <a:lstStyle/>
          <a:p>
            <a:r>
              <a:rPr lang="hu-HU" b="1" dirty="0" smtClean="0"/>
              <a:t>Integrált virtuális mikroszkópiai technológiák és reagensek kifejlesztése a vastagbél daganatok diagnosztikájára</a:t>
            </a:r>
          </a:p>
          <a:p>
            <a:r>
              <a:rPr lang="hu-HU" b="1" dirty="0" smtClean="0"/>
              <a:t>3dhist08 : TECH_08-A1/2-2008-0114 </a:t>
            </a:r>
            <a:r>
              <a:rPr lang="hu-HU" dirty="0" smtClean="0"/>
              <a:t>		</a:t>
            </a:r>
            <a:endParaRPr lang="hu-HU" dirty="0"/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785786" y="2571744"/>
            <a:ext cx="3786214" cy="580066"/>
          </a:xfrm>
          <a:prstGeom prst="rect">
            <a:avLst/>
          </a:prstGeom>
        </p:spPr>
        <p:txBody>
          <a:bodyPr vert="horz" lIns="100584" tIns="45720" anchor="b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 Alprogram    7. </a:t>
            </a:r>
            <a:r>
              <a:rPr kumimoji="0" lang="hu-H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részfeladat</a:t>
            </a: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96" y="1643050"/>
            <a:ext cx="14573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99999"/>
            <a:ext cx="14001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7772400" cy="914400"/>
          </a:xfrm>
        </p:spPr>
        <p:txBody>
          <a:bodyPr/>
          <a:lstStyle/>
          <a:p>
            <a:r>
              <a:rPr lang="hu-HU" sz="3600" dirty="0" err="1" smtClean="0"/>
              <a:t>Gene</a:t>
            </a:r>
            <a:r>
              <a:rPr lang="hu-HU" sz="3600" dirty="0" smtClean="0"/>
              <a:t> </a:t>
            </a:r>
            <a:r>
              <a:rPr lang="hu-HU" sz="3600" dirty="0" err="1" smtClean="0"/>
              <a:t>microarray</a:t>
            </a:r>
            <a:r>
              <a:rPr lang="hu-HU" sz="3600" dirty="0" smtClean="0"/>
              <a:t>: 54675D -&gt; 2D </a:t>
            </a:r>
            <a:br>
              <a:rPr lang="hu-HU" sz="3600" dirty="0" smtClean="0"/>
            </a:br>
            <a:r>
              <a:rPr lang="hu-HU" sz="3600" dirty="0" smtClean="0"/>
              <a:t>PCA1 – PCA2</a:t>
            </a:r>
            <a:endParaRPr lang="en-US" dirty="0"/>
          </a:p>
        </p:txBody>
      </p:sp>
      <p:pic>
        <p:nvPicPr>
          <p:cNvPr id="3" name="Kép 2" descr="pcaAll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500174"/>
            <a:ext cx="7006795" cy="500066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5" name="Jobbra nyíl 4"/>
          <p:cNvSpPr/>
          <p:nvPr/>
        </p:nvSpPr>
        <p:spPr>
          <a:xfrm rot="2084036" flipH="1">
            <a:off x="3420884" y="1786337"/>
            <a:ext cx="3714233" cy="785818"/>
          </a:xfrm>
          <a:prstGeom prst="rightArrow">
            <a:avLst/>
          </a:prstGeom>
          <a:gradFill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contourW="12700" prstMaterial="powder">
            <a:bevelT w="50800" h="50800"/>
            <a:contourClr>
              <a:schemeClr val="bg2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Inflammation</a:t>
            </a:r>
            <a:r>
              <a:rPr lang="hu-HU" dirty="0" smtClean="0"/>
              <a:t> (?)</a:t>
            </a:r>
            <a:endParaRPr lang="en-US" dirty="0"/>
          </a:p>
        </p:txBody>
      </p:sp>
      <p:sp>
        <p:nvSpPr>
          <p:cNvPr id="6" name="Jobbra nyíl 5"/>
          <p:cNvSpPr/>
          <p:nvPr/>
        </p:nvSpPr>
        <p:spPr>
          <a:xfrm rot="18377320" flipH="1">
            <a:off x="4150148" y="4982936"/>
            <a:ext cx="2568888" cy="785818"/>
          </a:xfrm>
          <a:prstGeom prst="right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Malignicit</a:t>
            </a:r>
            <a:r>
              <a:rPr lang="en-US" dirty="0" smtClean="0"/>
              <a:t>y</a:t>
            </a:r>
            <a:r>
              <a:rPr lang="hu-HU" dirty="0" smtClean="0"/>
              <a:t> (?)</a:t>
            </a:r>
            <a:endParaRPr lang="en-US" dirty="0"/>
          </a:p>
        </p:txBody>
      </p:sp>
      <p:sp>
        <p:nvSpPr>
          <p:cNvPr id="7" name="Szövegdoboz 6"/>
          <p:cNvSpPr txBox="1"/>
          <p:nvPr/>
        </p:nvSpPr>
        <p:spPr>
          <a:xfrm>
            <a:off x="7956376" y="154750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CRC 2</a:t>
            </a:r>
            <a:endParaRPr lang="en-US" dirty="0"/>
          </a:p>
        </p:txBody>
      </p:sp>
      <p:sp>
        <p:nvSpPr>
          <p:cNvPr id="8" name="Szövegdoboz 7"/>
          <p:cNvSpPr txBox="1"/>
          <p:nvPr/>
        </p:nvSpPr>
        <p:spPr>
          <a:xfrm>
            <a:off x="7884368" y="2555612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AD2</a:t>
            </a:r>
            <a:endParaRPr lang="en-US" dirty="0"/>
          </a:p>
        </p:txBody>
      </p:sp>
      <p:sp>
        <p:nvSpPr>
          <p:cNvPr id="9" name="Szövegdoboz 8"/>
          <p:cNvSpPr txBox="1"/>
          <p:nvPr/>
        </p:nvSpPr>
        <p:spPr>
          <a:xfrm>
            <a:off x="7884368" y="3068960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AD1</a:t>
            </a:r>
            <a:endParaRPr lang="en-US" dirty="0"/>
          </a:p>
        </p:txBody>
      </p:sp>
      <p:sp>
        <p:nvSpPr>
          <p:cNvPr id="10" name="Szövegdoboz 9"/>
          <p:cNvSpPr txBox="1"/>
          <p:nvPr/>
        </p:nvSpPr>
        <p:spPr>
          <a:xfrm>
            <a:off x="7884368" y="4221088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IBD2</a:t>
            </a:r>
            <a:endParaRPr lang="en-US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7884368" y="4725144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IBD1</a:t>
            </a:r>
            <a:endParaRPr lang="en-US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7812360" y="5589240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NEG</a:t>
            </a:r>
            <a:endParaRPr lang="en-US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7956376" y="2051556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CRC 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357562"/>
            <a:ext cx="20097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16" name="Picture 4" descr="MCj0294935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1809750" cy="1809750"/>
          </a:xfrm>
          <a:prstGeom prst="rect">
            <a:avLst/>
          </a:prstGeom>
          <a:noFill/>
        </p:spPr>
      </p:pic>
      <p:pic>
        <p:nvPicPr>
          <p:cNvPr id="218117" name="Picture 5" descr="MCj0318904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1363" y="1143000"/>
            <a:ext cx="1824037" cy="1790700"/>
          </a:xfrm>
          <a:prstGeom prst="rect">
            <a:avLst/>
          </a:prstGeom>
          <a:noFill/>
        </p:spPr>
      </p:pic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3124200" y="990600"/>
            <a:ext cx="2209800" cy="685800"/>
          </a:xfrm>
          <a:prstGeom prst="leftArrow">
            <a:avLst>
              <a:gd name="adj1" fmla="val 50000"/>
              <a:gd name="adj2" fmla="val 80556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hu-HU" dirty="0" err="1"/>
              <a:t>observation</a:t>
            </a:r>
            <a:endParaRPr lang="hu-HU" dirty="0"/>
          </a:p>
        </p:txBody>
      </p:sp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1695450" y="1027113"/>
            <a:ext cx="81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/>
              <a:t>theory</a:t>
            </a:r>
          </a:p>
        </p:txBody>
      </p:sp>
      <p:sp>
        <p:nvSpPr>
          <p:cNvPr id="218120" name="Text Box 8"/>
          <p:cNvSpPr txBox="1">
            <a:spLocks noChangeArrowheads="1"/>
          </p:cNvSpPr>
          <p:nvPr/>
        </p:nvSpPr>
        <p:spPr bwMode="auto">
          <a:xfrm>
            <a:off x="8045450" y="1027113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/>
              <a:t>reality</a:t>
            </a:r>
          </a:p>
        </p:txBody>
      </p:sp>
      <p:sp>
        <p:nvSpPr>
          <p:cNvPr id="218122" name="Text Box 10"/>
          <p:cNvSpPr txBox="1">
            <a:spLocks noChangeArrowheads="1"/>
          </p:cNvSpPr>
          <p:nvPr/>
        </p:nvSpPr>
        <p:spPr bwMode="auto">
          <a:xfrm>
            <a:off x="533400" y="3313113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/>
              <a:t>models</a:t>
            </a:r>
          </a:p>
        </p:txBody>
      </p:sp>
      <p:sp>
        <p:nvSpPr>
          <p:cNvPr id="218123" name="AutoShape 11"/>
          <p:cNvSpPr>
            <a:spLocks noChangeArrowheads="1"/>
          </p:cNvSpPr>
          <p:nvPr/>
        </p:nvSpPr>
        <p:spPr bwMode="auto">
          <a:xfrm>
            <a:off x="3200400" y="2057400"/>
            <a:ext cx="2286000" cy="762000"/>
          </a:xfrm>
          <a:prstGeom prst="rightArrow">
            <a:avLst>
              <a:gd name="adj1" fmla="val 50000"/>
              <a:gd name="adj2" fmla="val 75000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hu-HU"/>
              <a:t>experiment</a:t>
            </a:r>
          </a:p>
        </p:txBody>
      </p:sp>
      <p:sp>
        <p:nvSpPr>
          <p:cNvPr id="218124" name="Text Box 12"/>
          <p:cNvSpPr txBox="1">
            <a:spLocks noChangeArrowheads="1"/>
          </p:cNvSpPr>
          <p:nvPr/>
        </p:nvSpPr>
        <p:spPr bwMode="auto">
          <a:xfrm>
            <a:off x="5638800" y="685800"/>
            <a:ext cx="13652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/>
              <a:t>instruments</a:t>
            </a:r>
          </a:p>
        </p:txBody>
      </p:sp>
      <p:pic>
        <p:nvPicPr>
          <p:cNvPr id="218125" name="Picture 13" descr="j02857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4572000"/>
            <a:ext cx="2741613" cy="1684338"/>
          </a:xfrm>
          <a:prstGeom prst="rect">
            <a:avLst/>
          </a:prstGeom>
          <a:noFill/>
        </p:spPr>
      </p:pic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3327400" y="4191000"/>
            <a:ext cx="14668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/>
              <a:t>virtual reality</a:t>
            </a:r>
          </a:p>
        </p:txBody>
      </p:sp>
      <p:sp>
        <p:nvSpPr>
          <p:cNvPr id="218127" name="AutoShape 15"/>
          <p:cNvSpPr>
            <a:spLocks noChangeArrowheads="1"/>
          </p:cNvSpPr>
          <p:nvPr/>
        </p:nvSpPr>
        <p:spPr bwMode="auto">
          <a:xfrm>
            <a:off x="1524000" y="2971800"/>
            <a:ext cx="228600" cy="304800"/>
          </a:xfrm>
          <a:prstGeom prst="upDownArrow">
            <a:avLst>
              <a:gd name="adj1" fmla="val 50000"/>
              <a:gd name="adj2" fmla="val 2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8128" name="AutoShape 16"/>
          <p:cNvSpPr>
            <a:spLocks noChangeArrowheads="1"/>
          </p:cNvSpPr>
          <p:nvPr/>
        </p:nvSpPr>
        <p:spPr bwMode="auto">
          <a:xfrm>
            <a:off x="2819400" y="4800600"/>
            <a:ext cx="609600" cy="304800"/>
          </a:xfrm>
          <a:prstGeom prst="leftRightArrow">
            <a:avLst>
              <a:gd name="adj1" fmla="val 50000"/>
              <a:gd name="adj2" fmla="val 40000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18129" name="Line 17"/>
          <p:cNvSpPr>
            <a:spLocks noChangeShapeType="1"/>
          </p:cNvSpPr>
          <p:nvPr/>
        </p:nvSpPr>
        <p:spPr bwMode="auto">
          <a:xfrm flipV="1">
            <a:off x="5334000" y="2819400"/>
            <a:ext cx="1828800" cy="1676400"/>
          </a:xfrm>
          <a:prstGeom prst="line">
            <a:avLst/>
          </a:prstGeom>
          <a:noFill/>
          <a:ln w="6985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8130" name="Text Box 18"/>
          <p:cNvSpPr txBox="1">
            <a:spLocks noChangeArrowheads="1"/>
          </p:cNvSpPr>
          <p:nvPr/>
        </p:nvSpPr>
        <p:spPr bwMode="auto">
          <a:xfrm>
            <a:off x="5257800" y="4495800"/>
            <a:ext cx="12890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/>
              <a:t>predictions</a:t>
            </a:r>
          </a:p>
        </p:txBody>
      </p:sp>
      <p:sp>
        <p:nvSpPr>
          <p:cNvPr id="218131" name="Text Box 19"/>
          <p:cNvSpPr txBox="1">
            <a:spLocks noChangeArrowheads="1"/>
          </p:cNvSpPr>
          <p:nvPr/>
        </p:nvSpPr>
        <p:spPr bwMode="auto">
          <a:xfrm>
            <a:off x="6534150" y="3352800"/>
            <a:ext cx="5524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/>
              <a:t>test</a:t>
            </a:r>
          </a:p>
        </p:txBody>
      </p:sp>
      <p:pic>
        <p:nvPicPr>
          <p:cNvPr id="218132" name="Picture 20" descr="MCj0083211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1066800"/>
            <a:ext cx="1703388" cy="1662113"/>
          </a:xfrm>
          <a:prstGeom prst="rect">
            <a:avLst/>
          </a:prstGeom>
          <a:noFill/>
        </p:spPr>
      </p:pic>
      <p:pic>
        <p:nvPicPr>
          <p:cNvPr id="218133" name="Picture 21" descr="j02857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524000"/>
            <a:ext cx="1143000" cy="701675"/>
          </a:xfrm>
          <a:prstGeom prst="rect">
            <a:avLst/>
          </a:prstGeom>
          <a:noFill/>
        </p:spPr>
      </p:pic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304800" y="-141288"/>
            <a:ext cx="88392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200" dirty="0" smtClean="0">
                <a:solidFill>
                  <a:schemeClr val="tx2"/>
                </a:solidFill>
                <a:latin typeface="Times New Roman" pitchFamily="18" charset="0"/>
              </a:rPr>
              <a:t>Evolution of </a:t>
            </a:r>
            <a:r>
              <a:rPr lang="hu-HU" sz="3200" dirty="0" err="1" smtClean="0">
                <a:solidFill>
                  <a:schemeClr val="tx2"/>
                </a:solidFill>
                <a:latin typeface="Times New Roman" pitchFamily="18" charset="0"/>
              </a:rPr>
              <a:t>science</a:t>
            </a:r>
            <a:r>
              <a:rPr lang="hu-HU" sz="3200" dirty="0" smtClean="0">
                <a:solidFill>
                  <a:schemeClr val="tx2"/>
                </a:solidFill>
                <a:latin typeface="Times New Roman" pitchFamily="18" charset="0"/>
              </a:rPr>
              <a:t>: </a:t>
            </a:r>
            <a:r>
              <a:rPr lang="en-US" sz="3200" dirty="0" smtClean="0">
                <a:solidFill>
                  <a:schemeClr val="tx2"/>
                </a:solidFill>
                <a:latin typeface="Times New Roman" pitchFamily="18" charset="0"/>
              </a:rPr>
              <a:t>present</a:t>
            </a:r>
            <a:endParaRPr lang="en-US" sz="3200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ur_a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836712"/>
            <a:ext cx="4104456" cy="410445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229600" cy="914400"/>
          </a:xfrm>
        </p:spPr>
        <p:txBody>
          <a:bodyPr/>
          <a:lstStyle/>
          <a:p>
            <a:r>
              <a:rPr lang="en-US" dirty="0" smtClean="0"/>
              <a:t>Marker </a:t>
            </a:r>
            <a:r>
              <a:rPr lang="hu-HU" dirty="0" err="1" smtClean="0"/>
              <a:t>genes</a:t>
            </a:r>
            <a:r>
              <a:rPr lang="en-US" dirty="0" smtClean="0"/>
              <a:t> </a:t>
            </a:r>
            <a:r>
              <a:rPr lang="hu-HU" dirty="0" smtClean="0"/>
              <a:t>of</a:t>
            </a:r>
            <a:r>
              <a:rPr lang="en-US" dirty="0" smtClean="0"/>
              <a:t> </a:t>
            </a:r>
            <a:r>
              <a:rPr lang="hu-HU" dirty="0" err="1" smtClean="0"/>
              <a:t>cancer</a:t>
            </a:r>
            <a:endParaRPr lang="en-US" dirty="0"/>
          </a:p>
        </p:txBody>
      </p:sp>
      <p:graphicFrame>
        <p:nvGraphicFramePr>
          <p:cNvPr id="54274" name="Content Placeholder 3"/>
          <p:cNvGraphicFramePr>
            <a:graphicFrameLocks noChangeAspect="1"/>
          </p:cNvGraphicFramePr>
          <p:nvPr/>
        </p:nvGraphicFramePr>
        <p:xfrm>
          <a:off x="4211960" y="3635786"/>
          <a:ext cx="4680520" cy="2817550"/>
        </p:xfrm>
        <a:graphic>
          <a:graphicData uri="http://schemas.openxmlformats.org/presentationml/2006/ole">
            <p:oleObj spid="_x0000_s229378" name="Worksheet" r:id="rId4" imgW="2870094" imgH="3974954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 descr="1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1300"/>
            <a:ext cx="9144000" cy="5184775"/>
          </a:xfrm>
          <a:prstGeom prst="rect">
            <a:avLst/>
          </a:prstGeom>
          <a:noFill/>
        </p:spPr>
      </p:pic>
      <p:pic>
        <p:nvPicPr>
          <p:cNvPr id="79876" name="Picture 4" descr="felule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02075"/>
            <a:ext cx="9220200" cy="2778125"/>
          </a:xfrm>
          <a:prstGeom prst="rect">
            <a:avLst/>
          </a:prstGeom>
          <a:noFill/>
        </p:spPr>
      </p:pic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899592" y="4214818"/>
            <a:ext cx="51090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accent3"/>
                </a:solidFill>
              </a:rPr>
              <a:t>What can we find in microarray data?</a:t>
            </a:r>
            <a:endParaRPr lang="hu-HU" sz="2800" b="1" dirty="0">
              <a:solidFill>
                <a:schemeClr val="accent3"/>
              </a:solidFill>
            </a:endParaRP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990600" y="5349875"/>
            <a:ext cx="17459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 smtClean="0"/>
              <a:t>Enhanced genes</a:t>
            </a:r>
            <a:endParaRPr lang="hu-HU" dirty="0"/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990600" y="6049963"/>
            <a:ext cx="31527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Cancer markers</a:t>
            </a:r>
            <a:endParaRPr lang="hu-HU" dirty="0"/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5500694" y="6000768"/>
            <a:ext cx="10647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hu-HU" dirty="0" smtClean="0"/>
              <a:t>A</a:t>
            </a:r>
            <a:r>
              <a:rPr lang="en-US" dirty="0" err="1" smtClean="0"/>
              <a:t>rtefacts</a:t>
            </a:r>
            <a:endParaRPr lang="hu-HU" dirty="0"/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5607050" y="5349875"/>
            <a:ext cx="1608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 smtClean="0"/>
              <a:t>Silenced genes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/>
      <p:bldP spid="79879" grpId="0"/>
      <p:bldP spid="79880" grpId="0"/>
      <p:bldP spid="7988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ffy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16632"/>
            <a:ext cx="6408712" cy="6521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62050"/>
          </a:xfrm>
        </p:spPr>
        <p:txBody>
          <a:bodyPr/>
          <a:lstStyle/>
          <a:p>
            <a:r>
              <a:rPr lang="en-US" dirty="0" smtClean="0"/>
              <a:t>Microarray </a:t>
            </a:r>
            <a:r>
              <a:rPr lang="en-US" dirty="0" err="1" smtClean="0"/>
              <a:t>artefacts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71406" y="1006472"/>
            <a:ext cx="3714744" cy="263684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hu-HU" dirty="0" smtClean="0"/>
              <a:t> </a:t>
            </a:r>
            <a:r>
              <a:rPr lang="en-US" sz="1600" dirty="0" smtClean="0"/>
              <a:t> Raw image cross-correlation: </a:t>
            </a:r>
            <a:br>
              <a:rPr lang="en-US" sz="1600" dirty="0" smtClean="0"/>
            </a:br>
            <a:r>
              <a:rPr lang="en-US" sz="1600" dirty="0" smtClean="0"/>
              <a:t>        bleeding of  bright cells</a:t>
            </a:r>
            <a:endParaRPr lang="hu-HU" sz="1600" dirty="0" smtClean="0"/>
          </a:p>
          <a:p>
            <a:pPr>
              <a:buFont typeface="Arial" pitchFamily="34" charset="0"/>
              <a:buChar char="•"/>
            </a:pPr>
            <a:r>
              <a:rPr lang="hu-HU" sz="1600" dirty="0" smtClean="0"/>
              <a:t>  </a:t>
            </a:r>
            <a:r>
              <a:rPr lang="en-US" sz="1600" dirty="0" smtClean="0"/>
              <a:t>Can be seen in </a:t>
            </a:r>
            <a:r>
              <a:rPr lang="hu-HU" sz="1600" dirty="0" smtClean="0"/>
              <a:t>CEL/ex</a:t>
            </a:r>
            <a:r>
              <a:rPr lang="en-US" sz="1600" dirty="0" err="1" smtClean="0"/>
              <a:t>prs</a:t>
            </a:r>
            <a:r>
              <a:rPr lang="en-US" sz="1600" dirty="0" smtClean="0"/>
              <a:t> data, too</a:t>
            </a:r>
            <a:endParaRPr lang="hu-HU" sz="1600" dirty="0" smtClean="0"/>
          </a:p>
          <a:p>
            <a:pPr>
              <a:buFont typeface="Arial" pitchFamily="34" charset="0"/>
              <a:buChar char="•"/>
            </a:pPr>
            <a:r>
              <a:rPr lang="hu-HU" sz="1600" dirty="0" smtClean="0"/>
              <a:t>  </a:t>
            </a:r>
            <a:r>
              <a:rPr lang="en-US" sz="1600" dirty="0" smtClean="0"/>
              <a:t>Leave out / </a:t>
            </a:r>
            <a:r>
              <a:rPr lang="en-US" sz="1600" dirty="0" err="1" smtClean="0"/>
              <a:t>deconvolution</a:t>
            </a:r>
            <a:endParaRPr lang="hu-HU" sz="1600" dirty="0" smtClean="0"/>
          </a:p>
          <a:p>
            <a:pPr>
              <a:buFont typeface="Arial" pitchFamily="34" charset="0"/>
              <a:buChar char="•"/>
            </a:pPr>
            <a:endParaRPr lang="en-US" sz="1600" dirty="0"/>
          </a:p>
        </p:txBody>
      </p:sp>
      <p:pic>
        <p:nvPicPr>
          <p:cNvPr id="5" name="Tartalom helye 4" descr="corr2D100_linAsinh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61341" y="806444"/>
            <a:ext cx="5211253" cy="3908440"/>
          </a:xfrm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6" name="Kép 5" descr="celKor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143248"/>
            <a:ext cx="4191030" cy="31432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</p:pic>
      <p:pic>
        <p:nvPicPr>
          <p:cNvPr id="7" name="Kép 6" descr="exprsCor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589736"/>
            <a:ext cx="4167216" cy="31254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329642" cy="914400"/>
          </a:xfrm>
        </p:spPr>
        <p:txBody>
          <a:bodyPr/>
          <a:lstStyle/>
          <a:p>
            <a:r>
              <a:rPr lang="en-US" dirty="0" smtClean="0"/>
              <a:t>Cross-hybridization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2844" y="620688"/>
            <a:ext cx="8749636" cy="1872208"/>
          </a:xfrm>
        </p:spPr>
        <p:txBody>
          <a:bodyPr>
            <a:normAutofit/>
          </a:bodyPr>
          <a:lstStyle/>
          <a:p>
            <a:r>
              <a:rPr lang="hu-HU" sz="2400" dirty="0" smtClean="0"/>
              <a:t>HGU133Plus2: </a:t>
            </a:r>
            <a:r>
              <a:rPr lang="en-GB" sz="2400" dirty="0" smtClean="0"/>
              <a:t>604,258</a:t>
            </a:r>
            <a:r>
              <a:rPr lang="hu-HU" sz="2400" dirty="0" smtClean="0"/>
              <a:t> „perfect match” 25-mer s</a:t>
            </a:r>
            <a:r>
              <a:rPr lang="en-US" sz="2400" dirty="0" err="1" smtClean="0"/>
              <a:t>equence</a:t>
            </a:r>
            <a:endParaRPr lang="hu-HU" sz="2400" dirty="0" smtClean="0"/>
          </a:p>
          <a:p>
            <a:r>
              <a:rPr lang="en-US" sz="2400" dirty="0" smtClean="0"/>
              <a:t>All pairs </a:t>
            </a:r>
            <a:r>
              <a:rPr lang="hu-HU" sz="2400" dirty="0" smtClean="0"/>
              <a:t>BLAST: 18M </a:t>
            </a:r>
            <a:r>
              <a:rPr lang="en-US" sz="2400" dirty="0" smtClean="0"/>
              <a:t>have longer than </a:t>
            </a:r>
            <a:r>
              <a:rPr lang="hu-HU" sz="2400" dirty="0" smtClean="0"/>
              <a:t>12 </a:t>
            </a:r>
            <a:r>
              <a:rPr lang="en-US" sz="2400" dirty="0" smtClean="0"/>
              <a:t>overlap</a:t>
            </a:r>
            <a:r>
              <a:rPr lang="hu-HU" sz="2400" dirty="0" smtClean="0"/>
              <a:t>, 58138 </a:t>
            </a:r>
            <a:r>
              <a:rPr lang="en-US" sz="2400" dirty="0" smtClean="0"/>
              <a:t>has</a:t>
            </a:r>
            <a:r>
              <a:rPr lang="hu-HU" sz="2400" dirty="0" smtClean="0"/>
              <a:t> </a:t>
            </a:r>
            <a:r>
              <a:rPr lang="en-US" sz="2400" dirty="0" smtClean="0"/>
              <a:t>longer than </a:t>
            </a:r>
            <a:r>
              <a:rPr lang="hu-HU" sz="2400" dirty="0" smtClean="0"/>
              <a:t>15</a:t>
            </a:r>
            <a:r>
              <a:rPr lang="en-US" sz="2400" dirty="0" smtClean="0"/>
              <a:t> overlap</a:t>
            </a:r>
          </a:p>
          <a:p>
            <a:r>
              <a:rPr lang="en-US" sz="2400" dirty="0" smtClean="0"/>
              <a:t>Example: overlap=22, </a:t>
            </a:r>
            <a:r>
              <a:rPr lang="en-US" sz="2400" dirty="0" err="1" smtClean="0"/>
              <a:t>Corr.coeff</a:t>
            </a:r>
            <a:r>
              <a:rPr lang="en-US" sz="2400" dirty="0" smtClean="0"/>
              <a:t>: 0.92</a:t>
            </a:r>
            <a:endParaRPr lang="hu-HU" sz="2400" dirty="0" smtClean="0"/>
          </a:p>
          <a:p>
            <a:endParaRPr lang="hu-HU" sz="2800" dirty="0" smtClean="0"/>
          </a:p>
        </p:txBody>
      </p:sp>
      <p:pic>
        <p:nvPicPr>
          <p:cNvPr id="4" name="Picture 4" descr="chip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857496"/>
            <a:ext cx="4122380" cy="3091784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  <p:pic>
        <p:nvPicPr>
          <p:cNvPr id="5" name="Picture 5" descr="blastHybrCor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1384" y="2924944"/>
            <a:ext cx="3813024" cy="2859768"/>
          </a:xfrm>
          <a:prstGeom prst="rect">
            <a:avLst/>
          </a:prstGeom>
          <a:effectLst/>
        </p:spPr>
      </p:pic>
      <p:sp>
        <p:nvSpPr>
          <p:cNvPr id="6" name="TextBox 6"/>
          <p:cNvSpPr txBox="1"/>
          <p:nvPr/>
        </p:nvSpPr>
        <p:spPr>
          <a:xfrm>
            <a:off x="6622995" y="1919734"/>
            <a:ext cx="2413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Norm</a:t>
            </a:r>
            <a:r>
              <a:rPr lang="en-US" sz="1600" dirty="0" smtClean="0"/>
              <a:t>al</a:t>
            </a:r>
            <a:r>
              <a:rPr lang="hu-HU" sz="1600" dirty="0" smtClean="0"/>
              <a:t> BLAST: </a:t>
            </a:r>
            <a:r>
              <a:rPr lang="en-US" sz="1600" dirty="0" smtClean="0"/>
              <a:t>strong </a:t>
            </a:r>
            <a:r>
              <a:rPr lang="en-US" sz="1600" dirty="0" err="1" smtClean="0"/>
              <a:t>crosshybr</a:t>
            </a:r>
            <a:r>
              <a:rPr lang="en-US" sz="1600" dirty="0" smtClean="0"/>
              <a:t> for overlaps above 15</a:t>
            </a:r>
            <a:endParaRPr lang="hu-HU" sz="1600" dirty="0" smtClean="0"/>
          </a:p>
          <a:p>
            <a:r>
              <a:rPr lang="hu-HU" sz="1600" dirty="0" smtClean="0"/>
              <a:t>   </a:t>
            </a:r>
            <a:endParaRPr lang="en-US" sz="1600" dirty="0"/>
          </a:p>
        </p:txBody>
      </p:sp>
      <p:sp>
        <p:nvSpPr>
          <p:cNvPr id="7" name="TextBox 7"/>
          <p:cNvSpPr txBox="1"/>
          <p:nvPr/>
        </p:nvSpPr>
        <p:spPr>
          <a:xfrm>
            <a:off x="6840760" y="5805264"/>
            <a:ext cx="241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Reverse-complement BLAST: </a:t>
            </a:r>
            <a:r>
              <a:rPr lang="hu-HU" sz="1600" dirty="0" err="1" smtClean="0"/>
              <a:t>bulk</a:t>
            </a:r>
            <a:r>
              <a:rPr lang="hu-HU" sz="1600" dirty="0" smtClean="0"/>
              <a:t> </a:t>
            </a:r>
            <a:r>
              <a:rPr lang="hu-HU" sz="1600" dirty="0" err="1" smtClean="0"/>
              <a:t>hibridiz</a:t>
            </a:r>
            <a:r>
              <a:rPr lang="en-US" sz="1600" dirty="0" err="1" smtClean="0"/>
              <a:t>ation</a:t>
            </a:r>
            <a:r>
              <a:rPr lang="en-US" sz="1600" dirty="0" smtClean="0"/>
              <a:t>?</a:t>
            </a:r>
            <a:r>
              <a:rPr lang="hu-HU" sz="1600" dirty="0" smtClean="0"/>
              <a:t> </a:t>
            </a:r>
            <a:endParaRPr lang="en-US" sz="1600" dirty="0"/>
          </a:p>
        </p:txBody>
      </p:sp>
      <p:sp>
        <p:nvSpPr>
          <p:cNvPr id="8" name="Right Arrow 8"/>
          <p:cNvSpPr/>
          <p:nvPr/>
        </p:nvSpPr>
        <p:spPr>
          <a:xfrm rot="18633922" flipH="1">
            <a:off x="7821105" y="2821858"/>
            <a:ext cx="876742" cy="157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9"/>
          <p:cNvSpPr/>
          <p:nvPr/>
        </p:nvSpPr>
        <p:spPr>
          <a:xfrm rot="3146021" flipH="1">
            <a:off x="7775756" y="5257870"/>
            <a:ext cx="876742" cy="157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labKit_disea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908720"/>
            <a:ext cx="7596336" cy="5697252"/>
          </a:xfrm>
          <a:prstGeom prst="rect">
            <a:avLst/>
          </a:prstGeom>
        </p:spPr>
      </p:pic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7772400" cy="914400"/>
          </a:xfrm>
        </p:spPr>
        <p:txBody>
          <a:bodyPr/>
          <a:lstStyle/>
          <a:p>
            <a:r>
              <a:rPr lang="en-US" dirty="0" smtClean="0"/>
              <a:t>PCA2, PCA3</a:t>
            </a:r>
            <a:endParaRPr lang="en-US" dirty="0"/>
          </a:p>
        </p:txBody>
      </p:sp>
      <p:sp>
        <p:nvSpPr>
          <p:cNvPr id="6" name="Jobbra nyíl 5"/>
          <p:cNvSpPr/>
          <p:nvPr/>
        </p:nvSpPr>
        <p:spPr>
          <a:xfrm rot="5400000" flipH="1">
            <a:off x="-135959" y="3528447"/>
            <a:ext cx="2568888" cy="785818"/>
          </a:xfrm>
          <a:prstGeom prst="right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???</a:t>
            </a:r>
            <a:r>
              <a:rPr lang="hu-HU" dirty="0" smtClean="0"/>
              <a:t>?</a:t>
            </a:r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8349963" y="169151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CRC 2</a:t>
            </a:r>
            <a:endParaRPr lang="en-US" dirty="0"/>
          </a:p>
        </p:txBody>
      </p:sp>
      <p:sp>
        <p:nvSpPr>
          <p:cNvPr id="7" name="Szövegdoboz 6"/>
          <p:cNvSpPr txBox="1"/>
          <p:nvPr/>
        </p:nvSpPr>
        <p:spPr>
          <a:xfrm>
            <a:off x="8277955" y="2564904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AD2</a:t>
            </a:r>
            <a:endParaRPr lang="en-US" dirty="0"/>
          </a:p>
        </p:txBody>
      </p:sp>
      <p:sp>
        <p:nvSpPr>
          <p:cNvPr id="8" name="Szövegdoboz 7"/>
          <p:cNvSpPr txBox="1"/>
          <p:nvPr/>
        </p:nvSpPr>
        <p:spPr>
          <a:xfrm>
            <a:off x="8277955" y="3068960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AD1</a:t>
            </a:r>
            <a:endParaRPr lang="en-US" dirty="0"/>
          </a:p>
        </p:txBody>
      </p:sp>
      <p:sp>
        <p:nvSpPr>
          <p:cNvPr id="9" name="Szövegdoboz 8"/>
          <p:cNvSpPr txBox="1"/>
          <p:nvPr/>
        </p:nvSpPr>
        <p:spPr>
          <a:xfrm>
            <a:off x="8277955" y="4077072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IBD2</a:t>
            </a:r>
            <a:endParaRPr lang="en-US" dirty="0"/>
          </a:p>
        </p:txBody>
      </p:sp>
      <p:sp>
        <p:nvSpPr>
          <p:cNvPr id="10" name="Szövegdoboz 9"/>
          <p:cNvSpPr txBox="1"/>
          <p:nvPr/>
        </p:nvSpPr>
        <p:spPr>
          <a:xfrm>
            <a:off x="8277955" y="4571836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IBD1</a:t>
            </a:r>
            <a:endParaRPr lang="en-US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8300535" y="543593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NEG</a:t>
            </a:r>
            <a:endParaRPr lang="en-US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8349963" y="2051556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CRC 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labKi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63504"/>
            <a:ext cx="7607808" cy="5705856"/>
          </a:xfrm>
          <a:prstGeom prst="rect">
            <a:avLst/>
          </a:prstGeom>
        </p:spPr>
      </p:pic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7772400" cy="914400"/>
          </a:xfrm>
        </p:spPr>
        <p:txBody>
          <a:bodyPr/>
          <a:lstStyle/>
          <a:p>
            <a:r>
              <a:rPr lang="en-US" dirty="0" smtClean="0"/>
              <a:t>PCA2, PCA3</a:t>
            </a:r>
            <a:endParaRPr lang="en-US" dirty="0"/>
          </a:p>
        </p:txBody>
      </p:sp>
      <p:sp>
        <p:nvSpPr>
          <p:cNvPr id="5" name="Jobbra nyíl 4"/>
          <p:cNvSpPr/>
          <p:nvPr/>
        </p:nvSpPr>
        <p:spPr>
          <a:xfrm rot="5400000" flipH="1">
            <a:off x="-135959" y="3528447"/>
            <a:ext cx="2568888" cy="785818"/>
          </a:xfrm>
          <a:prstGeom prst="right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Labelling</a:t>
            </a:r>
            <a:r>
              <a:rPr lang="en-US" dirty="0" smtClean="0"/>
              <a:t> kit !!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7772400" cy="914400"/>
          </a:xfrm>
        </p:spPr>
        <p:txBody>
          <a:bodyPr/>
          <a:lstStyle/>
          <a:p>
            <a:r>
              <a:rPr lang="hu-HU" sz="3600" dirty="0" err="1" smtClean="0"/>
              <a:t>Subspaces</a:t>
            </a:r>
            <a:r>
              <a:rPr lang="en-US" sz="3600" dirty="0" smtClean="0"/>
              <a:t> – </a:t>
            </a:r>
            <a:r>
              <a:rPr lang="hu-HU" sz="3600" dirty="0" err="1" smtClean="0"/>
              <a:t>ribosome</a:t>
            </a:r>
            <a:r>
              <a:rPr lang="en-US" sz="3600" dirty="0" smtClean="0"/>
              <a:t> pathway</a:t>
            </a:r>
            <a:endParaRPr lang="en-US" sz="3600" dirty="0"/>
          </a:p>
        </p:txBody>
      </p:sp>
      <p:pic>
        <p:nvPicPr>
          <p:cNvPr id="6" name="Kép 5" descr="gender_disea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0616" y="980728"/>
            <a:ext cx="7607808" cy="5705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gender_ge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63504"/>
            <a:ext cx="7607808" cy="5705856"/>
          </a:xfrm>
          <a:prstGeom prst="rect">
            <a:avLst/>
          </a:prstGeom>
        </p:spPr>
      </p:pic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7772400" cy="914400"/>
          </a:xfrm>
        </p:spPr>
        <p:txBody>
          <a:bodyPr/>
          <a:lstStyle/>
          <a:p>
            <a:r>
              <a:rPr lang="en-US" sz="3600" dirty="0" smtClean="0"/>
              <a:t>PCA – KEGG pathways (ribosome)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157146"/>
            <a:ext cx="8363272" cy="914400"/>
          </a:xfrm>
        </p:spPr>
        <p:txBody>
          <a:bodyPr/>
          <a:lstStyle/>
          <a:p>
            <a:r>
              <a:rPr lang="en-US" dirty="0" smtClean="0"/>
              <a:t>Next Generation Sequencing </a:t>
            </a:r>
            <a:r>
              <a:rPr lang="en-US" dirty="0" err="1" smtClean="0"/>
              <a:t>adatok</a:t>
            </a:r>
            <a:r>
              <a:rPr lang="en-US" dirty="0" smtClean="0"/>
              <a:t> </a:t>
            </a:r>
            <a:r>
              <a:rPr lang="en-US" dirty="0" err="1" smtClean="0"/>
              <a:t>kiértékelése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0034" y="1714488"/>
            <a:ext cx="8643966" cy="4929222"/>
          </a:xfrm>
        </p:spPr>
        <p:txBody>
          <a:bodyPr>
            <a:normAutofit fontScale="92500" lnSpcReduction="10000"/>
          </a:bodyPr>
          <a:lstStyle/>
          <a:p>
            <a:pPr marL="582930" indent="-514350">
              <a:buFont typeface="Wingdings"/>
              <a:buAutoNum type="arabicPeriod"/>
            </a:pPr>
            <a:r>
              <a:rPr lang="en-US" i="1" dirty="0" err="1" smtClean="0"/>
              <a:t>Kihivás</a:t>
            </a:r>
            <a:r>
              <a:rPr lang="en-US" i="1" dirty="0" smtClean="0"/>
              <a:t>:</a:t>
            </a:r>
          </a:p>
          <a:p>
            <a:pPr marL="912114" lvl="1" indent="-514350">
              <a:buFont typeface="Wingdings"/>
              <a:buAutoNum type="arabicPeriod"/>
            </a:pPr>
            <a:r>
              <a:rPr lang="en-US" i="1" dirty="0" smtClean="0"/>
              <a:t>2.5 </a:t>
            </a:r>
            <a:r>
              <a:rPr lang="en-US" i="1" dirty="0" err="1" smtClean="0"/>
              <a:t>milliárd</a:t>
            </a:r>
            <a:r>
              <a:rPr lang="en-US" i="1" dirty="0" smtClean="0"/>
              <a:t> short read (75 </a:t>
            </a:r>
            <a:r>
              <a:rPr lang="en-US" i="1" dirty="0" err="1" smtClean="0"/>
              <a:t>milliárd</a:t>
            </a:r>
            <a:r>
              <a:rPr lang="en-US" i="1" dirty="0" smtClean="0"/>
              <a:t> </a:t>
            </a:r>
            <a:r>
              <a:rPr lang="en-US" i="1" dirty="0" err="1" smtClean="0"/>
              <a:t>nukleotid</a:t>
            </a:r>
            <a:r>
              <a:rPr lang="en-US" i="1" dirty="0" smtClean="0"/>
              <a:t>)</a:t>
            </a:r>
          </a:p>
          <a:p>
            <a:pPr marL="912114" lvl="1" indent="-514350">
              <a:buFont typeface="Wingdings"/>
              <a:buAutoNum type="arabicPeriod"/>
            </a:pPr>
            <a:r>
              <a:rPr lang="en-US" i="1" dirty="0" smtClean="0"/>
              <a:t>3000 GB </a:t>
            </a:r>
            <a:r>
              <a:rPr lang="en-US" i="1" dirty="0" err="1" smtClean="0"/>
              <a:t>adat</a:t>
            </a:r>
            <a:r>
              <a:rPr lang="en-US" i="1" dirty="0" smtClean="0"/>
              <a:t>, 300 </a:t>
            </a:r>
            <a:r>
              <a:rPr lang="en-US" i="1" dirty="0" err="1" smtClean="0"/>
              <a:t>processzor</a:t>
            </a:r>
            <a:r>
              <a:rPr lang="en-US" i="1" dirty="0" smtClean="0"/>
              <a:t>, </a:t>
            </a:r>
            <a:r>
              <a:rPr lang="en-US" i="1" dirty="0" err="1" smtClean="0"/>
              <a:t>egy-egy</a:t>
            </a:r>
            <a:r>
              <a:rPr lang="en-US" i="1" dirty="0" smtClean="0"/>
              <a:t> </a:t>
            </a:r>
            <a:r>
              <a:rPr lang="en-US" i="1" dirty="0" err="1" smtClean="0"/>
              <a:t>illesztés</a:t>
            </a:r>
            <a:r>
              <a:rPr lang="en-US" i="1" dirty="0" smtClean="0"/>
              <a:t> a </a:t>
            </a:r>
            <a:r>
              <a:rPr lang="en-US" i="1" dirty="0" err="1" smtClean="0"/>
              <a:t>genom</a:t>
            </a:r>
            <a:r>
              <a:rPr lang="en-US" i="1" dirty="0" smtClean="0"/>
              <a:t> </a:t>
            </a:r>
            <a:r>
              <a:rPr lang="en-US" i="1" dirty="0" err="1" smtClean="0"/>
              <a:t>méretétől</a:t>
            </a:r>
            <a:r>
              <a:rPr lang="en-US" i="1" dirty="0" smtClean="0"/>
              <a:t> </a:t>
            </a:r>
            <a:r>
              <a:rPr lang="en-US" i="1" dirty="0" err="1" smtClean="0"/>
              <a:t>függően</a:t>
            </a:r>
            <a:r>
              <a:rPr lang="en-US" i="1" dirty="0" smtClean="0"/>
              <a:t> </a:t>
            </a:r>
            <a:r>
              <a:rPr lang="en-US" i="1" dirty="0" err="1" smtClean="0"/>
              <a:t>pár</a:t>
            </a:r>
            <a:r>
              <a:rPr lang="en-US" i="1" dirty="0" smtClean="0"/>
              <a:t> </a:t>
            </a:r>
            <a:r>
              <a:rPr lang="en-US" i="1" dirty="0" err="1" smtClean="0"/>
              <a:t>óra-egy</a:t>
            </a:r>
            <a:r>
              <a:rPr lang="en-US" i="1" dirty="0" smtClean="0"/>
              <a:t> nap</a:t>
            </a:r>
          </a:p>
          <a:p>
            <a:pPr marL="912114" lvl="1" indent="-514350">
              <a:buFont typeface="Wingdings"/>
              <a:buAutoNum type="arabicPeriod"/>
            </a:pPr>
            <a:r>
              <a:rPr lang="en-US" i="1" dirty="0" err="1" smtClean="0"/>
              <a:t>Humán</a:t>
            </a:r>
            <a:r>
              <a:rPr lang="en-US" i="1" dirty="0" smtClean="0"/>
              <a:t> </a:t>
            </a:r>
            <a:r>
              <a:rPr lang="en-US" i="1" dirty="0" err="1" smtClean="0"/>
              <a:t>genom</a:t>
            </a:r>
            <a:r>
              <a:rPr lang="en-US" i="1" dirty="0" smtClean="0"/>
              <a:t> 3Gbp</a:t>
            </a:r>
          </a:p>
          <a:p>
            <a:pPr marL="912114" lvl="1" indent="-514350">
              <a:buFont typeface="Wingdings"/>
              <a:buAutoNum type="arabicPeriod"/>
            </a:pPr>
            <a:r>
              <a:rPr lang="en-US" i="1" dirty="0" smtClean="0"/>
              <a:t>3Gbp x 75Gbp = 2*10</a:t>
            </a:r>
            <a:r>
              <a:rPr lang="en-US" i="1" baseline="30000" dirty="0" smtClean="0"/>
              <a:t>20</a:t>
            </a:r>
            <a:r>
              <a:rPr lang="en-US" i="1" dirty="0" smtClean="0"/>
              <a:t> </a:t>
            </a:r>
            <a:r>
              <a:rPr lang="en-US" i="1" dirty="0" err="1" smtClean="0"/>
              <a:t>összehasonlitás</a:t>
            </a:r>
            <a:r>
              <a:rPr lang="en-US" i="1" dirty="0" smtClean="0"/>
              <a:t> !!</a:t>
            </a:r>
          </a:p>
          <a:p>
            <a:pPr marL="582930" indent="-514350">
              <a:buFont typeface="Wingdings"/>
              <a:buAutoNum type="arabicPeriod"/>
            </a:pPr>
            <a:r>
              <a:rPr lang="en-US" i="1" dirty="0" err="1" smtClean="0"/>
              <a:t>Genomok</a:t>
            </a:r>
            <a:r>
              <a:rPr lang="en-US" i="1" dirty="0" smtClean="0"/>
              <a:t> NCBI-</a:t>
            </a:r>
            <a:r>
              <a:rPr lang="en-US" i="1" dirty="0" err="1" smtClean="0"/>
              <a:t>ról</a:t>
            </a:r>
            <a:r>
              <a:rPr lang="en-US" i="1" dirty="0" smtClean="0"/>
              <a:t> </a:t>
            </a:r>
            <a:r>
              <a:rPr lang="en-US" i="1" dirty="0" err="1" smtClean="0"/>
              <a:t>és</a:t>
            </a:r>
            <a:r>
              <a:rPr lang="en-US" i="1" dirty="0" smtClean="0"/>
              <a:t> </a:t>
            </a:r>
            <a:r>
              <a:rPr lang="en-US" i="1" dirty="0" err="1" smtClean="0"/>
              <a:t>más</a:t>
            </a:r>
            <a:r>
              <a:rPr lang="en-US" i="1" dirty="0" smtClean="0"/>
              <a:t> </a:t>
            </a:r>
            <a:r>
              <a:rPr lang="en-US" i="1" dirty="0" err="1" smtClean="0"/>
              <a:t>adatbázisokból</a:t>
            </a:r>
            <a:endParaRPr lang="en-US" i="1" dirty="0" smtClean="0"/>
          </a:p>
          <a:p>
            <a:pPr marL="582930" indent="-514350">
              <a:buFont typeface="Wingdings"/>
              <a:buAutoNum type="arabicPeriod"/>
            </a:pPr>
            <a:r>
              <a:rPr lang="en-US" i="1" dirty="0" err="1" smtClean="0"/>
              <a:t>Szoftverek</a:t>
            </a:r>
            <a:r>
              <a:rPr lang="en-US" i="1" dirty="0" smtClean="0"/>
              <a:t>: </a:t>
            </a:r>
            <a:r>
              <a:rPr lang="en-US" i="1" dirty="0" err="1" smtClean="0"/>
              <a:t>CLC,BWA,bowtie</a:t>
            </a:r>
            <a:endParaRPr lang="en-US" i="1" dirty="0" smtClean="0"/>
          </a:p>
          <a:p>
            <a:pPr marL="582930" indent="-514350">
              <a:buFont typeface="Wingdings"/>
              <a:buAutoNum type="arabicPeriod"/>
            </a:pPr>
            <a:r>
              <a:rPr lang="en-US" i="1" dirty="0" smtClean="0"/>
              <a:t>SAM, BAM, </a:t>
            </a:r>
            <a:r>
              <a:rPr lang="en-US" i="1" dirty="0" err="1" smtClean="0"/>
              <a:t>csfasta,fastq</a:t>
            </a:r>
            <a:r>
              <a:rPr lang="en-US" i="1" dirty="0" smtClean="0"/>
              <a:t>, quality</a:t>
            </a:r>
          </a:p>
          <a:p>
            <a:pPr marL="582930" indent="-514350">
              <a:buFont typeface="Wingdings"/>
              <a:buAutoNum type="arabicPeriod"/>
            </a:pPr>
            <a:r>
              <a:rPr lang="en-US" i="1" dirty="0" smtClean="0"/>
              <a:t>Pileup</a:t>
            </a:r>
          </a:p>
          <a:p>
            <a:pPr marL="582930" indent="-514350">
              <a:buFont typeface="Wingdings"/>
              <a:buAutoNum type="arabicPeriod"/>
            </a:pPr>
            <a:r>
              <a:rPr lang="en-US" i="1" dirty="0" err="1" smtClean="0"/>
              <a:t>Független</a:t>
            </a:r>
            <a:r>
              <a:rPr lang="en-US" i="1" dirty="0" smtClean="0"/>
              <a:t> </a:t>
            </a:r>
            <a:r>
              <a:rPr lang="en-US" i="1" dirty="0" err="1" smtClean="0"/>
              <a:t>publikus</a:t>
            </a:r>
            <a:r>
              <a:rPr lang="en-US" i="1" dirty="0" smtClean="0"/>
              <a:t> </a:t>
            </a:r>
            <a:r>
              <a:rPr lang="en-US" i="1" dirty="0" err="1" smtClean="0"/>
              <a:t>szekvenálási</a:t>
            </a:r>
            <a:r>
              <a:rPr lang="en-US" i="1" dirty="0" smtClean="0"/>
              <a:t> </a:t>
            </a:r>
            <a:r>
              <a:rPr lang="en-US" i="1" dirty="0" err="1" smtClean="0"/>
              <a:t>adatok</a:t>
            </a:r>
            <a:r>
              <a:rPr lang="en-US" i="1" dirty="0" smtClean="0"/>
              <a:t> (SRA)</a:t>
            </a:r>
          </a:p>
          <a:p>
            <a:pPr marL="582930" indent="-514350">
              <a:buAutoNum type="arabicPeriod"/>
            </a:pPr>
            <a:endParaRPr lang="en-US" i="1" dirty="0" smtClean="0"/>
          </a:p>
          <a:p>
            <a:pPr marL="582930" indent="-514350"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1143000"/>
          </a:xfrm>
        </p:spPr>
        <p:txBody>
          <a:bodyPr/>
          <a:lstStyle/>
          <a:p>
            <a:pPr algn="ctr"/>
            <a:r>
              <a:rPr lang="hu-HU" sz="3800" dirty="0" err="1"/>
              <a:t>Example</a:t>
            </a:r>
            <a:r>
              <a:rPr lang="hu-HU" sz="3800" dirty="0"/>
              <a:t>: </a:t>
            </a:r>
            <a:r>
              <a:rPr lang="hu-HU" sz="3800" dirty="0" err="1"/>
              <a:t>the</a:t>
            </a:r>
            <a:r>
              <a:rPr lang="hu-HU" sz="3800" dirty="0"/>
              <a:t> </a:t>
            </a:r>
            <a:r>
              <a:rPr lang="hu-HU" sz="3800" dirty="0" err="1"/>
              <a:t>structure</a:t>
            </a:r>
            <a:r>
              <a:rPr lang="hu-HU" sz="3800" dirty="0"/>
              <a:t> of </a:t>
            </a:r>
            <a:r>
              <a:rPr lang="hu-HU" sz="3800" dirty="0" err="1"/>
              <a:t>the</a:t>
            </a:r>
            <a:r>
              <a:rPr lang="hu-HU" sz="3800" dirty="0"/>
              <a:t> </a:t>
            </a:r>
            <a:r>
              <a:rPr lang="hu-HU" sz="3800" dirty="0" err="1"/>
              <a:t>Solar</a:t>
            </a:r>
            <a:r>
              <a:rPr lang="hu-HU" sz="3800" dirty="0"/>
              <a:t> </a:t>
            </a:r>
            <a:r>
              <a:rPr lang="hu-HU" sz="3800" dirty="0" err="1"/>
              <a:t>system</a:t>
            </a:r>
            <a:endParaRPr lang="hu-HU" sz="3800" dirty="0"/>
          </a:p>
        </p:txBody>
      </p:sp>
      <p:sp>
        <p:nvSpPr>
          <p:cNvPr id="287750" name="Text Box 6"/>
          <p:cNvSpPr txBox="1">
            <a:spLocks noChangeArrowheads="1"/>
          </p:cNvSpPr>
          <p:nvPr/>
        </p:nvSpPr>
        <p:spPr bwMode="auto">
          <a:xfrm>
            <a:off x="2733675" y="1524000"/>
            <a:ext cx="3368675" cy="37623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dirty="0" smtClean="0"/>
              <a:t>C</a:t>
            </a:r>
            <a:r>
              <a:rPr lang="hu-HU" dirty="0" err="1" smtClean="0"/>
              <a:t>ircular</a:t>
            </a:r>
            <a:r>
              <a:rPr lang="hu-HU" dirty="0" smtClean="0"/>
              <a:t> </a:t>
            </a:r>
            <a:r>
              <a:rPr lang="hu-HU" dirty="0" err="1"/>
              <a:t>orbits</a:t>
            </a:r>
            <a:endParaRPr lang="hu-HU" dirty="0"/>
          </a:p>
        </p:txBody>
      </p:sp>
      <p:sp>
        <p:nvSpPr>
          <p:cNvPr id="287751" name="Text Box 7"/>
          <p:cNvSpPr txBox="1">
            <a:spLocks noChangeArrowheads="1"/>
          </p:cNvSpPr>
          <p:nvPr/>
        </p:nvSpPr>
        <p:spPr bwMode="auto">
          <a:xfrm>
            <a:off x="2735263" y="2432050"/>
            <a:ext cx="3362325" cy="37623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hu-HU"/>
              <a:t>Elliptical orbits</a:t>
            </a:r>
          </a:p>
        </p:txBody>
      </p:sp>
      <p:sp>
        <p:nvSpPr>
          <p:cNvPr id="287752" name="Text Box 8"/>
          <p:cNvSpPr txBox="1">
            <a:spLocks noChangeArrowheads="1"/>
          </p:cNvSpPr>
          <p:nvPr/>
        </p:nvSpPr>
        <p:spPr bwMode="auto">
          <a:xfrm>
            <a:off x="2746375" y="3179763"/>
            <a:ext cx="3355975" cy="650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hu-HU" dirty="0" err="1"/>
              <a:t>Gravitational</a:t>
            </a:r>
            <a:r>
              <a:rPr lang="hu-HU" dirty="0"/>
              <a:t> </a:t>
            </a:r>
            <a:r>
              <a:rPr lang="hu-HU" dirty="0" err="1"/>
              <a:t>interaction</a:t>
            </a:r>
            <a:r>
              <a:rPr lang="hu-HU" dirty="0"/>
              <a:t> </a:t>
            </a:r>
          </a:p>
          <a:p>
            <a:pPr algn="ctr"/>
            <a:r>
              <a:rPr lang="hu-HU" dirty="0" err="1"/>
              <a:t>between</a:t>
            </a:r>
            <a:r>
              <a:rPr lang="hu-HU" dirty="0"/>
              <a:t> </a:t>
            </a:r>
            <a:r>
              <a:rPr lang="hu-HU" dirty="0" err="1"/>
              <a:t>planets</a:t>
            </a:r>
            <a:r>
              <a:rPr lang="hu-HU" dirty="0"/>
              <a:t>/</a:t>
            </a:r>
            <a:r>
              <a:rPr lang="hu-HU" dirty="0" err="1"/>
              <a:t>moons</a:t>
            </a:r>
            <a:endParaRPr lang="hu-HU" dirty="0"/>
          </a:p>
        </p:txBody>
      </p:sp>
      <p:sp>
        <p:nvSpPr>
          <p:cNvPr id="287753" name="Text Box 9"/>
          <p:cNvSpPr txBox="1">
            <a:spLocks noChangeArrowheads="1"/>
          </p:cNvSpPr>
          <p:nvPr/>
        </p:nvSpPr>
        <p:spPr bwMode="auto">
          <a:xfrm>
            <a:off x="2749550" y="5124465"/>
            <a:ext cx="3357563" cy="37623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hu-HU" dirty="0" err="1"/>
              <a:t>Effects</a:t>
            </a:r>
            <a:r>
              <a:rPr lang="hu-HU" dirty="0"/>
              <a:t> of </a:t>
            </a:r>
            <a:r>
              <a:rPr lang="hu-HU" dirty="0" err="1"/>
              <a:t>general</a:t>
            </a:r>
            <a:r>
              <a:rPr lang="hu-HU" dirty="0"/>
              <a:t> </a:t>
            </a:r>
            <a:r>
              <a:rPr lang="hu-HU" dirty="0" err="1"/>
              <a:t>relativity</a:t>
            </a:r>
            <a:endParaRPr lang="hu-HU" dirty="0"/>
          </a:p>
        </p:txBody>
      </p:sp>
      <p:sp>
        <p:nvSpPr>
          <p:cNvPr id="287754" name="Text Box 10"/>
          <p:cNvSpPr txBox="1">
            <a:spLocks noChangeArrowheads="1"/>
          </p:cNvSpPr>
          <p:nvPr/>
        </p:nvSpPr>
        <p:spPr bwMode="auto">
          <a:xfrm>
            <a:off x="2874337" y="5849959"/>
            <a:ext cx="3169907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hu-HU" dirty="0"/>
              <a:t>? New „</a:t>
            </a:r>
            <a:r>
              <a:rPr lang="hu-HU" dirty="0" err="1"/>
              <a:t>planets</a:t>
            </a:r>
            <a:r>
              <a:rPr lang="hu-HU" dirty="0" smtClean="0"/>
              <a:t>” </a:t>
            </a:r>
            <a:r>
              <a:rPr lang="hu-HU" dirty="0" err="1" smtClean="0"/>
              <a:t>beyond</a:t>
            </a:r>
            <a:r>
              <a:rPr lang="hu-HU" dirty="0" smtClean="0"/>
              <a:t>  Pluto, </a:t>
            </a:r>
            <a:endParaRPr lang="hu-HU" dirty="0"/>
          </a:p>
          <a:p>
            <a:pPr algn="ctr"/>
            <a:r>
              <a:rPr lang="hu-HU" dirty="0" err="1"/>
              <a:t>dark</a:t>
            </a:r>
            <a:r>
              <a:rPr lang="hu-HU" dirty="0"/>
              <a:t> </a:t>
            </a:r>
            <a:r>
              <a:rPr lang="hu-HU" dirty="0" err="1"/>
              <a:t>matter</a:t>
            </a:r>
            <a:r>
              <a:rPr lang="hu-HU" dirty="0"/>
              <a:t>/</a:t>
            </a:r>
            <a:r>
              <a:rPr lang="hu-HU" dirty="0" err="1"/>
              <a:t>energy</a:t>
            </a:r>
            <a:r>
              <a:rPr lang="hu-HU" dirty="0"/>
              <a:t>, …?</a:t>
            </a:r>
          </a:p>
        </p:txBody>
      </p:sp>
      <p:sp>
        <p:nvSpPr>
          <p:cNvPr id="287755" name="AutoShape 11"/>
          <p:cNvSpPr>
            <a:spLocks noChangeArrowheads="1"/>
          </p:cNvSpPr>
          <p:nvPr/>
        </p:nvSpPr>
        <p:spPr bwMode="auto">
          <a:xfrm>
            <a:off x="7907338" y="1546225"/>
            <a:ext cx="847725" cy="4316413"/>
          </a:xfrm>
          <a:prstGeom prst="downArrow">
            <a:avLst>
              <a:gd name="adj1" fmla="val 50000"/>
              <a:gd name="adj2" fmla="val 127294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hu-HU"/>
              <a:t>More data</a:t>
            </a:r>
          </a:p>
        </p:txBody>
      </p:sp>
      <p:sp>
        <p:nvSpPr>
          <p:cNvPr id="287756" name="AutoShape 12"/>
          <p:cNvSpPr>
            <a:spLocks noChangeArrowheads="1"/>
          </p:cNvSpPr>
          <p:nvPr/>
        </p:nvSpPr>
        <p:spPr bwMode="auto">
          <a:xfrm>
            <a:off x="350838" y="1546225"/>
            <a:ext cx="847725" cy="4316413"/>
          </a:xfrm>
          <a:prstGeom prst="downArrow">
            <a:avLst>
              <a:gd name="adj1" fmla="val 50000"/>
              <a:gd name="adj2" fmla="val 127294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hu-HU" dirty="0"/>
              <a:t>More </a:t>
            </a:r>
            <a:r>
              <a:rPr lang="hu-HU" dirty="0" err="1"/>
              <a:t>complex</a:t>
            </a:r>
            <a:r>
              <a:rPr lang="hu-HU" dirty="0"/>
              <a:t> </a:t>
            </a:r>
            <a:r>
              <a:rPr lang="hu-HU" dirty="0" err="1"/>
              <a:t>models</a:t>
            </a:r>
            <a:endParaRPr lang="hu-HU" dirty="0"/>
          </a:p>
        </p:txBody>
      </p:sp>
      <p:sp>
        <p:nvSpPr>
          <p:cNvPr id="287760" name="Text Box 16"/>
          <p:cNvSpPr txBox="1">
            <a:spLocks noChangeArrowheads="1"/>
          </p:cNvSpPr>
          <p:nvPr/>
        </p:nvSpPr>
        <p:spPr bwMode="auto">
          <a:xfrm>
            <a:off x="4616450" y="2017713"/>
            <a:ext cx="30671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 smtClean="0"/>
              <a:t>Kepler</a:t>
            </a:r>
            <a:r>
              <a:rPr lang="en-US" dirty="0" smtClean="0"/>
              <a:t>: d</a:t>
            </a:r>
            <a:r>
              <a:rPr lang="hu-HU" dirty="0" err="1" smtClean="0"/>
              <a:t>ata</a:t>
            </a:r>
            <a:r>
              <a:rPr lang="hu-HU" dirty="0" smtClean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Tycho</a:t>
            </a:r>
            <a:r>
              <a:rPr lang="hu-HU" dirty="0"/>
              <a:t> </a:t>
            </a:r>
            <a:r>
              <a:rPr lang="hu-HU" dirty="0" err="1"/>
              <a:t>Brahe</a:t>
            </a:r>
            <a:endParaRPr lang="hu-HU" dirty="0"/>
          </a:p>
        </p:txBody>
      </p:sp>
      <p:sp>
        <p:nvSpPr>
          <p:cNvPr id="287761" name="AutoShape 17"/>
          <p:cNvSpPr>
            <a:spLocks noChangeArrowheads="1"/>
          </p:cNvSpPr>
          <p:nvPr/>
        </p:nvSpPr>
        <p:spPr bwMode="auto">
          <a:xfrm>
            <a:off x="4168775" y="2933700"/>
            <a:ext cx="242888" cy="149225"/>
          </a:xfrm>
          <a:prstGeom prst="downArrow">
            <a:avLst>
              <a:gd name="adj1" fmla="val 50000"/>
              <a:gd name="adj2" fmla="val 25000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87762" name="Text Box 18"/>
          <p:cNvSpPr txBox="1">
            <a:spLocks noChangeArrowheads="1"/>
          </p:cNvSpPr>
          <p:nvPr/>
        </p:nvSpPr>
        <p:spPr bwMode="auto">
          <a:xfrm>
            <a:off x="1863725" y="3886200"/>
            <a:ext cx="236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dirty="0" err="1"/>
              <a:t>Discovery</a:t>
            </a:r>
            <a:r>
              <a:rPr lang="hu-HU" dirty="0"/>
              <a:t> of </a:t>
            </a:r>
            <a:r>
              <a:rPr lang="hu-HU" dirty="0" err="1"/>
              <a:t>Neptune</a:t>
            </a:r>
            <a:endParaRPr lang="hu-HU" dirty="0"/>
          </a:p>
        </p:txBody>
      </p:sp>
      <p:sp>
        <p:nvSpPr>
          <p:cNvPr id="287763" name="Text Box 19"/>
          <p:cNvSpPr txBox="1">
            <a:spLocks noChangeArrowheads="1"/>
          </p:cNvSpPr>
          <p:nvPr/>
        </p:nvSpPr>
        <p:spPr bwMode="auto">
          <a:xfrm>
            <a:off x="1871663" y="4238625"/>
            <a:ext cx="198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dirty="0" err="1"/>
              <a:t>Chaotic</a:t>
            </a:r>
            <a:r>
              <a:rPr lang="hu-HU" dirty="0"/>
              <a:t> </a:t>
            </a:r>
            <a:r>
              <a:rPr lang="hu-HU" dirty="0" err="1"/>
              <a:t>dynamics</a:t>
            </a:r>
            <a:endParaRPr lang="hu-HU" dirty="0"/>
          </a:p>
        </p:txBody>
      </p:sp>
      <p:sp>
        <p:nvSpPr>
          <p:cNvPr id="287764" name="Text Box 20"/>
          <p:cNvSpPr txBox="1">
            <a:spLocks noChangeArrowheads="1"/>
          </p:cNvSpPr>
          <p:nvPr/>
        </p:nvSpPr>
        <p:spPr bwMode="auto">
          <a:xfrm>
            <a:off x="4643438" y="5429264"/>
            <a:ext cx="1670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dirty="0" err="1" smtClean="0"/>
              <a:t>Gravity</a:t>
            </a:r>
            <a:r>
              <a:rPr lang="hu-HU" dirty="0" smtClean="0"/>
              <a:t> </a:t>
            </a:r>
            <a:r>
              <a:rPr lang="hu-HU" dirty="0" err="1"/>
              <a:t>probe</a:t>
            </a:r>
            <a:r>
              <a:rPr lang="hu-HU" dirty="0"/>
              <a:t> B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4489466" y="3929066"/>
            <a:ext cx="2420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Prediction from models</a:t>
            </a:r>
            <a:endParaRPr lang="hu-HU" dirty="0"/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4530486" y="4357694"/>
            <a:ext cx="19943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Large mirrors, CCD</a:t>
            </a:r>
          </a:p>
          <a:p>
            <a:r>
              <a:rPr lang="en-US" dirty="0" smtClean="0"/>
              <a:t>Satellites</a:t>
            </a:r>
            <a:endParaRPr lang="hu-HU" dirty="0"/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857356" y="4500570"/>
            <a:ext cx="23056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Ring of Jupiter, moons</a:t>
            </a:r>
          </a:p>
          <a:p>
            <a:r>
              <a:rPr lang="en-US" dirty="0" smtClean="0"/>
              <a:t>Asteroid belts</a:t>
            </a:r>
            <a:endParaRPr lang="hu-HU" dirty="0"/>
          </a:p>
        </p:txBody>
      </p:sp>
      <p:sp>
        <p:nvSpPr>
          <p:cNvPr id="19" name="AutoShape 17"/>
          <p:cNvSpPr>
            <a:spLocks noChangeArrowheads="1"/>
          </p:cNvSpPr>
          <p:nvPr/>
        </p:nvSpPr>
        <p:spPr bwMode="auto">
          <a:xfrm rot="16200000" flipV="1">
            <a:off x="4139111" y="3928110"/>
            <a:ext cx="324036" cy="360040"/>
          </a:xfrm>
          <a:prstGeom prst="downArrow">
            <a:avLst>
              <a:gd name="adj1" fmla="val 50000"/>
              <a:gd name="adj2" fmla="val 37016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657" r="1545"/>
          <a:stretch/>
        </p:blipFill>
        <p:spPr bwMode="auto">
          <a:xfrm>
            <a:off x="4138204" y="1049626"/>
            <a:ext cx="1742712" cy="490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008" r="21607"/>
          <a:stretch/>
        </p:blipFill>
        <p:spPr bwMode="auto">
          <a:xfrm>
            <a:off x="6020123" y="1079289"/>
            <a:ext cx="1372961" cy="490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415" r="36866"/>
          <a:stretch/>
        </p:blipFill>
        <p:spPr bwMode="auto">
          <a:xfrm>
            <a:off x="7504923" y="1079288"/>
            <a:ext cx="1400329" cy="490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612" r="52845"/>
          <a:stretch/>
        </p:blipFill>
        <p:spPr bwMode="auto">
          <a:xfrm>
            <a:off x="2699792" y="1052736"/>
            <a:ext cx="1308916" cy="49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30" r="82626"/>
          <a:stretch/>
        </p:blipFill>
        <p:spPr bwMode="auto">
          <a:xfrm>
            <a:off x="1391725" y="1079289"/>
            <a:ext cx="1176823" cy="490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200667" y="2088550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10000bp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200666" y="3535789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1000bp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317685" y="5266194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100bp</a:t>
            </a:r>
            <a:endParaRPr lang="hu-HU" dirty="0"/>
          </a:p>
        </p:txBody>
      </p:sp>
      <p:cxnSp>
        <p:nvCxnSpPr>
          <p:cNvPr id="14" name="Egyenes összekötő 13"/>
          <p:cNvCxnSpPr/>
          <p:nvPr/>
        </p:nvCxnSpPr>
        <p:spPr>
          <a:xfrm flipH="1">
            <a:off x="200667" y="2457882"/>
            <a:ext cx="128776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 flipH="1">
            <a:off x="200666" y="3970050"/>
            <a:ext cx="128776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 flipH="1">
            <a:off x="151163" y="5635526"/>
            <a:ext cx="128776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églalap 17"/>
          <p:cNvSpPr/>
          <p:nvPr/>
        </p:nvSpPr>
        <p:spPr>
          <a:xfrm rot="16200000">
            <a:off x="2888187" y="1407066"/>
            <a:ext cx="932126" cy="52543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NEG</a:t>
            </a:r>
            <a:endParaRPr lang="hu-HU" sz="2800" dirty="0"/>
          </a:p>
        </p:txBody>
      </p:sp>
      <p:sp>
        <p:nvSpPr>
          <p:cNvPr id="19" name="Téglalap 18"/>
          <p:cNvSpPr/>
          <p:nvPr/>
        </p:nvSpPr>
        <p:spPr>
          <a:xfrm rot="16200000">
            <a:off x="4362705" y="1396430"/>
            <a:ext cx="926812" cy="52543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IBD</a:t>
            </a:r>
            <a:endParaRPr lang="hu-HU" sz="3200" dirty="0"/>
          </a:p>
        </p:txBody>
      </p:sp>
      <p:sp>
        <p:nvSpPr>
          <p:cNvPr id="20" name="Téglalap 19"/>
          <p:cNvSpPr/>
          <p:nvPr/>
        </p:nvSpPr>
        <p:spPr>
          <a:xfrm rot="16200000">
            <a:off x="6241512" y="1408039"/>
            <a:ext cx="930182" cy="52543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AD</a:t>
            </a:r>
            <a:endParaRPr lang="hu-HU" sz="3200" dirty="0"/>
          </a:p>
        </p:txBody>
      </p:sp>
      <p:sp>
        <p:nvSpPr>
          <p:cNvPr id="21" name="Téglalap 20"/>
          <p:cNvSpPr/>
          <p:nvPr/>
        </p:nvSpPr>
        <p:spPr>
          <a:xfrm rot="16200000">
            <a:off x="7739024" y="1407067"/>
            <a:ext cx="932127" cy="52543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CRC</a:t>
            </a:r>
            <a:endParaRPr lang="hu-HU" sz="3200" dirty="0"/>
          </a:p>
        </p:txBody>
      </p:sp>
      <p:sp>
        <p:nvSpPr>
          <p:cNvPr id="22" name="Téglalap 21"/>
          <p:cNvSpPr/>
          <p:nvPr/>
        </p:nvSpPr>
        <p:spPr>
          <a:xfrm rot="16200000">
            <a:off x="1526338" y="1372035"/>
            <a:ext cx="907596" cy="52543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MW</a:t>
            </a:r>
            <a:endParaRPr lang="hu-HU" sz="3200" dirty="0"/>
          </a:p>
        </p:txBody>
      </p:sp>
    </p:spTree>
    <p:extLst>
      <p:ext uri="{BB962C8B-B14F-4D97-AF65-F5344CB8AC3E}">
        <p14:creationId xmlns="" xmlns:p14="http://schemas.microsoft.com/office/powerpoint/2010/main" val="400929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Samples</a:t>
            </a:r>
            <a:r>
              <a:rPr lang="hu-HU" dirty="0" smtClean="0"/>
              <a:t> – </a:t>
            </a:r>
            <a:r>
              <a:rPr lang="hu-HU" dirty="0" err="1" smtClean="0"/>
              <a:t>unmapped</a:t>
            </a:r>
            <a:r>
              <a:rPr lang="hu-HU" dirty="0" smtClean="0"/>
              <a:t> </a:t>
            </a:r>
            <a:r>
              <a:rPr lang="hu-HU" dirty="0" err="1" smtClean="0"/>
              <a:t>reads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1412776"/>
            <a:ext cx="69127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err="1" smtClean="0"/>
              <a:t>nt</a:t>
            </a:r>
            <a:r>
              <a:rPr lang="en-US" dirty="0" smtClean="0"/>
              <a:t> read counts:</a:t>
            </a:r>
          </a:p>
          <a:p>
            <a:endParaRPr lang="en-US" dirty="0" smtClean="0"/>
          </a:p>
          <a:p>
            <a:r>
              <a:rPr lang="en-US" dirty="0" smtClean="0"/>
              <a:t>                  unmapped       raw</a:t>
            </a:r>
          </a:p>
          <a:p>
            <a:r>
              <a:rPr lang="en-US" dirty="0" smtClean="0"/>
              <a:t>NEG     171,868,486       435,893,865</a:t>
            </a:r>
          </a:p>
          <a:p>
            <a:r>
              <a:rPr lang="en-US" dirty="0" smtClean="0"/>
              <a:t>IBD       188,312,509       479,428,724</a:t>
            </a:r>
          </a:p>
          <a:p>
            <a:r>
              <a:rPr lang="en-US" dirty="0" smtClean="0"/>
              <a:t>AD        142,9447,68       574,360,089</a:t>
            </a:r>
          </a:p>
          <a:p>
            <a:r>
              <a:rPr lang="en-US" dirty="0" smtClean="0"/>
              <a:t>CRC      434,283,838    1,060,302,687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Human genome unmapped portions:</a:t>
            </a:r>
          </a:p>
          <a:p>
            <a:r>
              <a:rPr lang="en-US" dirty="0" smtClean="0"/>
              <a:t>NEG     39.4%</a:t>
            </a:r>
          </a:p>
          <a:p>
            <a:r>
              <a:rPr lang="en-US" dirty="0" smtClean="0"/>
              <a:t>IBD       39.2%</a:t>
            </a:r>
          </a:p>
          <a:p>
            <a:r>
              <a:rPr lang="en-US" dirty="0" smtClean="0"/>
              <a:t>AD       24.8%</a:t>
            </a:r>
          </a:p>
          <a:p>
            <a:r>
              <a:rPr lang="en-US" dirty="0" smtClean="0"/>
              <a:t>CRC     40.9%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57146"/>
            <a:ext cx="8640960" cy="914400"/>
          </a:xfrm>
        </p:spPr>
        <p:txBody>
          <a:bodyPr/>
          <a:lstStyle/>
          <a:p>
            <a:r>
              <a:rPr lang="en-US" dirty="0" err="1" smtClean="0"/>
              <a:t>E.coli</a:t>
            </a:r>
            <a:r>
              <a:rPr lang="en-US" dirty="0" smtClean="0"/>
              <a:t> IAI1 NEG </a:t>
            </a:r>
            <a:r>
              <a:rPr lang="en-US" dirty="0" err="1" smtClean="0"/>
              <a:t>találatok</a:t>
            </a:r>
            <a:endParaRPr lang="en-US" dirty="0"/>
          </a:p>
        </p:txBody>
      </p:sp>
      <p:pic>
        <p:nvPicPr>
          <p:cNvPr id="1026" name="Picture 2" descr="H:\2010\data\geneChip\coliNE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00808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2010\data\geneChip\coliCR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00808"/>
            <a:ext cx="6096000" cy="4572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520" y="157146"/>
            <a:ext cx="8640960" cy="914400"/>
          </a:xfrm>
        </p:spPr>
        <p:txBody>
          <a:bodyPr/>
          <a:lstStyle/>
          <a:p>
            <a:r>
              <a:rPr lang="en-US" dirty="0" err="1" smtClean="0"/>
              <a:t>E.coli</a:t>
            </a:r>
            <a:r>
              <a:rPr lang="en-US" dirty="0" smtClean="0"/>
              <a:t> IAI1 CRC </a:t>
            </a:r>
            <a:r>
              <a:rPr lang="en-US" dirty="0" err="1" smtClean="0"/>
              <a:t>találatok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48064" y="2123564"/>
            <a:ext cx="3070392" cy="64633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CRC: </a:t>
            </a:r>
            <a:r>
              <a:rPr lang="en-US" dirty="0" err="1" smtClean="0"/>
              <a:t>ugyanakkora</a:t>
            </a:r>
            <a:r>
              <a:rPr lang="en-US" dirty="0" smtClean="0"/>
              <a:t> </a:t>
            </a:r>
            <a:r>
              <a:rPr lang="en-US" dirty="0" err="1" smtClean="0"/>
              <a:t>lefedettség</a:t>
            </a:r>
            <a:endParaRPr lang="en-US" dirty="0" smtClean="0"/>
          </a:p>
          <a:p>
            <a:r>
              <a:rPr lang="en-US" dirty="0" smtClean="0"/>
              <a:t>de </a:t>
            </a:r>
            <a:r>
              <a:rPr lang="en-US" dirty="0" err="1" smtClean="0"/>
              <a:t>csúcsokban</a:t>
            </a:r>
            <a:r>
              <a:rPr lang="en-US" dirty="0" smtClean="0"/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3140968"/>
            <a:ext cx="1512168" cy="9233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Figyelem</a:t>
            </a:r>
            <a:r>
              <a:rPr lang="en-US" dirty="0" smtClean="0"/>
              <a:t>! </a:t>
            </a:r>
            <a:r>
              <a:rPr lang="en-US" dirty="0" err="1" smtClean="0"/>
              <a:t>Logaritmikus</a:t>
            </a:r>
            <a:r>
              <a:rPr lang="en-US" dirty="0" smtClean="0"/>
              <a:t> </a:t>
            </a:r>
            <a:r>
              <a:rPr lang="en-US" dirty="0" err="1" smtClean="0"/>
              <a:t>skála</a:t>
            </a:r>
            <a:r>
              <a:rPr lang="en-US" dirty="0" smtClean="0"/>
              <a:t> ! 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547664" y="3573016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2010\data\geneChip\coliNEG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00808"/>
            <a:ext cx="6096001" cy="4572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6024" y="157146"/>
            <a:ext cx="8892480" cy="914400"/>
          </a:xfrm>
        </p:spPr>
        <p:txBody>
          <a:bodyPr/>
          <a:lstStyle/>
          <a:p>
            <a:r>
              <a:rPr lang="en-US" dirty="0" err="1" smtClean="0"/>
              <a:t>E.coli</a:t>
            </a:r>
            <a:r>
              <a:rPr lang="en-US" dirty="0" smtClean="0"/>
              <a:t> IAI1 NEG </a:t>
            </a:r>
            <a:r>
              <a:rPr lang="en-US" dirty="0" err="1" smtClean="0"/>
              <a:t>találatok</a:t>
            </a:r>
            <a:r>
              <a:rPr lang="en-US" dirty="0" smtClean="0"/>
              <a:t> (zoom)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3275856" y="2924944"/>
            <a:ext cx="144016" cy="864096"/>
          </a:xfrm>
          <a:prstGeom prst="downArrow">
            <a:avLst/>
          </a:prstGeom>
          <a:solidFill>
            <a:schemeClr val="tx2">
              <a:lumMod val="50000"/>
              <a:alpha val="38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6948264" y="2924944"/>
            <a:ext cx="144016" cy="864096"/>
          </a:xfrm>
          <a:prstGeom prst="downArrow">
            <a:avLst/>
          </a:prstGeom>
          <a:solidFill>
            <a:schemeClr val="tx2">
              <a:lumMod val="50000"/>
              <a:alpha val="38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0" y="2924944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Hiány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rot="10800000" flipV="1">
            <a:off x="3563888" y="3109610"/>
            <a:ext cx="1008112" cy="3193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3"/>
          </p:cNvCxnSpPr>
          <p:nvPr/>
        </p:nvCxnSpPr>
        <p:spPr>
          <a:xfrm>
            <a:off x="5309702" y="3109610"/>
            <a:ext cx="1422538" cy="3913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2010\data\geneChip\coliCRC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00808"/>
            <a:ext cx="6096000" cy="4572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6024" y="157146"/>
            <a:ext cx="8892480" cy="914400"/>
          </a:xfrm>
        </p:spPr>
        <p:txBody>
          <a:bodyPr/>
          <a:lstStyle/>
          <a:p>
            <a:r>
              <a:rPr lang="en-US" dirty="0" err="1" smtClean="0"/>
              <a:t>E.coli</a:t>
            </a:r>
            <a:r>
              <a:rPr lang="en-US" dirty="0" smtClean="0"/>
              <a:t> IAI1 CRC </a:t>
            </a:r>
            <a:r>
              <a:rPr lang="en-US" dirty="0" err="1" smtClean="0"/>
              <a:t>találatok</a:t>
            </a:r>
            <a:r>
              <a:rPr lang="en-US" dirty="0" smtClean="0"/>
              <a:t> (zoom)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3275856" y="2924944"/>
            <a:ext cx="144016" cy="864096"/>
          </a:xfrm>
          <a:prstGeom prst="downArrow">
            <a:avLst/>
          </a:prstGeom>
          <a:solidFill>
            <a:schemeClr val="tx2">
              <a:lumMod val="50000"/>
              <a:alpha val="38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6948264" y="2924944"/>
            <a:ext cx="144016" cy="864096"/>
          </a:xfrm>
          <a:prstGeom prst="downArrow">
            <a:avLst/>
          </a:prstGeom>
          <a:solidFill>
            <a:schemeClr val="tx2">
              <a:lumMod val="50000"/>
              <a:alpha val="38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72000" y="2924944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Csúcs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rot="10800000" flipV="1">
            <a:off x="3563888" y="3109610"/>
            <a:ext cx="1008112" cy="3193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4" idx="3"/>
          </p:cNvCxnSpPr>
          <p:nvPr/>
        </p:nvCxnSpPr>
        <p:spPr>
          <a:xfrm>
            <a:off x="5300084" y="3109610"/>
            <a:ext cx="1432156" cy="3913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678072" y="1988840"/>
            <a:ext cx="3340979" cy="64633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csak</a:t>
            </a:r>
            <a:r>
              <a:rPr lang="en-US" dirty="0" smtClean="0"/>
              <a:t> </a:t>
            </a:r>
            <a:r>
              <a:rPr lang="en-US" dirty="0" err="1" smtClean="0"/>
              <a:t>mennyiségben</a:t>
            </a:r>
            <a:r>
              <a:rPr lang="en-US" dirty="0" smtClean="0"/>
              <a:t>, </a:t>
            </a:r>
            <a:r>
              <a:rPr lang="en-US" dirty="0" err="1" smtClean="0"/>
              <a:t>hanem</a:t>
            </a:r>
            <a:endParaRPr lang="en-US" dirty="0" smtClean="0"/>
          </a:p>
          <a:p>
            <a:r>
              <a:rPr lang="en-US" dirty="0" err="1" smtClean="0"/>
              <a:t>jellegében</a:t>
            </a:r>
            <a:r>
              <a:rPr lang="en-US" dirty="0" smtClean="0"/>
              <a:t> is </a:t>
            </a:r>
            <a:r>
              <a:rPr lang="en-US" dirty="0" err="1" smtClean="0"/>
              <a:t>nagy</a:t>
            </a:r>
            <a:r>
              <a:rPr lang="en-US" dirty="0" smtClean="0"/>
              <a:t> </a:t>
            </a:r>
            <a:r>
              <a:rPr lang="en-US" dirty="0" err="1" smtClean="0"/>
              <a:t>eltérés</a:t>
            </a:r>
            <a:r>
              <a:rPr lang="en-US" dirty="0" smtClean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3645024"/>
            <a:ext cx="2809102" cy="64633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csúcsoknál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annotáció</a:t>
            </a:r>
            <a:endParaRPr lang="en-US" dirty="0" smtClean="0"/>
          </a:p>
          <a:p>
            <a:r>
              <a:rPr lang="en-US" dirty="0" err="1" smtClean="0"/>
              <a:t>bakteriofág</a:t>
            </a:r>
            <a:r>
              <a:rPr lang="en-US" dirty="0" smtClean="0"/>
              <a:t> </a:t>
            </a:r>
            <a:r>
              <a:rPr lang="en-US" dirty="0" err="1" smtClean="0"/>
              <a:t>géneket</a:t>
            </a:r>
            <a:r>
              <a:rPr lang="en-US" dirty="0" smtClean="0"/>
              <a:t> </a:t>
            </a:r>
            <a:r>
              <a:rPr lang="en-US" dirty="0" err="1" smtClean="0"/>
              <a:t>mutat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520" y="157146"/>
            <a:ext cx="8640960" cy="914400"/>
          </a:xfrm>
        </p:spPr>
        <p:txBody>
          <a:bodyPr/>
          <a:lstStyle/>
          <a:p>
            <a:r>
              <a:rPr lang="en-US" sz="3200" dirty="0" err="1" smtClean="0"/>
              <a:t>Virusok</a:t>
            </a:r>
            <a:r>
              <a:rPr lang="en-US" sz="3200" dirty="0" smtClean="0"/>
              <a:t> – </a:t>
            </a:r>
            <a:r>
              <a:rPr lang="en-US" sz="3200" dirty="0" err="1" smtClean="0"/>
              <a:t>bakteriofágok</a:t>
            </a:r>
            <a:r>
              <a:rPr lang="en-US" sz="3200" dirty="0" smtClean="0"/>
              <a:t> </a:t>
            </a:r>
            <a:r>
              <a:rPr lang="en-US" sz="3200" dirty="0" err="1" smtClean="0"/>
              <a:t>illesztése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764704"/>
            <a:ext cx="70987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virus </a:t>
            </a:r>
            <a:r>
              <a:rPr lang="en-US" dirty="0" err="1" smtClean="0"/>
              <a:t>adatbázis</a:t>
            </a:r>
            <a:r>
              <a:rPr lang="en-US" dirty="0" smtClean="0"/>
              <a:t>: 1773 virus </a:t>
            </a:r>
            <a:r>
              <a:rPr lang="en-US" dirty="0" err="1" smtClean="0"/>
              <a:t>genom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dirty="0" err="1" smtClean="0"/>
              <a:t>többnyire</a:t>
            </a:r>
            <a:r>
              <a:rPr lang="en-US" dirty="0" smtClean="0"/>
              <a:t> E. coli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enterobacter</a:t>
            </a:r>
            <a:r>
              <a:rPr lang="en-US" dirty="0" smtClean="0"/>
              <a:t> </a:t>
            </a:r>
            <a:r>
              <a:rPr lang="en-US" dirty="0" err="1" smtClean="0"/>
              <a:t>fágok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rokonai</a:t>
            </a:r>
            <a:r>
              <a:rPr lang="en-US" dirty="0" smtClean="0"/>
              <a:t> </a:t>
            </a:r>
            <a:r>
              <a:rPr lang="en-US" dirty="0" err="1" smtClean="0"/>
              <a:t>kapnak</a:t>
            </a:r>
            <a:r>
              <a:rPr lang="en-US" dirty="0" smtClean="0"/>
              <a:t> </a:t>
            </a:r>
            <a:r>
              <a:rPr lang="en-US" dirty="0" err="1" smtClean="0"/>
              <a:t>találatot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dirty="0" err="1" smtClean="0"/>
              <a:t>nagy</a:t>
            </a:r>
            <a:r>
              <a:rPr lang="en-US" dirty="0" smtClean="0"/>
              <a:t> </a:t>
            </a:r>
            <a:r>
              <a:rPr lang="en-US" dirty="0" err="1" smtClean="0"/>
              <a:t>valószinűséggel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véletlen</a:t>
            </a:r>
            <a:r>
              <a:rPr lang="en-US" dirty="0" smtClean="0"/>
              <a:t> </a:t>
            </a:r>
            <a:r>
              <a:rPr lang="en-US" dirty="0" err="1" smtClean="0"/>
              <a:t>hiba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is </a:t>
            </a:r>
            <a:r>
              <a:rPr lang="en-US" dirty="0" err="1" smtClean="0"/>
              <a:t>kontamináció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        de </a:t>
            </a:r>
            <a:r>
              <a:rPr lang="en-US" dirty="0" err="1" smtClean="0"/>
              <a:t>további</a:t>
            </a:r>
            <a:r>
              <a:rPr lang="en-US" dirty="0" smtClean="0"/>
              <a:t> </a:t>
            </a:r>
            <a:r>
              <a:rPr lang="en-US" dirty="0" err="1" smtClean="0"/>
              <a:t>vizsgálatot</a:t>
            </a:r>
            <a:r>
              <a:rPr lang="en-US" dirty="0" smtClean="0"/>
              <a:t> </a:t>
            </a:r>
            <a:r>
              <a:rPr lang="en-US" dirty="0" err="1" smtClean="0"/>
              <a:t>igényel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2358310"/>
            <a:ext cx="4631396" cy="445506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==&gt; results/</a:t>
            </a:r>
            <a:r>
              <a:rPr lang="en-US" sz="1050" dirty="0" err="1" smtClean="0"/>
              <a:t>virusesAD.list</a:t>
            </a:r>
            <a:r>
              <a:rPr lang="en-US" sz="1050" dirty="0" smtClean="0"/>
              <a:t> &lt;==</a:t>
            </a:r>
          </a:p>
          <a:p>
            <a:r>
              <a:rPr lang="en-US" sz="1050" dirty="0" smtClean="0"/>
              <a:t>gi|9626243|ref|NC_001416.1| </a:t>
            </a: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</a:rPr>
              <a:t>307</a:t>
            </a:r>
            <a:r>
              <a:rPr lang="en-US" sz="1050" dirty="0" smtClean="0"/>
              <a:t> </a:t>
            </a:r>
            <a:r>
              <a:rPr lang="en-US" sz="1050" dirty="0" err="1" smtClean="0"/>
              <a:t>Enterobacteria</a:t>
            </a:r>
            <a:r>
              <a:rPr lang="en-US" sz="1050" dirty="0" smtClean="0"/>
              <a:t> phage lambda</a:t>
            </a:r>
          </a:p>
          <a:p>
            <a:r>
              <a:rPr lang="en-US" sz="1050" dirty="0" smtClean="0"/>
              <a:t>gi|9632466|ref|NC_000924.1| 56 </a:t>
            </a:r>
            <a:r>
              <a:rPr lang="en-US" sz="1050" dirty="0" err="1" smtClean="0"/>
              <a:t>Enterobacteria</a:t>
            </a:r>
            <a:r>
              <a:rPr lang="en-US" sz="1050" dirty="0" smtClean="0"/>
              <a:t> phage 933W</a:t>
            </a:r>
          </a:p>
          <a:p>
            <a:r>
              <a:rPr lang="en-US" sz="1050" dirty="0" smtClean="0"/>
              <a:t>gi|20065797|ref|NC_003525.1| 56 Stx2 converting phage I</a:t>
            </a:r>
          </a:p>
          <a:p>
            <a:r>
              <a:rPr lang="en-US" sz="1050" dirty="0" smtClean="0"/>
              <a:t>gi|110801439|ref|NC_008262.1| 53 Clostridium </a:t>
            </a:r>
            <a:r>
              <a:rPr lang="en-US" sz="1050" dirty="0" err="1" smtClean="0"/>
              <a:t>perfringens</a:t>
            </a:r>
            <a:r>
              <a:rPr lang="en-US" sz="1050" dirty="0" smtClean="0"/>
              <a:t> SM101 chromosome</a:t>
            </a:r>
          </a:p>
          <a:p>
            <a:r>
              <a:rPr lang="en-US" sz="1050" dirty="0" smtClean="0"/>
              <a:t>gi|31044225|ref|NC_004813.1| 50 </a:t>
            </a:r>
            <a:r>
              <a:rPr lang="en-US" sz="1050" dirty="0" err="1" smtClean="0"/>
              <a:t>Enterobacteria</a:t>
            </a:r>
            <a:r>
              <a:rPr lang="en-US" sz="1050" dirty="0" smtClean="0"/>
              <a:t> phage BP-4795</a:t>
            </a:r>
          </a:p>
          <a:p>
            <a:endParaRPr lang="en-US" sz="1050" dirty="0" smtClean="0"/>
          </a:p>
          <a:p>
            <a:r>
              <a:rPr lang="en-US" sz="1050" dirty="0" smtClean="0"/>
              <a:t>==&gt; results/</a:t>
            </a:r>
            <a:r>
              <a:rPr lang="en-US" sz="1050" dirty="0" err="1" smtClean="0"/>
              <a:t>virusesCRC.list</a:t>
            </a:r>
            <a:r>
              <a:rPr lang="en-US" sz="1050" dirty="0" smtClean="0"/>
              <a:t> &lt;==</a:t>
            </a:r>
          </a:p>
          <a:p>
            <a:r>
              <a:rPr lang="en-US" sz="1050" dirty="0" smtClean="0"/>
              <a:t>gi|9626243|ref|NC_001416.1| 466 </a:t>
            </a:r>
            <a:r>
              <a:rPr lang="en-US" sz="1050" dirty="0" err="1" smtClean="0"/>
              <a:t>Enterobacteria</a:t>
            </a:r>
            <a:r>
              <a:rPr lang="en-US" sz="1050" dirty="0" smtClean="0"/>
              <a:t> phage lambda</a:t>
            </a:r>
          </a:p>
          <a:p>
            <a:r>
              <a:rPr lang="en-US" sz="1050" dirty="0" smtClean="0"/>
              <a:t>gi|110801439|ref|NC_008262.1| 163 Clostridium </a:t>
            </a:r>
            <a:r>
              <a:rPr lang="en-US" sz="1050" dirty="0" err="1" smtClean="0"/>
              <a:t>perfringens</a:t>
            </a:r>
            <a:r>
              <a:rPr lang="en-US" sz="1050" dirty="0" smtClean="0"/>
              <a:t> SM101 chromosome</a:t>
            </a:r>
          </a:p>
          <a:p>
            <a:r>
              <a:rPr lang="en-US" sz="1050" dirty="0" smtClean="0"/>
              <a:t>gi|9632466|ref|NC_000924.1| 99 </a:t>
            </a:r>
            <a:r>
              <a:rPr lang="en-US" sz="1050" dirty="0" err="1" smtClean="0"/>
              <a:t>Enterobacteria</a:t>
            </a:r>
            <a:r>
              <a:rPr lang="en-US" sz="1050" dirty="0" smtClean="0"/>
              <a:t> phage 933W</a:t>
            </a:r>
          </a:p>
          <a:p>
            <a:r>
              <a:rPr lang="en-US" sz="1050" dirty="0" smtClean="0"/>
              <a:t>gi|20065797|ref|NC_003525.1| 99 Stx2 converting phage I</a:t>
            </a:r>
          </a:p>
          <a:p>
            <a:r>
              <a:rPr lang="en-US" sz="1050" dirty="0" smtClean="0"/>
              <a:t>gi|31044225|ref|NC_004813.1| 84 </a:t>
            </a:r>
            <a:r>
              <a:rPr lang="en-US" sz="1050" dirty="0" err="1" smtClean="0"/>
              <a:t>Enterobacteria</a:t>
            </a:r>
            <a:r>
              <a:rPr lang="en-US" sz="1050" dirty="0" smtClean="0"/>
              <a:t> phage BP-4795</a:t>
            </a:r>
          </a:p>
          <a:p>
            <a:endParaRPr lang="en-US" sz="1050" dirty="0" smtClean="0"/>
          </a:p>
          <a:p>
            <a:r>
              <a:rPr lang="en-US" sz="1050" dirty="0" smtClean="0"/>
              <a:t>==&gt; results/</a:t>
            </a:r>
            <a:r>
              <a:rPr lang="en-US" sz="1050" dirty="0" err="1" smtClean="0"/>
              <a:t>virusesIBD.list</a:t>
            </a:r>
            <a:r>
              <a:rPr lang="en-US" sz="1050" dirty="0" smtClean="0"/>
              <a:t> &lt;==</a:t>
            </a:r>
          </a:p>
          <a:p>
            <a:r>
              <a:rPr lang="en-US" sz="1050" dirty="0" smtClean="0"/>
              <a:t>gi|281199644|ref|NC_013594.1| 2039 Escherichia phage D108</a:t>
            </a:r>
          </a:p>
          <a:p>
            <a:r>
              <a:rPr lang="en-US" sz="1050" dirty="0" smtClean="0"/>
              <a:t>gi|9633494|ref|NC_000929.1| 1943 </a:t>
            </a:r>
            <a:r>
              <a:rPr lang="en-US" sz="1050" dirty="0" err="1" smtClean="0"/>
              <a:t>Enterobacteria</a:t>
            </a:r>
            <a:r>
              <a:rPr lang="en-US" sz="1050" dirty="0" smtClean="0"/>
              <a:t> phage Mu</a:t>
            </a:r>
          </a:p>
          <a:p>
            <a:r>
              <a:rPr lang="en-US" sz="1050" dirty="0" smtClean="0"/>
              <a:t>gi|9626243|ref|NC_001416.1| 613 </a:t>
            </a:r>
            <a:r>
              <a:rPr lang="en-US" sz="1050" dirty="0" err="1" smtClean="0"/>
              <a:t>Enterobacteria</a:t>
            </a:r>
            <a:r>
              <a:rPr lang="en-US" sz="1050" dirty="0" smtClean="0"/>
              <a:t> phage lambda</a:t>
            </a:r>
          </a:p>
          <a:p>
            <a:r>
              <a:rPr lang="en-US" sz="1050" dirty="0" smtClean="0"/>
              <a:t>gi|30065704|ref|NC_004745.1| 554 </a:t>
            </a:r>
            <a:r>
              <a:rPr lang="en-US" sz="1050" dirty="0" err="1" smtClean="0"/>
              <a:t>Yersinia</a:t>
            </a:r>
            <a:r>
              <a:rPr lang="en-US" sz="1050" dirty="0" smtClean="0"/>
              <a:t> phage L-413C</a:t>
            </a:r>
          </a:p>
          <a:p>
            <a:r>
              <a:rPr lang="en-US" sz="1050" dirty="0" smtClean="0"/>
              <a:t>gi|110801439|ref|NC_008262.1| 487 Clostridium </a:t>
            </a:r>
            <a:r>
              <a:rPr lang="en-US" sz="1050" dirty="0" err="1" smtClean="0"/>
              <a:t>perfringens</a:t>
            </a:r>
            <a:r>
              <a:rPr lang="en-US" sz="1050" dirty="0" smtClean="0"/>
              <a:t> SM101 chromosome</a:t>
            </a:r>
          </a:p>
          <a:p>
            <a:endParaRPr lang="en-US" sz="1050" dirty="0" smtClean="0"/>
          </a:p>
          <a:p>
            <a:r>
              <a:rPr lang="en-US" sz="1050" dirty="0" smtClean="0"/>
              <a:t>==&gt; results/</a:t>
            </a:r>
            <a:r>
              <a:rPr lang="en-US" sz="1050" dirty="0" err="1" smtClean="0"/>
              <a:t>virusesNEG.list</a:t>
            </a:r>
            <a:r>
              <a:rPr lang="en-US" sz="1050" dirty="0" smtClean="0"/>
              <a:t> &lt;==</a:t>
            </a:r>
          </a:p>
          <a:p>
            <a:r>
              <a:rPr lang="en-US" sz="1050" dirty="0" smtClean="0"/>
              <a:t>gi|9633494|ref|NC_000929.1| 1073 </a:t>
            </a:r>
            <a:r>
              <a:rPr lang="en-US" sz="1050" dirty="0" err="1" smtClean="0"/>
              <a:t>Enterobacteria</a:t>
            </a:r>
            <a:r>
              <a:rPr lang="en-US" sz="1050" dirty="0" smtClean="0"/>
              <a:t> phage Mu</a:t>
            </a:r>
          </a:p>
          <a:p>
            <a:r>
              <a:rPr lang="en-US" sz="1050" dirty="0" smtClean="0"/>
              <a:t>gi|281199644|ref|NC_013594.1| 1066 Escherichia phage D108</a:t>
            </a:r>
          </a:p>
          <a:p>
            <a:r>
              <a:rPr lang="en-US" sz="1050" dirty="0" smtClean="0"/>
              <a:t>gi|9626243|ref|NC_001416.1| 583 </a:t>
            </a:r>
            <a:r>
              <a:rPr lang="en-US" sz="1050" dirty="0" err="1" smtClean="0"/>
              <a:t>Enterobacteria</a:t>
            </a:r>
            <a:r>
              <a:rPr lang="en-US" sz="1050" dirty="0" smtClean="0"/>
              <a:t> phage lambda</a:t>
            </a:r>
          </a:p>
          <a:p>
            <a:r>
              <a:rPr lang="en-US" sz="1050" dirty="0" smtClean="0"/>
              <a:t>gi|30065704|ref|NC_004745.1| 484 </a:t>
            </a:r>
            <a:r>
              <a:rPr lang="en-US" sz="1050" dirty="0" err="1" smtClean="0"/>
              <a:t>Yersinia</a:t>
            </a:r>
            <a:r>
              <a:rPr lang="en-US" sz="1050" dirty="0" smtClean="0"/>
              <a:t> phage L-413C</a:t>
            </a:r>
          </a:p>
          <a:p>
            <a:r>
              <a:rPr lang="en-US" sz="1050" dirty="0" smtClean="0"/>
              <a:t>gi|9630327|ref|NC_001895.1| 310 </a:t>
            </a:r>
            <a:r>
              <a:rPr lang="en-US" sz="1050" dirty="0" err="1" smtClean="0"/>
              <a:t>Enterobacteria</a:t>
            </a:r>
            <a:r>
              <a:rPr lang="en-US" sz="1050" dirty="0" smtClean="0"/>
              <a:t> phage P2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4048" y="1772816"/>
            <a:ext cx="3600400" cy="120032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genomon</a:t>
            </a:r>
            <a:r>
              <a:rPr lang="en-US" dirty="0" smtClean="0"/>
              <a:t> </a:t>
            </a:r>
            <a:r>
              <a:rPr lang="en-US" dirty="0" err="1" smtClean="0"/>
              <a:t>ennyi</a:t>
            </a:r>
            <a:r>
              <a:rPr lang="en-US" dirty="0" smtClean="0"/>
              <a:t> </a:t>
            </a:r>
            <a:r>
              <a:rPr lang="en-US" dirty="0" err="1" smtClean="0"/>
              <a:t>pozicióra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illett</a:t>
            </a:r>
            <a:r>
              <a:rPr lang="en-US" dirty="0" smtClean="0"/>
              <a:t> short read (</a:t>
            </a:r>
            <a:r>
              <a:rPr lang="en-US" dirty="0" err="1" smtClean="0"/>
              <a:t>lehet</a:t>
            </a:r>
            <a:r>
              <a:rPr lang="en-US" dirty="0" smtClean="0"/>
              <a:t> </a:t>
            </a:r>
            <a:r>
              <a:rPr lang="en-US" dirty="0" err="1" smtClean="0"/>
              <a:t>hogy</a:t>
            </a:r>
            <a:r>
              <a:rPr lang="en-US" dirty="0" smtClean="0"/>
              <a:t> </a:t>
            </a:r>
            <a:r>
              <a:rPr lang="en-US" dirty="0" err="1" smtClean="0"/>
              <a:t>nagyon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sokszor</a:t>
            </a:r>
            <a:r>
              <a:rPr lang="en-US" dirty="0" smtClean="0"/>
              <a:t>, </a:t>
            </a:r>
            <a:r>
              <a:rPr lang="en-US" dirty="0" err="1" smtClean="0"/>
              <a:t>azt</a:t>
            </a:r>
            <a:r>
              <a:rPr lang="en-US" dirty="0" smtClean="0"/>
              <a:t> a </a:t>
            </a:r>
            <a:r>
              <a:rPr lang="en-US" dirty="0" err="1" smtClean="0"/>
              <a:t>statisztikát</a:t>
            </a:r>
            <a:r>
              <a:rPr lang="en-US" dirty="0" smtClean="0"/>
              <a:t> </a:t>
            </a:r>
            <a:r>
              <a:rPr lang="en-US" dirty="0" err="1" smtClean="0"/>
              <a:t>itt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mutatjuk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 flipV="1">
            <a:off x="2051720" y="1988840"/>
            <a:ext cx="2880320" cy="576064"/>
          </a:xfrm>
          <a:prstGeom prst="straightConnector1">
            <a:avLst/>
          </a:prstGeom>
          <a:ln w="22225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520" y="157146"/>
            <a:ext cx="8640960" cy="914400"/>
          </a:xfrm>
        </p:spPr>
        <p:txBody>
          <a:bodyPr/>
          <a:lstStyle/>
          <a:p>
            <a:r>
              <a:rPr lang="en-US" sz="2800" dirty="0" err="1" smtClean="0"/>
              <a:t>Virusok</a:t>
            </a:r>
            <a:r>
              <a:rPr lang="en-US" sz="2800" dirty="0" smtClean="0"/>
              <a:t> – </a:t>
            </a:r>
            <a:r>
              <a:rPr lang="en-US" sz="2800" dirty="0" err="1" smtClean="0"/>
              <a:t>bakteriofágok</a:t>
            </a:r>
            <a:r>
              <a:rPr lang="en-US" sz="2800" dirty="0" smtClean="0"/>
              <a:t> </a:t>
            </a:r>
            <a:r>
              <a:rPr lang="en-US" sz="2800" dirty="0" err="1" smtClean="0"/>
              <a:t>illesztése</a:t>
            </a:r>
            <a:endParaRPr lang="en-US" sz="2800" dirty="0"/>
          </a:p>
        </p:txBody>
      </p:sp>
      <p:graphicFrame>
        <p:nvGraphicFramePr>
          <p:cNvPr id="18" name="Chart 17"/>
          <p:cNvGraphicFramePr/>
          <p:nvPr/>
        </p:nvGraphicFramePr>
        <p:xfrm>
          <a:off x="611560" y="2132856"/>
          <a:ext cx="360040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42629" y="836712"/>
            <a:ext cx="68257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dirty="0" err="1" smtClean="0"/>
              <a:t>Az</a:t>
            </a:r>
            <a:r>
              <a:rPr lang="en-US" dirty="0" smtClean="0"/>
              <a:t>  E. coli </a:t>
            </a:r>
            <a:r>
              <a:rPr lang="en-US" dirty="0" err="1" smtClean="0"/>
              <a:t>és</a:t>
            </a:r>
            <a:r>
              <a:rPr lang="en-US" dirty="0" smtClean="0"/>
              <a:t> a </a:t>
            </a:r>
            <a:r>
              <a:rPr lang="en-US" dirty="0" err="1" smtClean="0"/>
              <a:t>bakteriofágok</a:t>
            </a:r>
            <a:r>
              <a:rPr lang="en-US" dirty="0" smtClean="0"/>
              <a:t> </a:t>
            </a:r>
            <a:r>
              <a:rPr lang="en-US" dirty="0" err="1" smtClean="0"/>
              <a:t>komplementer</a:t>
            </a:r>
            <a:r>
              <a:rPr lang="en-US" dirty="0" smtClean="0"/>
              <a:t> </a:t>
            </a:r>
            <a:r>
              <a:rPr lang="en-US" dirty="0" err="1" smtClean="0"/>
              <a:t>lefedettséget</a:t>
            </a:r>
            <a:r>
              <a:rPr lang="en-US" dirty="0" smtClean="0"/>
              <a:t> </a:t>
            </a:r>
            <a:r>
              <a:rPr lang="en-US" dirty="0" err="1" smtClean="0"/>
              <a:t>mutatnak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dirty="0" err="1" smtClean="0"/>
              <a:t>Véletlen</a:t>
            </a:r>
            <a:r>
              <a:rPr lang="en-US" dirty="0" smtClean="0"/>
              <a:t> </a:t>
            </a:r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enterobaktériumok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fágjaik</a:t>
            </a:r>
            <a:r>
              <a:rPr lang="en-US" dirty="0" smtClean="0"/>
              <a:t> mint </a:t>
            </a:r>
            <a:r>
              <a:rPr lang="en-US" dirty="0" err="1" smtClean="0"/>
              <a:t>rák</a:t>
            </a:r>
            <a:r>
              <a:rPr lang="en-US" dirty="0" smtClean="0"/>
              <a:t> </a:t>
            </a:r>
            <a:r>
              <a:rPr lang="en-US" dirty="0" err="1" smtClean="0"/>
              <a:t>markerek</a:t>
            </a:r>
            <a:r>
              <a:rPr lang="en-US" dirty="0" smtClean="0"/>
              <a:t>?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dirty="0" err="1" smtClean="0"/>
              <a:t>Több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poolozott</a:t>
            </a:r>
            <a:r>
              <a:rPr lang="en-US" dirty="0" smtClean="0"/>
              <a:t> </a:t>
            </a:r>
            <a:r>
              <a:rPr lang="en-US" dirty="0" err="1" smtClean="0"/>
              <a:t>minta</a:t>
            </a:r>
            <a:r>
              <a:rPr lang="en-US" dirty="0" smtClean="0"/>
              <a:t> </a:t>
            </a:r>
            <a:r>
              <a:rPr lang="en-US" dirty="0" err="1" smtClean="0"/>
              <a:t>kellene</a:t>
            </a:r>
            <a:r>
              <a:rPr lang="en-US" dirty="0" smtClean="0"/>
              <a:t>! </a:t>
            </a:r>
            <a:endParaRPr lang="en-US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4644008" y="2132856"/>
          <a:ext cx="374441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7158" y="157146"/>
            <a:ext cx="8329642" cy="914400"/>
          </a:xfrm>
        </p:spPr>
        <p:txBody>
          <a:bodyPr/>
          <a:lstStyle/>
          <a:p>
            <a:r>
              <a:rPr lang="en-US" sz="3200" dirty="0" err="1" smtClean="0"/>
              <a:t>Régebbi</a:t>
            </a:r>
            <a:r>
              <a:rPr lang="en-US" sz="3200" dirty="0" smtClean="0"/>
              <a:t> </a:t>
            </a:r>
            <a:r>
              <a:rPr lang="en-US" sz="3200" dirty="0" err="1" smtClean="0"/>
              <a:t>expressziós</a:t>
            </a:r>
            <a:r>
              <a:rPr lang="en-US" sz="3200" dirty="0" smtClean="0"/>
              <a:t> </a:t>
            </a:r>
            <a:r>
              <a:rPr lang="en-US" sz="3200" dirty="0" err="1" smtClean="0"/>
              <a:t>vizsgálatok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2844" y="908720"/>
            <a:ext cx="3071834" cy="5286412"/>
          </a:xfrm>
        </p:spPr>
        <p:txBody>
          <a:bodyPr>
            <a:normAutofit fontScale="92500" lnSpcReduction="20000"/>
          </a:bodyPr>
          <a:lstStyle/>
          <a:p>
            <a:r>
              <a:rPr lang="hu-HU" sz="2000" dirty="0" smtClean="0"/>
              <a:t>Egy meglepő klasszifikáló gén:</a:t>
            </a:r>
          </a:p>
          <a:p>
            <a:r>
              <a:rPr lang="en-US" sz="2000" dirty="0" smtClean="0"/>
              <a:t>AFFX-BioDn-3_at </a:t>
            </a:r>
            <a:r>
              <a:rPr lang="hu-HU" sz="2000" dirty="0" smtClean="0"/>
              <a:t>, </a:t>
            </a:r>
            <a:r>
              <a:rPr lang="en-US" sz="2000" dirty="0" smtClean="0"/>
              <a:t>AFFX-CreX-5_at</a:t>
            </a:r>
            <a:r>
              <a:rPr lang="hu-HU" sz="2000" dirty="0" smtClean="0"/>
              <a:t> (nem human hibridizációs kontroll gének „markerként” viselkednek a vér mintákon</a:t>
            </a:r>
          </a:p>
          <a:p>
            <a:pPr>
              <a:buNone/>
            </a:pPr>
            <a:r>
              <a:rPr lang="hu-HU" sz="2000" dirty="0" smtClean="0"/>
              <a:t>(</a:t>
            </a:r>
            <a:r>
              <a:rPr lang="en-US" sz="2000" dirty="0" smtClean="0"/>
              <a:t>1:normal, 2:adenoma, 3:</a:t>
            </a:r>
            <a:r>
              <a:rPr lang="hu-HU" sz="2000" dirty="0" smtClean="0"/>
              <a:t>cancer B</a:t>
            </a:r>
            <a:r>
              <a:rPr lang="en-US" sz="2000" dirty="0" smtClean="0"/>
              <a:t> 4:</a:t>
            </a:r>
            <a:r>
              <a:rPr lang="hu-HU" sz="2000" dirty="0" smtClean="0"/>
              <a:t> cancer C)</a:t>
            </a:r>
            <a:br>
              <a:rPr lang="hu-HU" sz="2000" dirty="0" smtClean="0"/>
            </a:br>
            <a:endParaRPr lang="hu-HU" sz="2000" dirty="0" smtClean="0"/>
          </a:p>
          <a:p>
            <a:pPr>
              <a:buNone/>
            </a:pPr>
            <a:r>
              <a:rPr lang="hu-HU" sz="2000" dirty="0" smtClean="0"/>
              <a:t>?? HIBÁS minta ???</a:t>
            </a:r>
          </a:p>
          <a:p>
            <a:pPr>
              <a:buNone/>
            </a:pPr>
            <a:r>
              <a:rPr lang="en-US" sz="2000" dirty="0" smtClean="0"/>
              <a:t>!! </a:t>
            </a:r>
            <a:r>
              <a:rPr lang="hu-HU" sz="2000" dirty="0" smtClean="0"/>
              <a:t>NEM HIBA: MAQC mintákon ugyanez látszik </a:t>
            </a:r>
            <a:r>
              <a:rPr lang="en-US" sz="2000" dirty="0" smtClean="0"/>
              <a:t>!!</a:t>
            </a:r>
          </a:p>
          <a:p>
            <a:pPr>
              <a:buNone/>
            </a:pPr>
            <a:r>
              <a:rPr lang="en-US" sz="2000" dirty="0" smtClean="0"/>
              <a:t>A BioDn-3 E. coli </a:t>
            </a:r>
            <a:r>
              <a:rPr lang="en-US" sz="2000" dirty="0" err="1" smtClean="0"/>
              <a:t>eredetű</a:t>
            </a:r>
            <a:r>
              <a:rPr lang="en-US" sz="2000" dirty="0" smtClean="0"/>
              <a:t>, a CreX-5 </a:t>
            </a:r>
            <a:r>
              <a:rPr lang="en-US" sz="2000" dirty="0" err="1" smtClean="0"/>
              <a:t>pedig</a:t>
            </a:r>
            <a:r>
              <a:rPr lang="en-US" sz="2000" dirty="0" smtClean="0"/>
              <a:t> </a:t>
            </a:r>
            <a:r>
              <a:rPr lang="en-US" sz="2000" dirty="0" err="1" smtClean="0"/>
              <a:t>bakteriofág</a:t>
            </a:r>
            <a:r>
              <a:rPr lang="en-US" sz="2000" dirty="0" smtClean="0"/>
              <a:t> </a:t>
            </a:r>
            <a:r>
              <a:rPr lang="en-US" sz="2000" dirty="0" err="1" smtClean="0"/>
              <a:t>gén</a:t>
            </a:r>
            <a:r>
              <a:rPr lang="en-US" sz="2000" dirty="0" smtClean="0"/>
              <a:t>.</a:t>
            </a:r>
          </a:p>
          <a:p>
            <a:pPr>
              <a:buNone/>
            </a:pPr>
            <a:r>
              <a:rPr lang="en-US" sz="2000" dirty="0" err="1" smtClean="0"/>
              <a:t>Véletlen</a:t>
            </a:r>
            <a:r>
              <a:rPr lang="en-US" sz="2000" dirty="0" smtClean="0"/>
              <a:t> </a:t>
            </a:r>
            <a:r>
              <a:rPr lang="en-US" sz="2000" dirty="0" err="1" smtClean="0"/>
              <a:t>egybeesés</a:t>
            </a:r>
            <a:r>
              <a:rPr lang="en-US" sz="2000" dirty="0" smtClean="0"/>
              <a:t>?</a:t>
            </a:r>
          </a:p>
        </p:txBody>
      </p:sp>
      <p:pic>
        <p:nvPicPr>
          <p:cNvPr id="4" name="Kép 3" descr="bloodHouse6_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1428736"/>
            <a:ext cx="5334016" cy="4000512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További</a:t>
            </a:r>
            <a:r>
              <a:rPr lang="en-US" sz="3200" dirty="0" smtClean="0"/>
              <a:t> </a:t>
            </a:r>
            <a:r>
              <a:rPr lang="en-US" sz="3200" dirty="0" err="1" smtClean="0"/>
              <a:t>baktériumok</a:t>
            </a:r>
            <a:r>
              <a:rPr lang="en-US" sz="3200" dirty="0" smtClean="0"/>
              <a:t>: mRNA 16s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196752"/>
            <a:ext cx="7772400" cy="518457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riboszomális</a:t>
            </a:r>
            <a:r>
              <a:rPr lang="en-US" dirty="0" smtClean="0"/>
              <a:t> RNS </a:t>
            </a:r>
            <a:r>
              <a:rPr lang="en-US" dirty="0" err="1" smtClean="0"/>
              <a:t>evolúciósan</a:t>
            </a:r>
            <a:r>
              <a:rPr lang="en-US" dirty="0" smtClean="0"/>
              <a:t> </a:t>
            </a:r>
            <a:r>
              <a:rPr lang="en-US" dirty="0" err="1" smtClean="0"/>
              <a:t>konzervativ</a:t>
            </a:r>
            <a:endParaRPr lang="en-US" dirty="0" smtClean="0"/>
          </a:p>
          <a:p>
            <a:r>
              <a:rPr lang="en-US" dirty="0" err="1" smtClean="0"/>
              <a:t>Fajok</a:t>
            </a:r>
            <a:r>
              <a:rPr lang="en-US" dirty="0" smtClean="0"/>
              <a:t> </a:t>
            </a:r>
            <a:r>
              <a:rPr lang="en-US" dirty="0" err="1" smtClean="0"/>
              <a:t>közt</a:t>
            </a:r>
            <a:r>
              <a:rPr lang="en-US" dirty="0" smtClean="0"/>
              <a:t> </a:t>
            </a:r>
            <a:r>
              <a:rPr lang="en-US" dirty="0" err="1" smtClean="0"/>
              <a:t>kis</a:t>
            </a:r>
            <a:r>
              <a:rPr lang="en-US" dirty="0" smtClean="0"/>
              <a:t> </a:t>
            </a:r>
            <a:r>
              <a:rPr lang="en-US" dirty="0" err="1" smtClean="0"/>
              <a:t>különbségek</a:t>
            </a:r>
            <a:r>
              <a:rPr lang="en-US" dirty="0" smtClean="0"/>
              <a:t>: </a:t>
            </a:r>
            <a:r>
              <a:rPr lang="en-US" dirty="0" err="1" smtClean="0"/>
              <a:t>filogenetikai</a:t>
            </a:r>
            <a:r>
              <a:rPr lang="en-US" dirty="0" smtClean="0"/>
              <a:t> </a:t>
            </a:r>
            <a:r>
              <a:rPr lang="en-US" dirty="0" err="1" smtClean="0"/>
              <a:t>vizsgálatokra</a:t>
            </a:r>
            <a:r>
              <a:rPr lang="en-US" dirty="0" smtClean="0"/>
              <a:t> </a:t>
            </a:r>
            <a:r>
              <a:rPr lang="en-US" dirty="0" err="1" smtClean="0"/>
              <a:t>alkalmas</a:t>
            </a:r>
            <a:endParaRPr lang="en-US" dirty="0" smtClean="0"/>
          </a:p>
          <a:p>
            <a:r>
              <a:rPr lang="en-US" dirty="0" err="1" smtClean="0">
                <a:solidFill>
                  <a:srgbClr val="FFC000"/>
                </a:solidFill>
              </a:rPr>
              <a:t>Adatbázis</a:t>
            </a:r>
            <a:r>
              <a:rPr lang="en-US" dirty="0" smtClean="0">
                <a:solidFill>
                  <a:srgbClr val="FFC000"/>
                </a:solidFill>
              </a:rPr>
              <a:t>: 711278 </a:t>
            </a:r>
            <a:r>
              <a:rPr lang="en-US" dirty="0" err="1" smtClean="0">
                <a:solidFill>
                  <a:srgbClr val="FFC000"/>
                </a:solidFill>
              </a:rPr>
              <a:t>baktérium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törzs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mRNS</a:t>
            </a:r>
            <a:r>
              <a:rPr lang="en-US" dirty="0" smtClean="0">
                <a:solidFill>
                  <a:srgbClr val="FFC000"/>
                </a:solidFill>
              </a:rPr>
              <a:t> 16s </a:t>
            </a:r>
            <a:r>
              <a:rPr lang="en-US" dirty="0" err="1" smtClean="0">
                <a:solidFill>
                  <a:srgbClr val="FFC000"/>
                </a:solidFill>
              </a:rPr>
              <a:t>szekvenciája</a:t>
            </a:r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 smtClean="0"/>
              <a:t>A short read </a:t>
            </a:r>
            <a:r>
              <a:rPr lang="en-US" dirty="0" err="1" smtClean="0"/>
              <a:t>szekvenciák</a:t>
            </a:r>
            <a:r>
              <a:rPr lang="en-US" dirty="0" smtClean="0"/>
              <a:t> </a:t>
            </a:r>
            <a:r>
              <a:rPr lang="en-US" dirty="0" err="1" smtClean="0"/>
              <a:t>illesztése</a:t>
            </a:r>
            <a:r>
              <a:rPr lang="en-US" dirty="0" smtClean="0"/>
              <a:t>: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baktériumok</a:t>
            </a:r>
            <a:r>
              <a:rPr lang="en-US" dirty="0" smtClean="0"/>
              <a:t> </a:t>
            </a:r>
            <a:r>
              <a:rPr lang="en-US" dirty="0" err="1" smtClean="0"/>
              <a:t>jelenléte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fajok</a:t>
            </a:r>
            <a:r>
              <a:rPr lang="en-US" dirty="0" smtClean="0"/>
              <a:t> </a:t>
            </a:r>
            <a:r>
              <a:rPr lang="en-US" dirty="0" err="1" smtClean="0"/>
              <a:t>közötti</a:t>
            </a:r>
            <a:r>
              <a:rPr lang="en-US" dirty="0" smtClean="0"/>
              <a:t> </a:t>
            </a:r>
            <a:r>
              <a:rPr lang="en-US" dirty="0" err="1" smtClean="0"/>
              <a:t>homológiák</a:t>
            </a:r>
            <a:r>
              <a:rPr lang="en-US" dirty="0" smtClean="0"/>
              <a:t> </a:t>
            </a:r>
            <a:r>
              <a:rPr lang="en-US" dirty="0" err="1" smtClean="0"/>
              <a:t>miatt</a:t>
            </a:r>
            <a:r>
              <a:rPr lang="en-US" dirty="0" smtClean="0"/>
              <a:t> (</a:t>
            </a:r>
            <a:r>
              <a:rPr lang="en-US" dirty="0" err="1" smtClean="0"/>
              <a:t>jelen</a:t>
            </a:r>
            <a:r>
              <a:rPr lang="en-US" dirty="0" smtClean="0"/>
              <a:t> van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faj</a:t>
            </a:r>
            <a:r>
              <a:rPr lang="en-US" dirty="0" smtClean="0"/>
              <a:t> </a:t>
            </a:r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E. coli </a:t>
            </a:r>
            <a:r>
              <a:rPr lang="en-US" dirty="0" err="1" smtClean="0"/>
              <a:t>rokonság</a:t>
            </a:r>
            <a:r>
              <a:rPr lang="en-US" dirty="0" smtClean="0"/>
              <a:t> </a:t>
            </a:r>
            <a:r>
              <a:rPr lang="en-US" dirty="0" err="1" smtClean="0"/>
              <a:t>miatt</a:t>
            </a:r>
            <a:r>
              <a:rPr lang="en-US" dirty="0" smtClean="0"/>
              <a:t> </a:t>
            </a:r>
            <a:r>
              <a:rPr lang="en-US" dirty="0" err="1" smtClean="0"/>
              <a:t>kap</a:t>
            </a:r>
            <a:r>
              <a:rPr lang="en-US" dirty="0" smtClean="0"/>
              <a:t> </a:t>
            </a:r>
            <a:r>
              <a:rPr lang="en-US" dirty="0" err="1" smtClean="0"/>
              <a:t>találatot</a:t>
            </a:r>
            <a:r>
              <a:rPr lang="en-US" dirty="0" smtClean="0"/>
              <a:t> ) </a:t>
            </a:r>
            <a:r>
              <a:rPr lang="en-US" dirty="0" err="1" smtClean="0"/>
              <a:t>további</a:t>
            </a:r>
            <a:r>
              <a:rPr lang="en-US" dirty="0" smtClean="0"/>
              <a:t> </a:t>
            </a:r>
            <a:r>
              <a:rPr lang="en-US" dirty="0" err="1" smtClean="0"/>
              <a:t>vizsgálatot</a:t>
            </a:r>
            <a:r>
              <a:rPr lang="en-US" dirty="0" smtClean="0"/>
              <a:t> </a:t>
            </a:r>
            <a:r>
              <a:rPr lang="en-US" dirty="0" err="1" smtClean="0"/>
              <a:t>igényel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meglepetés</a:t>
            </a:r>
            <a:r>
              <a:rPr lang="en-US" dirty="0" smtClean="0"/>
              <a:t>: </a:t>
            </a:r>
          </a:p>
          <a:p>
            <a:pPr lvl="1"/>
            <a:r>
              <a:rPr lang="en-US" dirty="0" err="1" smtClean="0"/>
              <a:t>Az</a:t>
            </a:r>
            <a:r>
              <a:rPr lang="en-US" dirty="0" smtClean="0"/>
              <a:t> IBD </a:t>
            </a:r>
            <a:r>
              <a:rPr lang="en-US" dirty="0" err="1" smtClean="0"/>
              <a:t>mintán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E.coli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enterobakter</a:t>
            </a:r>
            <a:r>
              <a:rPr lang="en-US" dirty="0" smtClean="0"/>
              <a:t> </a:t>
            </a:r>
            <a:r>
              <a:rPr lang="en-US" dirty="0" err="1" smtClean="0"/>
              <a:t>rokonai</a:t>
            </a:r>
            <a:r>
              <a:rPr lang="en-US" dirty="0" smtClean="0"/>
              <a:t> (</a:t>
            </a:r>
            <a:r>
              <a:rPr lang="en-US" dirty="0" err="1" smtClean="0"/>
              <a:t>Shigella</a:t>
            </a:r>
            <a:r>
              <a:rPr lang="en-US" dirty="0" smtClean="0"/>
              <a:t>, Salmonella)  </a:t>
            </a:r>
            <a:r>
              <a:rPr lang="en-US" dirty="0" err="1" smtClean="0"/>
              <a:t>mellett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közeli</a:t>
            </a:r>
            <a:r>
              <a:rPr lang="en-US" dirty="0" smtClean="0"/>
              <a:t> </a:t>
            </a:r>
            <a:r>
              <a:rPr lang="en-US" dirty="0" err="1" smtClean="0"/>
              <a:t>rokon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C000"/>
                </a:solidFill>
              </a:rPr>
              <a:t>”</a:t>
            </a:r>
            <a:r>
              <a:rPr lang="en-US" dirty="0" err="1" smtClean="0">
                <a:solidFill>
                  <a:srgbClr val="FFC000"/>
                </a:solidFill>
              </a:rPr>
              <a:t>Lycopersicon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esculentum</a:t>
            </a:r>
            <a:r>
              <a:rPr lang="en-US" dirty="0" smtClean="0">
                <a:solidFill>
                  <a:srgbClr val="FFC000"/>
                </a:solidFill>
              </a:rPr>
              <a:t> bacterium”</a:t>
            </a:r>
            <a:r>
              <a:rPr lang="en-US" dirty="0" smtClean="0"/>
              <a:t> van a </a:t>
            </a:r>
            <a:r>
              <a:rPr lang="en-US" dirty="0" err="1" smtClean="0"/>
              <a:t>találati</a:t>
            </a:r>
            <a:r>
              <a:rPr lang="en-US" dirty="0" smtClean="0"/>
              <a:t> </a:t>
            </a:r>
            <a:r>
              <a:rPr lang="en-US" dirty="0" err="1" smtClean="0"/>
              <a:t>lista</a:t>
            </a:r>
            <a:r>
              <a:rPr lang="en-US" dirty="0" smtClean="0"/>
              <a:t> </a:t>
            </a:r>
            <a:r>
              <a:rPr lang="en-US" dirty="0" err="1" smtClean="0"/>
              <a:t>elején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16632"/>
            <a:ext cx="7772400" cy="914400"/>
          </a:xfrm>
        </p:spPr>
        <p:txBody>
          <a:bodyPr/>
          <a:lstStyle/>
          <a:p>
            <a:pPr algn="ctr"/>
            <a:r>
              <a:rPr lang="hu-HU" sz="3800" dirty="0" err="1"/>
              <a:t>Example</a:t>
            </a:r>
            <a:r>
              <a:rPr lang="hu-HU" sz="3800" dirty="0"/>
              <a:t>: </a:t>
            </a:r>
            <a:r>
              <a:rPr lang="hu-HU" sz="3800" dirty="0" err="1"/>
              <a:t>the</a:t>
            </a:r>
            <a:r>
              <a:rPr lang="hu-HU" sz="3800" dirty="0"/>
              <a:t> </a:t>
            </a:r>
            <a:r>
              <a:rPr lang="hu-HU" sz="3800" dirty="0" err="1"/>
              <a:t>structure</a:t>
            </a:r>
            <a:r>
              <a:rPr lang="hu-HU" sz="3800" dirty="0"/>
              <a:t> of </a:t>
            </a:r>
            <a:r>
              <a:rPr lang="hu-HU" sz="3800" dirty="0" err="1"/>
              <a:t>the</a:t>
            </a:r>
            <a:r>
              <a:rPr lang="hu-HU" sz="3800" dirty="0"/>
              <a:t> </a:t>
            </a:r>
            <a:r>
              <a:rPr lang="hu-HU" sz="3800" dirty="0" err="1"/>
              <a:t>Universe</a:t>
            </a:r>
            <a:endParaRPr lang="hu-HU" sz="3800" dirty="0"/>
          </a:p>
        </p:txBody>
      </p:sp>
      <p:sp>
        <p:nvSpPr>
          <p:cNvPr id="379907" name="Rectangle 3"/>
          <p:cNvSpPr>
            <a:spLocks noGrp="1" noChangeArrowheads="1"/>
          </p:cNvSpPr>
          <p:nvPr>
            <p:ph idx="1"/>
          </p:nvPr>
        </p:nvSpPr>
        <p:spPr>
          <a:xfrm>
            <a:off x="977900" y="1600200"/>
            <a:ext cx="3954140" cy="453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sz="1800" dirty="0"/>
              <a:t>1700s: </a:t>
            </a:r>
            <a:r>
              <a:rPr lang="hu-HU" sz="1800" dirty="0" err="1"/>
              <a:t>Messier</a:t>
            </a:r>
            <a:r>
              <a:rPr lang="hu-HU" sz="1800" dirty="0"/>
              <a:t> </a:t>
            </a:r>
            <a:r>
              <a:rPr lang="hu-HU" sz="1800" dirty="0" err="1"/>
              <a:t>nebulae</a:t>
            </a:r>
            <a:endParaRPr lang="hu-HU" sz="1800" dirty="0"/>
          </a:p>
          <a:p>
            <a:pPr>
              <a:lnSpc>
                <a:spcPct val="80000"/>
              </a:lnSpc>
            </a:pPr>
            <a:r>
              <a:rPr lang="hu-HU" sz="1800" dirty="0"/>
              <a:t>’20: </a:t>
            </a:r>
            <a:r>
              <a:rPr lang="hu-HU" sz="1800" dirty="0" err="1"/>
              <a:t>Shapley</a:t>
            </a:r>
            <a:r>
              <a:rPr lang="hu-HU" sz="1800" dirty="0"/>
              <a:t>/Curtis, </a:t>
            </a:r>
            <a:r>
              <a:rPr lang="hu-HU" sz="1800" dirty="0" smtClean="0"/>
              <a:t>Hubble</a:t>
            </a:r>
            <a:r>
              <a:rPr lang="en-US" sz="1800" dirty="0" smtClean="0"/>
              <a:t> (Mt. Wilson 100”</a:t>
            </a:r>
            <a:r>
              <a:rPr lang="hu-HU" sz="1800" dirty="0" smtClean="0"/>
              <a:t> </a:t>
            </a:r>
            <a:r>
              <a:rPr lang="hu-HU" sz="1800" dirty="0" err="1" smtClean="0">
                <a:solidFill>
                  <a:schemeClr val="accent3"/>
                </a:solidFill>
              </a:rPr>
              <a:t>mirror</a:t>
            </a:r>
            <a:r>
              <a:rPr lang="en-US" sz="1800" dirty="0" smtClean="0"/>
              <a:t>)</a:t>
            </a:r>
            <a:r>
              <a:rPr lang="hu-HU" sz="1800" dirty="0" smtClean="0"/>
              <a:t>: </a:t>
            </a:r>
            <a:r>
              <a:rPr lang="hu-HU" sz="1800" dirty="0" err="1"/>
              <a:t>galaxies</a:t>
            </a:r>
            <a:endParaRPr lang="hu-HU" sz="1800" dirty="0"/>
          </a:p>
          <a:p>
            <a:pPr>
              <a:lnSpc>
                <a:spcPct val="80000"/>
              </a:lnSpc>
            </a:pPr>
            <a:r>
              <a:rPr lang="hu-HU" sz="1800" dirty="0" err="1"/>
              <a:t>Clusters</a:t>
            </a:r>
            <a:r>
              <a:rPr lang="hu-HU" sz="1800" dirty="0"/>
              <a:t>, </a:t>
            </a:r>
            <a:r>
              <a:rPr lang="hu-HU" sz="1800" dirty="0" err="1"/>
              <a:t>superclusters</a:t>
            </a:r>
            <a:endParaRPr lang="hu-HU" sz="1800" dirty="0"/>
          </a:p>
          <a:p>
            <a:pPr>
              <a:lnSpc>
                <a:spcPct val="80000"/>
              </a:lnSpc>
            </a:pPr>
            <a:r>
              <a:rPr lang="hu-HU" sz="1800" dirty="0"/>
              <a:t>’80. </a:t>
            </a:r>
            <a:r>
              <a:rPr lang="hu-HU" sz="1800" dirty="0" err="1"/>
              <a:t>Canada-France</a:t>
            </a:r>
            <a:r>
              <a:rPr lang="hu-HU" sz="1800" dirty="0"/>
              <a:t> </a:t>
            </a:r>
            <a:r>
              <a:rPr lang="hu-HU" sz="1800" dirty="0" err="1"/>
              <a:t>Redshift</a:t>
            </a:r>
            <a:r>
              <a:rPr lang="hu-HU" sz="1800" dirty="0"/>
              <a:t> </a:t>
            </a:r>
            <a:r>
              <a:rPr lang="hu-HU" sz="1800" dirty="0" err="1"/>
              <a:t>Survey</a:t>
            </a:r>
            <a:endParaRPr lang="hu-HU" sz="1800" dirty="0"/>
          </a:p>
          <a:p>
            <a:pPr lvl="1">
              <a:lnSpc>
                <a:spcPct val="80000"/>
              </a:lnSpc>
            </a:pPr>
            <a:r>
              <a:rPr lang="hu-HU" sz="1700" dirty="0"/>
              <a:t>700 </a:t>
            </a:r>
            <a:r>
              <a:rPr lang="hu-HU" sz="1700" dirty="0" err="1"/>
              <a:t>redshifts</a:t>
            </a:r>
            <a:r>
              <a:rPr lang="hu-HU" sz="1700" dirty="0"/>
              <a:t>, 0.14 </a:t>
            </a:r>
            <a:r>
              <a:rPr lang="hu-HU" sz="1700" dirty="0" err="1"/>
              <a:t>sq.deg</a:t>
            </a:r>
            <a:r>
              <a:rPr lang="hu-HU" sz="1700" dirty="0"/>
              <a:t>. </a:t>
            </a:r>
          </a:p>
          <a:p>
            <a:pPr lvl="1">
              <a:lnSpc>
                <a:spcPct val="80000"/>
              </a:lnSpc>
            </a:pPr>
            <a:r>
              <a:rPr lang="hu-HU" sz="1700" dirty="0"/>
              <a:t>„</a:t>
            </a:r>
            <a:r>
              <a:rPr lang="hu-HU" sz="1700" dirty="0" err="1"/>
              <a:t>great</a:t>
            </a:r>
            <a:r>
              <a:rPr lang="hu-HU" sz="1700" dirty="0"/>
              <a:t> </a:t>
            </a:r>
            <a:r>
              <a:rPr lang="hu-HU" sz="1700" dirty="0" err="1"/>
              <a:t>wall</a:t>
            </a:r>
            <a:r>
              <a:rPr lang="hu-HU" sz="1700" dirty="0"/>
              <a:t>”</a:t>
            </a:r>
          </a:p>
          <a:p>
            <a:pPr>
              <a:lnSpc>
                <a:spcPct val="80000"/>
              </a:lnSpc>
            </a:pPr>
            <a:r>
              <a:rPr lang="hu-HU" sz="1800" dirty="0"/>
              <a:t>’00: </a:t>
            </a:r>
            <a:r>
              <a:rPr lang="hu-HU" sz="1800" dirty="0" smtClean="0"/>
              <a:t>SDSS (</a:t>
            </a:r>
            <a:r>
              <a:rPr lang="hu-HU" sz="1800" dirty="0" smtClean="0">
                <a:solidFill>
                  <a:schemeClr val="accent3"/>
                </a:solidFill>
              </a:rPr>
              <a:t>CCD</a:t>
            </a:r>
            <a:r>
              <a:rPr lang="hu-HU" sz="1800" dirty="0" smtClean="0"/>
              <a:t>)</a:t>
            </a:r>
            <a:endParaRPr lang="hu-HU" sz="1800" dirty="0"/>
          </a:p>
          <a:p>
            <a:pPr lvl="1">
              <a:lnSpc>
                <a:spcPct val="80000"/>
              </a:lnSpc>
            </a:pPr>
            <a:r>
              <a:rPr lang="hu-HU" sz="1700" dirty="0"/>
              <a:t>1M </a:t>
            </a:r>
            <a:r>
              <a:rPr lang="hu-HU" sz="1700" dirty="0" err="1"/>
              <a:t>redshifts</a:t>
            </a:r>
            <a:r>
              <a:rPr lang="hu-HU" sz="1700" dirty="0"/>
              <a:t>, 10000 </a:t>
            </a:r>
            <a:r>
              <a:rPr lang="hu-HU" sz="1700" dirty="0" err="1"/>
              <a:t>sq.deg</a:t>
            </a:r>
            <a:r>
              <a:rPr lang="hu-HU" sz="1700" dirty="0"/>
              <a:t>.</a:t>
            </a:r>
          </a:p>
          <a:p>
            <a:pPr lvl="1">
              <a:lnSpc>
                <a:spcPct val="80000"/>
              </a:lnSpc>
            </a:pPr>
            <a:r>
              <a:rPr lang="hu-HU" sz="1700" dirty="0" err="1"/>
              <a:t>detailed</a:t>
            </a:r>
            <a:r>
              <a:rPr lang="hu-HU" sz="1700" dirty="0"/>
              <a:t> </a:t>
            </a:r>
            <a:r>
              <a:rPr lang="hu-HU" sz="1700" dirty="0" err="1"/>
              <a:t>spatial</a:t>
            </a:r>
            <a:r>
              <a:rPr lang="hu-HU" sz="1700" dirty="0"/>
              <a:t> </a:t>
            </a:r>
            <a:r>
              <a:rPr lang="hu-HU" sz="1700" dirty="0" err="1"/>
              <a:t>correlation</a:t>
            </a:r>
            <a:r>
              <a:rPr lang="hu-HU" sz="1700" dirty="0"/>
              <a:t> </a:t>
            </a:r>
            <a:r>
              <a:rPr lang="hu-HU" sz="1700" dirty="0" err="1"/>
              <a:t>fn</a:t>
            </a:r>
            <a:r>
              <a:rPr lang="hu-HU" sz="1700" dirty="0"/>
              <a:t>.</a:t>
            </a:r>
          </a:p>
          <a:p>
            <a:pPr lvl="1">
              <a:lnSpc>
                <a:spcPct val="80000"/>
              </a:lnSpc>
            </a:pPr>
            <a:r>
              <a:rPr lang="hu-HU" sz="1700" dirty="0" err="1"/>
              <a:t>cosmological</a:t>
            </a:r>
            <a:r>
              <a:rPr lang="hu-HU" sz="1700" dirty="0"/>
              <a:t> </a:t>
            </a:r>
            <a:r>
              <a:rPr lang="hu-HU" sz="1700" dirty="0" err="1"/>
              <a:t>simulations</a:t>
            </a:r>
            <a:endParaRPr lang="hu-HU" sz="1700" dirty="0"/>
          </a:p>
          <a:p>
            <a:pPr>
              <a:lnSpc>
                <a:spcPct val="80000"/>
              </a:lnSpc>
            </a:pPr>
            <a:r>
              <a:rPr lang="hu-HU" sz="1800" dirty="0" smtClean="0"/>
              <a:t>’20</a:t>
            </a:r>
            <a:r>
              <a:rPr lang="hu-HU" sz="1800" dirty="0"/>
              <a:t>: LSST</a:t>
            </a:r>
          </a:p>
          <a:p>
            <a:pPr lvl="1">
              <a:lnSpc>
                <a:spcPct val="80000"/>
              </a:lnSpc>
            </a:pPr>
            <a:r>
              <a:rPr lang="hu-HU" sz="1700" dirty="0"/>
              <a:t>1 </a:t>
            </a:r>
            <a:r>
              <a:rPr lang="hu-HU" sz="1700" dirty="0" err="1"/>
              <a:t>week</a:t>
            </a:r>
            <a:r>
              <a:rPr lang="hu-HU" sz="1700" dirty="0"/>
              <a:t> / 5yrs SDSS</a:t>
            </a:r>
          </a:p>
        </p:txBody>
      </p:sp>
      <p:pic>
        <p:nvPicPr>
          <p:cNvPr id="379909" name="Picture 5" descr="cfa_slic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1038" y="1350963"/>
            <a:ext cx="4378325" cy="2468562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79913" name="Picture 9" descr="sloanbutter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5050" y="3884613"/>
            <a:ext cx="3935413" cy="295116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79914" name="AutoShape 10"/>
          <p:cNvSpPr>
            <a:spLocks noChangeArrowheads="1"/>
          </p:cNvSpPr>
          <p:nvPr/>
        </p:nvSpPr>
        <p:spPr bwMode="auto">
          <a:xfrm>
            <a:off x="7907338" y="1546225"/>
            <a:ext cx="847725" cy="4316413"/>
          </a:xfrm>
          <a:prstGeom prst="downArrow">
            <a:avLst>
              <a:gd name="adj1" fmla="val 50000"/>
              <a:gd name="adj2" fmla="val 127294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hu-HU"/>
              <a:t>More data</a:t>
            </a:r>
          </a:p>
        </p:txBody>
      </p:sp>
      <p:sp>
        <p:nvSpPr>
          <p:cNvPr id="379915" name="AutoShape 11"/>
          <p:cNvSpPr>
            <a:spLocks noChangeArrowheads="1"/>
          </p:cNvSpPr>
          <p:nvPr/>
        </p:nvSpPr>
        <p:spPr bwMode="auto">
          <a:xfrm>
            <a:off x="350838" y="1546225"/>
            <a:ext cx="847725" cy="4316413"/>
          </a:xfrm>
          <a:prstGeom prst="downArrow">
            <a:avLst>
              <a:gd name="adj1" fmla="val 50000"/>
              <a:gd name="adj2" fmla="val 127294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algn="ctr"/>
            <a:r>
              <a:rPr lang="hu-HU" dirty="0"/>
              <a:t>More </a:t>
            </a:r>
            <a:r>
              <a:rPr lang="hu-HU" dirty="0" err="1"/>
              <a:t>complex</a:t>
            </a:r>
            <a:r>
              <a:rPr lang="hu-HU" dirty="0"/>
              <a:t> </a:t>
            </a:r>
            <a:r>
              <a:rPr lang="hu-HU" dirty="0" err="1"/>
              <a:t>models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4149080"/>
            <a:ext cx="4788024" cy="16312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gi|294768541|ref|NC_008096.2| </a:t>
            </a:r>
            <a:r>
              <a:rPr lang="en-US" sz="1000" dirty="0" smtClean="0">
                <a:solidFill>
                  <a:srgbClr val="FFC000"/>
                </a:solidFill>
              </a:rPr>
              <a:t>11262</a:t>
            </a:r>
            <a:r>
              <a:rPr lang="en-US" sz="1000" dirty="0" smtClean="0"/>
              <a:t> </a:t>
            </a:r>
            <a:r>
              <a:rPr lang="en-US" sz="1000" dirty="0" err="1" smtClean="0"/>
              <a:t>Solanum</a:t>
            </a:r>
            <a:r>
              <a:rPr lang="en-US" sz="1000" dirty="0" smtClean="0"/>
              <a:t> </a:t>
            </a:r>
            <a:r>
              <a:rPr lang="en-US" sz="1000" dirty="0" err="1" smtClean="0"/>
              <a:t>tuberosum</a:t>
            </a:r>
            <a:r>
              <a:rPr lang="en-US" sz="1000" dirty="0" smtClean="0"/>
              <a:t> chloroplast,</a:t>
            </a:r>
          </a:p>
          <a:p>
            <a:r>
              <a:rPr lang="en-US" sz="1000" dirty="0" smtClean="0"/>
              <a:t>gi|91208967|ref|NC_007943.1| 10998 </a:t>
            </a:r>
            <a:r>
              <a:rPr lang="en-US" sz="1000" dirty="0" err="1" smtClean="0"/>
              <a:t>Solanum</a:t>
            </a:r>
            <a:r>
              <a:rPr lang="en-US" sz="1000" dirty="0" smtClean="0"/>
              <a:t> </a:t>
            </a:r>
            <a:r>
              <a:rPr lang="en-US" sz="1000" dirty="0" err="1" smtClean="0"/>
              <a:t>bulbocastanum</a:t>
            </a:r>
            <a:r>
              <a:rPr lang="en-US" sz="1000" dirty="0" smtClean="0"/>
              <a:t> chloroplast</a:t>
            </a:r>
          </a:p>
          <a:p>
            <a:r>
              <a:rPr lang="en-US" sz="1000" dirty="0" smtClean="0"/>
              <a:t>gi|149384932|ref|NC_007898.2| </a:t>
            </a:r>
            <a:r>
              <a:rPr lang="en-US" sz="1000" dirty="0" smtClean="0">
                <a:solidFill>
                  <a:srgbClr val="FFC000"/>
                </a:solidFill>
              </a:rPr>
              <a:t>10483 </a:t>
            </a:r>
            <a:r>
              <a:rPr lang="en-US" sz="1000" dirty="0" err="1" smtClean="0"/>
              <a:t>Solanum</a:t>
            </a:r>
            <a:r>
              <a:rPr lang="en-US" sz="1000" dirty="0" smtClean="0"/>
              <a:t> </a:t>
            </a:r>
            <a:r>
              <a:rPr lang="en-US" sz="1000" dirty="0" err="1" smtClean="0"/>
              <a:t>lycopersicum</a:t>
            </a:r>
            <a:r>
              <a:rPr lang="en-US" sz="1000" dirty="0" smtClean="0"/>
              <a:t> chloroplast</a:t>
            </a:r>
          </a:p>
          <a:p>
            <a:r>
              <a:rPr lang="en-US" sz="1000" dirty="0" smtClean="0"/>
              <a:t>gi|81238323|ref|NC_001879.2| 9085 </a:t>
            </a:r>
            <a:r>
              <a:rPr lang="en-US" sz="1000" dirty="0" err="1" smtClean="0"/>
              <a:t>Nicotiana</a:t>
            </a:r>
            <a:r>
              <a:rPr lang="en-US" sz="1000" dirty="0" smtClean="0"/>
              <a:t> </a:t>
            </a:r>
            <a:r>
              <a:rPr lang="en-US" sz="1000" dirty="0" err="1" smtClean="0"/>
              <a:t>tabacum</a:t>
            </a:r>
            <a:r>
              <a:rPr lang="en-US" sz="1000" dirty="0" smtClean="0"/>
              <a:t> plastid</a:t>
            </a:r>
          </a:p>
          <a:p>
            <a:r>
              <a:rPr lang="en-US" sz="1000" dirty="0" smtClean="0"/>
              <a:t>gi|78102509|ref|NC_007500.1| 9084 </a:t>
            </a:r>
            <a:r>
              <a:rPr lang="en-US" sz="1000" dirty="0" err="1" smtClean="0"/>
              <a:t>Nicotiana</a:t>
            </a:r>
            <a:r>
              <a:rPr lang="en-US" sz="1000" dirty="0" smtClean="0"/>
              <a:t> </a:t>
            </a:r>
            <a:r>
              <a:rPr lang="en-US" sz="1000" dirty="0" err="1" smtClean="0"/>
              <a:t>sylvestris</a:t>
            </a:r>
            <a:r>
              <a:rPr lang="en-US" sz="1000" dirty="0" smtClean="0"/>
              <a:t> chloroplast</a:t>
            </a:r>
          </a:p>
          <a:p>
            <a:r>
              <a:rPr lang="en-US" sz="1000" dirty="0" smtClean="0"/>
              <a:t>gi|28261696|ref|NC_004561.1| 9002 </a:t>
            </a:r>
            <a:r>
              <a:rPr lang="en-US" sz="1000" dirty="0" err="1" smtClean="0"/>
              <a:t>Atropa</a:t>
            </a:r>
            <a:r>
              <a:rPr lang="en-US" sz="1000" dirty="0" smtClean="0"/>
              <a:t> belladonna chloroplast,</a:t>
            </a:r>
          </a:p>
          <a:p>
            <a:r>
              <a:rPr lang="en-US" sz="1000" dirty="0" smtClean="0"/>
              <a:t>gi|81301540|ref|NC_007602.1| 8893 </a:t>
            </a:r>
            <a:r>
              <a:rPr lang="en-US" sz="1000" dirty="0" err="1" smtClean="0"/>
              <a:t>Nicotiana</a:t>
            </a:r>
            <a:r>
              <a:rPr lang="en-US" sz="1000" dirty="0" smtClean="0"/>
              <a:t> </a:t>
            </a:r>
            <a:r>
              <a:rPr lang="en-US" sz="1000" dirty="0" err="1" smtClean="0"/>
              <a:t>tomentosiformis</a:t>
            </a:r>
            <a:r>
              <a:rPr lang="en-US" sz="1000" dirty="0" smtClean="0"/>
              <a:t> chloroplast</a:t>
            </a:r>
          </a:p>
          <a:p>
            <a:r>
              <a:rPr lang="en-US" sz="1000" dirty="0" smtClean="0"/>
              <a:t>gi|334701598|ref|NC_015608.1| 5195 </a:t>
            </a:r>
            <a:r>
              <a:rPr lang="en-US" sz="1000" dirty="0" err="1" smtClean="0"/>
              <a:t>Olea</a:t>
            </a:r>
            <a:r>
              <a:rPr lang="en-US" sz="1000" dirty="0" smtClean="0"/>
              <a:t> </a:t>
            </a:r>
            <a:r>
              <a:rPr lang="en-US" sz="1000" dirty="0" err="1" smtClean="0"/>
              <a:t>woodiana</a:t>
            </a:r>
            <a:r>
              <a:rPr lang="en-US" sz="1000" dirty="0" smtClean="0"/>
              <a:t> subsp. </a:t>
            </a:r>
            <a:r>
              <a:rPr lang="en-US" sz="1000" dirty="0" err="1" smtClean="0"/>
              <a:t>woodiana</a:t>
            </a:r>
            <a:r>
              <a:rPr lang="en-US" sz="1000" dirty="0" smtClean="0"/>
              <a:t> chloroplast</a:t>
            </a:r>
          </a:p>
          <a:p>
            <a:r>
              <a:rPr lang="en-US" sz="1000" dirty="0" smtClean="0"/>
              <a:t>gi|334700261|ref|NC_015604.1| 5172 </a:t>
            </a:r>
            <a:r>
              <a:rPr lang="en-US" sz="1000" dirty="0" err="1" smtClean="0"/>
              <a:t>Olea</a:t>
            </a:r>
            <a:r>
              <a:rPr lang="en-US" sz="1000" dirty="0" smtClean="0"/>
              <a:t> </a:t>
            </a:r>
            <a:r>
              <a:rPr lang="en-US" sz="1000" dirty="0" err="1" smtClean="0"/>
              <a:t>europaea</a:t>
            </a:r>
            <a:r>
              <a:rPr lang="en-US" sz="1000" dirty="0" smtClean="0"/>
              <a:t> subsp. </a:t>
            </a:r>
            <a:r>
              <a:rPr lang="en-US" sz="1000" dirty="0" err="1" smtClean="0"/>
              <a:t>cuspidata</a:t>
            </a:r>
            <a:r>
              <a:rPr lang="en-US" sz="1000" dirty="0" smtClean="0"/>
              <a:t> chloroplast</a:t>
            </a:r>
          </a:p>
          <a:p>
            <a:r>
              <a:rPr lang="en-US" sz="1000" dirty="0" smtClean="0"/>
              <a:t>gi|330850722|ref|NC_015401.1| 5172 </a:t>
            </a:r>
            <a:r>
              <a:rPr lang="en-US" sz="1000" dirty="0" err="1" smtClean="0"/>
              <a:t>Olea</a:t>
            </a:r>
            <a:r>
              <a:rPr lang="en-US" sz="1000" dirty="0" smtClean="0"/>
              <a:t> </a:t>
            </a:r>
            <a:r>
              <a:rPr lang="en-US" sz="1000" dirty="0" err="1" smtClean="0"/>
              <a:t>europaea</a:t>
            </a:r>
            <a:r>
              <a:rPr lang="en-US" sz="1000" dirty="0" smtClean="0"/>
              <a:t> subsp. </a:t>
            </a:r>
            <a:r>
              <a:rPr lang="en-US" sz="1000" dirty="0" err="1" smtClean="0"/>
              <a:t>europaea</a:t>
            </a:r>
            <a:r>
              <a:rPr lang="en-US" sz="1000" dirty="0" smtClean="0"/>
              <a:t> plastid</a:t>
            </a:r>
            <a:endParaRPr 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Paradicsom</a:t>
            </a: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80728"/>
            <a:ext cx="7834064" cy="1944216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paradicsom</a:t>
            </a:r>
            <a:r>
              <a:rPr lang="en-US" dirty="0" smtClean="0"/>
              <a:t> </a:t>
            </a:r>
            <a:r>
              <a:rPr lang="en-US" dirty="0" err="1" smtClean="0"/>
              <a:t>genom</a:t>
            </a:r>
            <a:r>
              <a:rPr lang="en-US" dirty="0" smtClean="0"/>
              <a:t> </a:t>
            </a:r>
            <a:r>
              <a:rPr lang="en-US" dirty="0" err="1" smtClean="0"/>
              <a:t>hézagosan</a:t>
            </a:r>
            <a:r>
              <a:rPr lang="en-US" dirty="0" smtClean="0"/>
              <a:t> de </a:t>
            </a:r>
            <a:r>
              <a:rPr lang="en-US" dirty="0" err="1" smtClean="0"/>
              <a:t>széleskörűen</a:t>
            </a:r>
            <a:r>
              <a:rPr lang="en-US" dirty="0" smtClean="0"/>
              <a:t> le van </a:t>
            </a:r>
            <a:r>
              <a:rPr lang="en-US" dirty="0" err="1" smtClean="0"/>
              <a:t>fedve</a:t>
            </a:r>
            <a:endParaRPr lang="en-US" dirty="0" smtClean="0"/>
          </a:p>
          <a:p>
            <a:r>
              <a:rPr lang="en-US" dirty="0" err="1" smtClean="0"/>
              <a:t>Az</a:t>
            </a:r>
            <a:r>
              <a:rPr lang="en-US" dirty="0" smtClean="0"/>
              <a:t> IBD </a:t>
            </a:r>
            <a:r>
              <a:rPr lang="en-US" dirty="0" err="1" smtClean="0"/>
              <a:t>jóval</a:t>
            </a:r>
            <a:r>
              <a:rPr lang="en-US" dirty="0" smtClean="0"/>
              <a:t> </a:t>
            </a:r>
            <a:r>
              <a:rPr lang="en-US" dirty="0" err="1" smtClean="0"/>
              <a:t>nagyobb</a:t>
            </a:r>
            <a:r>
              <a:rPr lang="en-US" dirty="0" smtClean="0"/>
              <a:t> </a:t>
            </a:r>
            <a:r>
              <a:rPr lang="en-US" dirty="0" err="1" smtClean="0"/>
              <a:t>lefedettséget</a:t>
            </a:r>
            <a:r>
              <a:rPr lang="en-US" dirty="0" smtClean="0"/>
              <a:t> </a:t>
            </a:r>
            <a:r>
              <a:rPr lang="en-US" dirty="0" err="1" smtClean="0"/>
              <a:t>mutat</a:t>
            </a:r>
            <a:r>
              <a:rPr lang="en-US" dirty="0" smtClean="0"/>
              <a:t> mint a </a:t>
            </a:r>
            <a:r>
              <a:rPr lang="en-US" dirty="0" err="1" smtClean="0"/>
              <a:t>többi</a:t>
            </a:r>
            <a:r>
              <a:rPr lang="en-US" dirty="0" smtClean="0"/>
              <a:t> </a:t>
            </a:r>
            <a:r>
              <a:rPr lang="en-US" dirty="0" err="1" smtClean="0"/>
              <a:t>minta</a:t>
            </a:r>
            <a:endParaRPr lang="en-US" dirty="0" smtClean="0"/>
          </a:p>
          <a:p>
            <a:pPr lvl="1"/>
            <a:r>
              <a:rPr lang="en-US" dirty="0" smtClean="0"/>
              <a:t>IBD : 36127 </a:t>
            </a:r>
            <a:r>
              <a:rPr lang="en-US" dirty="0" err="1" smtClean="0"/>
              <a:t>pozició</a:t>
            </a:r>
            <a:endParaRPr lang="en-US" dirty="0" smtClean="0"/>
          </a:p>
          <a:p>
            <a:pPr lvl="1"/>
            <a:r>
              <a:rPr lang="en-US" dirty="0" smtClean="0"/>
              <a:t>NEG: 3891 , AD: 523, CRC: 3070 </a:t>
            </a:r>
          </a:p>
          <a:p>
            <a:r>
              <a:rPr lang="en-US" dirty="0" err="1" smtClean="0"/>
              <a:t>Elsősorban</a:t>
            </a:r>
            <a:r>
              <a:rPr lang="en-US" dirty="0" smtClean="0"/>
              <a:t> a </a:t>
            </a:r>
            <a:r>
              <a:rPr lang="en-US" dirty="0" err="1" smtClean="0"/>
              <a:t>kloroplasztisz</a:t>
            </a:r>
            <a:r>
              <a:rPr lang="en-US" dirty="0" smtClean="0"/>
              <a:t> </a:t>
            </a:r>
            <a:r>
              <a:rPr lang="en-US" dirty="0" err="1" smtClean="0"/>
              <a:t>gének</a:t>
            </a:r>
            <a:r>
              <a:rPr lang="en-US" dirty="0" smtClean="0"/>
              <a:t> </a:t>
            </a:r>
            <a:r>
              <a:rPr lang="en-US" dirty="0" err="1" smtClean="0"/>
              <a:t>vannak</a:t>
            </a:r>
            <a:r>
              <a:rPr lang="en-US" dirty="0" smtClean="0"/>
              <a:t> </a:t>
            </a:r>
            <a:r>
              <a:rPr lang="en-US" dirty="0" err="1" smtClean="0"/>
              <a:t>lefedve</a:t>
            </a:r>
            <a:r>
              <a:rPr lang="en-US" dirty="0" smtClean="0"/>
              <a:t> (</a:t>
            </a:r>
            <a:r>
              <a:rPr lang="en-US" dirty="0" err="1" smtClean="0"/>
              <a:t>érthető</a:t>
            </a:r>
            <a:r>
              <a:rPr lang="en-US" dirty="0" smtClean="0"/>
              <a:t>: a </a:t>
            </a:r>
            <a:r>
              <a:rPr lang="en-US" dirty="0" err="1" smtClean="0"/>
              <a:t>humán</a:t>
            </a:r>
            <a:r>
              <a:rPr lang="en-US" dirty="0" smtClean="0"/>
              <a:t> </a:t>
            </a:r>
            <a:r>
              <a:rPr lang="en-US" dirty="0" err="1" smtClean="0"/>
              <a:t>mintán</a:t>
            </a:r>
            <a:r>
              <a:rPr lang="en-US" dirty="0" smtClean="0"/>
              <a:t> </a:t>
            </a:r>
            <a:r>
              <a:rPr lang="en-US" dirty="0" err="1" smtClean="0"/>
              <a:t>pedig</a:t>
            </a:r>
            <a:r>
              <a:rPr lang="en-US" dirty="0" smtClean="0"/>
              <a:t> a </a:t>
            </a:r>
            <a:r>
              <a:rPr lang="en-US" dirty="0" err="1" smtClean="0"/>
              <a:t>mitokondrium</a:t>
            </a:r>
            <a:r>
              <a:rPr lang="en-US" dirty="0" smtClean="0"/>
              <a:t>)</a:t>
            </a:r>
          </a:p>
          <a:p>
            <a:r>
              <a:rPr lang="en-US" dirty="0" err="1" smtClean="0">
                <a:solidFill>
                  <a:srgbClr val="FFC000"/>
                </a:solidFill>
              </a:rPr>
              <a:t>Kloroplasztisz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adatbázis</a:t>
            </a:r>
            <a:r>
              <a:rPr lang="en-US" dirty="0" smtClean="0"/>
              <a:t>: 220 </a:t>
            </a:r>
            <a:r>
              <a:rPr lang="en-US" dirty="0" err="1" smtClean="0"/>
              <a:t>növény</a:t>
            </a:r>
            <a:r>
              <a:rPr lang="en-US" dirty="0" smtClean="0"/>
              <a:t> </a:t>
            </a:r>
            <a:r>
              <a:rPr lang="en-US" dirty="0" err="1" smtClean="0"/>
              <a:t>kloroplasztisz-szekvenciája</a:t>
            </a:r>
            <a:r>
              <a:rPr lang="en-US" dirty="0" smtClean="0"/>
              <a:t> -&gt; </a:t>
            </a:r>
            <a:r>
              <a:rPr lang="en-US" dirty="0" err="1" smtClean="0"/>
              <a:t>illesztés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krumpli</a:t>
            </a:r>
            <a:r>
              <a:rPr lang="en-US" dirty="0" smtClean="0"/>
              <a:t> </a:t>
            </a:r>
            <a:r>
              <a:rPr lang="en-US" dirty="0" err="1" smtClean="0"/>
              <a:t>valamivel</a:t>
            </a:r>
            <a:r>
              <a:rPr lang="en-US" dirty="0" smtClean="0"/>
              <a:t> </a:t>
            </a:r>
            <a:r>
              <a:rPr lang="en-US" dirty="0" err="1" smtClean="0"/>
              <a:t>nagyobb</a:t>
            </a:r>
            <a:r>
              <a:rPr lang="en-US" dirty="0" smtClean="0"/>
              <a:t> </a:t>
            </a:r>
            <a:r>
              <a:rPr lang="en-US" dirty="0" err="1" smtClean="0"/>
              <a:t>lefedettséget</a:t>
            </a:r>
            <a:r>
              <a:rPr lang="en-US" dirty="0" smtClean="0"/>
              <a:t> </a:t>
            </a:r>
            <a:r>
              <a:rPr lang="en-US" dirty="0" err="1" smtClean="0"/>
              <a:t>mutat</a:t>
            </a:r>
            <a:r>
              <a:rPr lang="en-US" dirty="0" smtClean="0"/>
              <a:t>, a </a:t>
            </a:r>
            <a:r>
              <a:rPr lang="en-US" dirty="0" err="1" smtClean="0"/>
              <a:t>paradicsom</a:t>
            </a:r>
            <a:r>
              <a:rPr lang="en-US" dirty="0" smtClean="0"/>
              <a:t> </a:t>
            </a:r>
            <a:r>
              <a:rPr lang="en-US" dirty="0" err="1" smtClean="0"/>
              <a:t>lehet</a:t>
            </a:r>
            <a:r>
              <a:rPr lang="en-US" dirty="0" smtClean="0"/>
              <a:t>, </a:t>
            </a:r>
            <a:r>
              <a:rPr lang="en-US" dirty="0" err="1" smtClean="0"/>
              <a:t>hogy</a:t>
            </a:r>
            <a:r>
              <a:rPr lang="en-US" dirty="0" smtClean="0"/>
              <a:t> </a:t>
            </a:r>
            <a:r>
              <a:rPr lang="en-US" dirty="0" err="1" smtClean="0"/>
              <a:t>csak</a:t>
            </a:r>
            <a:r>
              <a:rPr lang="en-US" dirty="0" smtClean="0"/>
              <a:t> a </a:t>
            </a:r>
            <a:r>
              <a:rPr lang="en-US" dirty="0" err="1" smtClean="0"/>
              <a:t>rokonság</a:t>
            </a:r>
            <a:r>
              <a:rPr lang="en-US" dirty="0" smtClean="0"/>
              <a:t> </a:t>
            </a:r>
            <a:r>
              <a:rPr lang="en-US" dirty="0" err="1" smtClean="0"/>
              <a:t>miatt</a:t>
            </a:r>
            <a:r>
              <a:rPr lang="en-US" dirty="0" smtClean="0"/>
              <a:t> </a:t>
            </a:r>
            <a:r>
              <a:rPr lang="en-US" dirty="0" err="1" smtClean="0"/>
              <a:t>jön</a:t>
            </a:r>
            <a:r>
              <a:rPr lang="en-US" dirty="0" smtClean="0"/>
              <a:t> be</a:t>
            </a:r>
          </a:p>
          <a:p>
            <a:endParaRPr lang="en-US" dirty="0"/>
          </a:p>
        </p:txBody>
      </p:sp>
      <p:pic>
        <p:nvPicPr>
          <p:cNvPr id="1026" name="Picture 2" descr="C:\Users\csabai\Documents\My Dropbox\SOTEJedlik\konzorciumi20110621\tomato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068960"/>
            <a:ext cx="4896544" cy="367240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020272" y="4221088"/>
            <a:ext cx="1547218" cy="369332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kromoszómák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3717032"/>
            <a:ext cx="1486304" cy="369332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kloroplasztisz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5508104" y="4653136"/>
            <a:ext cx="1512168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8100392" y="4941168"/>
            <a:ext cx="864096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4716016" y="4293096"/>
            <a:ext cx="936104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9" idx="0"/>
          </p:cNvCxnSpPr>
          <p:nvPr/>
        </p:nvCxnSpPr>
        <p:spPr>
          <a:xfrm rot="16200000" flipH="1">
            <a:off x="1502786" y="3257854"/>
            <a:ext cx="1440160" cy="3422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3707904" y="2852936"/>
            <a:ext cx="1944216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444208" y="2924944"/>
            <a:ext cx="2340705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Solanum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lycopersicum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csabai2013\work\papers\foodDna\presubmission\chloroplastTomat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908720"/>
            <a:ext cx="8856983" cy="4831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 descr="D:\csabai2013\work\papers\foodDna\newsCoverage\plosMetric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56144" cy="3798439"/>
          </a:xfrm>
          <a:prstGeom prst="rect">
            <a:avLst/>
          </a:prstGeom>
          <a:noFill/>
        </p:spPr>
      </p:pic>
      <p:pic>
        <p:nvPicPr>
          <p:cNvPr id="64519" name="Picture 7" descr="D:\csabai2013\work\papers\foodDna\newsCoverage\origoFacebookCnt_201309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789040"/>
            <a:ext cx="3936827" cy="2727808"/>
          </a:xfrm>
          <a:prstGeom prst="rect">
            <a:avLst/>
          </a:prstGeom>
          <a:noFill/>
        </p:spPr>
      </p:pic>
      <p:pic>
        <p:nvPicPr>
          <p:cNvPr id="6451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9444505">
            <a:off x="1624939" y="1468900"/>
            <a:ext cx="4431010" cy="96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8" descr="D:\csabai2013\work\papers\foodDna\newsCoverage\ali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429000"/>
            <a:ext cx="4932040" cy="3032018"/>
          </a:xfrm>
          <a:prstGeom prst="rect">
            <a:avLst/>
          </a:prstGeom>
          <a:noFill/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88640"/>
            <a:ext cx="3667868" cy="348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 descr="D:\csabai2013\work\papers\foodDna\newsCoverage\champio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238416">
            <a:off x="6277114" y="1948282"/>
            <a:ext cx="2790825" cy="1933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 descr="D:\csabai2013\work\papers\foodDna\newsCoverage\plosMetric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56144" cy="3798439"/>
          </a:xfrm>
          <a:prstGeom prst="rect">
            <a:avLst/>
          </a:prstGeom>
          <a:noFill/>
        </p:spPr>
      </p:pic>
      <p:pic>
        <p:nvPicPr>
          <p:cNvPr id="64519" name="Picture 7" descr="D:\csabai2013\work\papers\foodDna\newsCoverage\origoFacebookCnt_201309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789040"/>
            <a:ext cx="3936827" cy="2727808"/>
          </a:xfrm>
          <a:prstGeom prst="rect">
            <a:avLst/>
          </a:prstGeom>
          <a:noFill/>
        </p:spPr>
      </p:pic>
      <p:pic>
        <p:nvPicPr>
          <p:cNvPr id="6451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9444505">
            <a:off x="1624939" y="1468900"/>
            <a:ext cx="4431010" cy="96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8" descr="D:\csabai2013\work\papers\foodDna\newsCoverage\ali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429000"/>
            <a:ext cx="4932040" cy="3032018"/>
          </a:xfrm>
          <a:prstGeom prst="rect">
            <a:avLst/>
          </a:prstGeom>
          <a:noFill/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88640"/>
            <a:ext cx="3667868" cy="348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 descr="D:\csabai2013\work\papers\foodDna\newsCoverage\champio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238416">
            <a:off x="6277114" y="1948282"/>
            <a:ext cx="2790825" cy="1933575"/>
          </a:xfrm>
          <a:prstGeom prst="rect">
            <a:avLst/>
          </a:prstGeom>
          <a:noFill/>
        </p:spPr>
      </p:pic>
      <p:pic>
        <p:nvPicPr>
          <p:cNvPr id="65539" name="Picture 3" descr="D:\csabai2013\work\papers\foodDna\newsCoverage\blog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033689">
            <a:off x="41028" y="2031716"/>
            <a:ext cx="3149453" cy="4355530"/>
          </a:xfrm>
          <a:prstGeom prst="rect">
            <a:avLst/>
          </a:prstGeom>
          <a:noFill/>
        </p:spPr>
      </p:pic>
      <p:pic>
        <p:nvPicPr>
          <p:cNvPr id="65538" name="Picture 2" descr="D:\csabai2013\work\papers\foodDna\newsCoverage\tomatoBloodBreakingNews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503245">
            <a:off x="2163407" y="1330092"/>
            <a:ext cx="6969795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Verification: Independent samples from public databases</a:t>
            </a:r>
            <a:endParaRPr lang="en-US" sz="3200" dirty="0"/>
          </a:p>
        </p:txBody>
      </p:sp>
      <p:pic>
        <p:nvPicPr>
          <p:cNvPr id="4" name="Tartalom helye 3" descr="journal.pone.0069805.t00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182" y="1416812"/>
            <a:ext cx="8981636" cy="3524356"/>
          </a:xfrm>
        </p:spPr>
      </p:pic>
      <p:sp>
        <p:nvSpPr>
          <p:cNvPr id="5" name="Téglalap 4"/>
          <p:cNvSpPr/>
          <p:nvPr/>
        </p:nvSpPr>
        <p:spPr>
          <a:xfrm>
            <a:off x="4572000" y="3145004"/>
            <a:ext cx="1152128" cy="216024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églalap 5"/>
          <p:cNvSpPr/>
          <p:nvPr/>
        </p:nvSpPr>
        <p:spPr>
          <a:xfrm>
            <a:off x="4572000" y="2712956"/>
            <a:ext cx="1152128" cy="216024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395536" y="5229200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Inflammation?</a:t>
            </a:r>
            <a:endParaRPr kumimoji="0" lang="en-US" sz="32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772400" cy="914400"/>
          </a:xfrm>
        </p:spPr>
        <p:txBody>
          <a:bodyPr/>
          <a:lstStyle/>
          <a:p>
            <a:r>
              <a:rPr lang="en-US" dirty="0" smtClean="0"/>
              <a:t>Fragment size ?</a:t>
            </a:r>
            <a:endParaRPr lang="en-US" dirty="0"/>
          </a:p>
        </p:txBody>
      </p:sp>
      <p:pic>
        <p:nvPicPr>
          <p:cNvPr id="4" name="Tartalom helye 3" descr="journal.pone.0069805.t00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996952"/>
            <a:ext cx="7427290" cy="3761615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4304556" cy="253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églalap 6"/>
          <p:cNvSpPr/>
          <p:nvPr/>
        </p:nvSpPr>
        <p:spPr>
          <a:xfrm>
            <a:off x="251520" y="5013176"/>
            <a:ext cx="7416824" cy="216024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csabai2013\work\papers\foodDna\presubmission\maternal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568951" cy="48289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Log-normal distribution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767" y="1700808"/>
            <a:ext cx="7860466" cy="446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New </a:t>
            </a:r>
            <a:r>
              <a:rPr lang="hu-HU" dirty="0" err="1"/>
              <a:t>kind</a:t>
            </a:r>
            <a:r>
              <a:rPr lang="hu-HU" dirty="0"/>
              <a:t> of </a:t>
            </a:r>
            <a:r>
              <a:rPr lang="hu-HU" dirty="0" err="1" smtClean="0"/>
              <a:t>science</a:t>
            </a:r>
            <a:r>
              <a:rPr lang="hu-HU" dirty="0" smtClean="0"/>
              <a:t> …</a:t>
            </a:r>
            <a:endParaRPr lang="hu-HU" dirty="0"/>
          </a:p>
        </p:txBody>
      </p:sp>
      <p:sp>
        <p:nvSpPr>
          <p:cNvPr id="280579" name="Rectangle 3"/>
          <p:cNvSpPr>
            <a:spLocks noGrp="1" noChangeArrowheads="1"/>
          </p:cNvSpPr>
          <p:nvPr>
            <p:ph idx="1"/>
          </p:nvPr>
        </p:nvSpPr>
        <p:spPr>
          <a:xfrm>
            <a:off x="785786" y="1285892"/>
            <a:ext cx="7890670" cy="502342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2000" dirty="0" err="1"/>
              <a:t>We</a:t>
            </a:r>
            <a:r>
              <a:rPr lang="hu-HU" sz="2000" dirty="0"/>
              <a:t> </a:t>
            </a:r>
            <a:r>
              <a:rPr lang="hu-HU" sz="2000" dirty="0" err="1"/>
              <a:t>have</a:t>
            </a:r>
            <a:r>
              <a:rPr lang="hu-HU" sz="2000" dirty="0"/>
              <a:t> </a:t>
            </a:r>
            <a:r>
              <a:rPr lang="hu-HU" sz="2000" dirty="0" err="1"/>
              <a:t>extended</a:t>
            </a:r>
            <a:r>
              <a:rPr lang="hu-HU" sz="2000" dirty="0"/>
              <a:t> </a:t>
            </a:r>
            <a:r>
              <a:rPr lang="hu-HU" sz="2000" dirty="0" err="1"/>
              <a:t>our</a:t>
            </a:r>
            <a:r>
              <a:rPr lang="hu-HU" sz="2000" dirty="0"/>
              <a:t> </a:t>
            </a:r>
            <a:r>
              <a:rPr lang="hu-HU" sz="2000" dirty="0" err="1"/>
              <a:t>eyes</a:t>
            </a:r>
            <a:endParaRPr lang="hu-HU" sz="2000" dirty="0"/>
          </a:p>
          <a:p>
            <a:pPr lvl="1">
              <a:lnSpc>
                <a:spcPct val="90000"/>
              </a:lnSpc>
            </a:pPr>
            <a:r>
              <a:rPr lang="hu-HU" sz="2000" dirty="0"/>
              <a:t>10 m </a:t>
            </a:r>
            <a:r>
              <a:rPr lang="hu-HU" sz="2000" dirty="0" err="1"/>
              <a:t>telescope</a:t>
            </a:r>
            <a:r>
              <a:rPr lang="hu-HU" sz="2000" dirty="0"/>
              <a:t> = 4 </a:t>
            </a:r>
            <a:r>
              <a:rPr lang="hu-HU" sz="2000" dirty="0" err="1"/>
              <a:t>million</a:t>
            </a:r>
            <a:r>
              <a:rPr lang="hu-HU" sz="2000" dirty="0"/>
              <a:t> </a:t>
            </a:r>
            <a:r>
              <a:rPr lang="hu-HU" sz="2000" dirty="0" err="1"/>
              <a:t>pupils</a:t>
            </a:r>
            <a:endParaRPr lang="hu-HU" sz="1500" dirty="0"/>
          </a:p>
          <a:p>
            <a:pPr>
              <a:lnSpc>
                <a:spcPct val="90000"/>
              </a:lnSpc>
            </a:pPr>
            <a:r>
              <a:rPr lang="hu-HU" sz="2000" dirty="0" err="1"/>
              <a:t>We</a:t>
            </a:r>
            <a:r>
              <a:rPr lang="hu-HU" sz="2000" dirty="0"/>
              <a:t> </a:t>
            </a:r>
            <a:r>
              <a:rPr lang="hu-HU" sz="2000" dirty="0" err="1"/>
              <a:t>have</a:t>
            </a:r>
            <a:r>
              <a:rPr lang="hu-HU" sz="2000" dirty="0"/>
              <a:t> </a:t>
            </a:r>
            <a:r>
              <a:rPr lang="hu-HU" sz="2000" dirty="0" err="1"/>
              <a:t>extended</a:t>
            </a:r>
            <a:r>
              <a:rPr lang="hu-HU" sz="2000" dirty="0"/>
              <a:t> </a:t>
            </a:r>
            <a:r>
              <a:rPr lang="hu-HU" sz="2000" dirty="0" err="1"/>
              <a:t>our</a:t>
            </a:r>
            <a:r>
              <a:rPr lang="hu-HU" sz="2000" dirty="0"/>
              <a:t> retina</a:t>
            </a:r>
          </a:p>
          <a:p>
            <a:pPr lvl="1">
              <a:lnSpc>
                <a:spcPct val="90000"/>
              </a:lnSpc>
            </a:pPr>
            <a:r>
              <a:rPr lang="hu-HU" sz="2000" dirty="0"/>
              <a:t>SDSS 120 </a:t>
            </a:r>
            <a:r>
              <a:rPr lang="hu-HU" sz="2000" dirty="0" err="1"/>
              <a:t>Mpix</a:t>
            </a:r>
            <a:r>
              <a:rPr lang="hu-HU" sz="2000" dirty="0"/>
              <a:t> camera, </a:t>
            </a:r>
            <a:r>
              <a:rPr lang="hu-HU" sz="2000" dirty="0" err="1"/>
              <a:t>total</a:t>
            </a:r>
            <a:r>
              <a:rPr lang="hu-HU" sz="2000" dirty="0"/>
              <a:t> </a:t>
            </a:r>
            <a:r>
              <a:rPr lang="hu-HU" sz="2000" dirty="0" err="1"/>
              <a:t>footprint</a:t>
            </a:r>
            <a:r>
              <a:rPr lang="hu-HU" sz="2000" dirty="0"/>
              <a:t> 1M x 1M </a:t>
            </a:r>
            <a:r>
              <a:rPr lang="hu-HU" sz="2000" dirty="0" err="1"/>
              <a:t>pixels</a:t>
            </a:r>
            <a:r>
              <a:rPr lang="hu-HU" sz="2000" dirty="0"/>
              <a:t>  </a:t>
            </a:r>
          </a:p>
          <a:p>
            <a:pPr>
              <a:lnSpc>
                <a:spcPct val="90000"/>
              </a:lnSpc>
            </a:pPr>
            <a:r>
              <a:rPr lang="hu-HU" sz="2000" dirty="0" err="1"/>
              <a:t>We</a:t>
            </a:r>
            <a:r>
              <a:rPr lang="hu-HU" sz="2000" dirty="0"/>
              <a:t> </a:t>
            </a:r>
            <a:r>
              <a:rPr lang="hu-HU" sz="2000" dirty="0" err="1"/>
              <a:t>are</a:t>
            </a:r>
            <a:r>
              <a:rPr lang="hu-HU" sz="2000" dirty="0"/>
              <a:t> </a:t>
            </a:r>
            <a:r>
              <a:rPr lang="hu-HU" sz="2000" dirty="0" err="1"/>
              <a:t>extending</a:t>
            </a:r>
            <a:r>
              <a:rPr lang="hu-HU" sz="2000" dirty="0"/>
              <a:t> </a:t>
            </a:r>
            <a:r>
              <a:rPr lang="hu-HU" sz="2000" dirty="0" err="1"/>
              <a:t>our</a:t>
            </a:r>
            <a:r>
              <a:rPr lang="hu-HU" sz="2000" dirty="0"/>
              <a:t> </a:t>
            </a:r>
            <a:r>
              <a:rPr lang="hu-HU" sz="2000" dirty="0" err="1"/>
              <a:t>brains</a:t>
            </a:r>
            <a:r>
              <a:rPr lang="hu-HU" sz="2000" dirty="0"/>
              <a:t>, </a:t>
            </a:r>
            <a:r>
              <a:rPr lang="hu-HU" sz="2000" dirty="0" err="1"/>
              <a:t>too</a:t>
            </a:r>
            <a:r>
              <a:rPr lang="hu-HU" sz="2000" dirty="0"/>
              <a:t> …</a:t>
            </a:r>
          </a:p>
          <a:p>
            <a:pPr lvl="1">
              <a:lnSpc>
                <a:spcPct val="90000"/>
              </a:lnSpc>
            </a:pPr>
            <a:r>
              <a:rPr lang="hu-HU" sz="2000" dirty="0" err="1"/>
              <a:t>Complex</a:t>
            </a:r>
            <a:r>
              <a:rPr lang="hu-HU" sz="2000" dirty="0"/>
              <a:t> </a:t>
            </a:r>
            <a:r>
              <a:rPr lang="hu-HU" sz="2000" dirty="0" err="1"/>
              <a:t>models</a:t>
            </a:r>
            <a:r>
              <a:rPr lang="hu-HU" sz="2000" dirty="0"/>
              <a:t>: computer </a:t>
            </a:r>
            <a:r>
              <a:rPr lang="hu-HU" sz="2000" dirty="0" err="1"/>
              <a:t>simulations</a:t>
            </a:r>
            <a:endParaRPr lang="hu-HU" sz="2000" dirty="0"/>
          </a:p>
          <a:p>
            <a:pPr lvl="2">
              <a:lnSpc>
                <a:spcPct val="90000"/>
              </a:lnSpc>
            </a:pPr>
            <a:r>
              <a:rPr lang="hu-HU" sz="1800" dirty="0"/>
              <a:t>Millennium </a:t>
            </a:r>
            <a:r>
              <a:rPr lang="hu-HU" sz="1800" dirty="0" err="1"/>
              <a:t>run</a:t>
            </a:r>
            <a:r>
              <a:rPr lang="hu-HU" sz="1800" dirty="0"/>
              <a:t>, </a:t>
            </a:r>
            <a:r>
              <a:rPr lang="hu-HU" sz="1800" dirty="0" err="1"/>
              <a:t>galaxy</a:t>
            </a:r>
            <a:r>
              <a:rPr lang="hu-HU" sz="1800" dirty="0"/>
              <a:t> </a:t>
            </a:r>
            <a:r>
              <a:rPr lang="hu-HU" sz="1800" dirty="0" err="1"/>
              <a:t>models</a:t>
            </a:r>
            <a:r>
              <a:rPr lang="hu-HU" sz="1800" dirty="0"/>
              <a:t>, etc.</a:t>
            </a:r>
          </a:p>
          <a:p>
            <a:pPr lvl="1">
              <a:lnSpc>
                <a:spcPct val="90000"/>
              </a:lnSpc>
            </a:pPr>
            <a:r>
              <a:rPr lang="hu-HU" sz="2000" dirty="0" err="1"/>
              <a:t>Huge</a:t>
            </a:r>
            <a:r>
              <a:rPr lang="hu-HU" sz="2000" dirty="0"/>
              <a:t> </a:t>
            </a:r>
            <a:r>
              <a:rPr lang="hu-HU" sz="2000" dirty="0" err="1"/>
              <a:t>amount</a:t>
            </a:r>
            <a:r>
              <a:rPr lang="hu-HU" sz="2000" dirty="0"/>
              <a:t> of </a:t>
            </a:r>
            <a:r>
              <a:rPr lang="hu-HU" sz="2000" dirty="0" err="1"/>
              <a:t>observed</a:t>
            </a:r>
            <a:r>
              <a:rPr lang="hu-HU" sz="2000" dirty="0"/>
              <a:t> </a:t>
            </a:r>
            <a:r>
              <a:rPr lang="hu-HU" sz="2000" dirty="0" err="1"/>
              <a:t>data</a:t>
            </a:r>
            <a:endParaRPr lang="hu-HU" sz="2000" dirty="0"/>
          </a:p>
          <a:p>
            <a:pPr lvl="2">
              <a:lnSpc>
                <a:spcPct val="90000"/>
              </a:lnSpc>
            </a:pPr>
            <a:r>
              <a:rPr lang="hu-HU" sz="1800" dirty="0" err="1"/>
              <a:t>Past</a:t>
            </a:r>
            <a:r>
              <a:rPr lang="hu-HU" sz="1800" dirty="0"/>
              <a:t>: </a:t>
            </a:r>
            <a:r>
              <a:rPr lang="hu-HU" sz="1800" dirty="0" err="1"/>
              <a:t>the</a:t>
            </a:r>
            <a:r>
              <a:rPr lang="hu-HU" sz="1800" dirty="0"/>
              <a:t> major </a:t>
            </a:r>
            <a:r>
              <a:rPr lang="hu-HU" sz="1800" dirty="0" err="1"/>
              <a:t>bottleneck</a:t>
            </a:r>
            <a:r>
              <a:rPr lang="hu-HU" sz="1800" dirty="0"/>
              <a:t> </a:t>
            </a:r>
            <a:r>
              <a:rPr lang="hu-HU" sz="1800" dirty="0" err="1"/>
              <a:t>was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lack</a:t>
            </a:r>
            <a:r>
              <a:rPr lang="hu-HU" sz="1800" dirty="0"/>
              <a:t> of </a:t>
            </a:r>
            <a:r>
              <a:rPr lang="hu-HU" sz="1800" dirty="0" err="1"/>
              <a:t>data</a:t>
            </a:r>
            <a:endParaRPr lang="hu-HU" sz="1800" dirty="0"/>
          </a:p>
          <a:p>
            <a:pPr lvl="2">
              <a:lnSpc>
                <a:spcPct val="90000"/>
              </a:lnSpc>
            </a:pPr>
            <a:r>
              <a:rPr lang="hu-HU" sz="1800" dirty="0" err="1"/>
              <a:t>Now</a:t>
            </a:r>
            <a:r>
              <a:rPr lang="hu-HU" sz="1800" dirty="0"/>
              <a:t>: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>
                <a:solidFill>
                  <a:schemeClr val="accent3"/>
                </a:solidFill>
              </a:rPr>
              <a:t>bottleneck</a:t>
            </a:r>
            <a:r>
              <a:rPr lang="hu-HU" sz="1800" dirty="0">
                <a:solidFill>
                  <a:schemeClr val="accent3"/>
                </a:solidFill>
              </a:rPr>
              <a:t> is </a:t>
            </a:r>
            <a:r>
              <a:rPr lang="en-US" sz="1800" dirty="0">
                <a:solidFill>
                  <a:schemeClr val="accent3"/>
                </a:solidFill>
              </a:rPr>
              <a:t>handling large amount of complex data</a:t>
            </a:r>
            <a:endParaRPr lang="hu-HU" sz="1800" dirty="0">
              <a:solidFill>
                <a:schemeClr val="accent3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accent3"/>
                </a:solidFill>
              </a:rPr>
              <a:t>The </a:t>
            </a:r>
            <a:r>
              <a:rPr lang="hu-HU" sz="2000" dirty="0" err="1">
                <a:solidFill>
                  <a:schemeClr val="accent3"/>
                </a:solidFill>
              </a:rPr>
              <a:t>new</a:t>
            </a:r>
            <a:r>
              <a:rPr lang="hu-HU" sz="2000" dirty="0">
                <a:solidFill>
                  <a:schemeClr val="accent3"/>
                </a:solidFill>
              </a:rPr>
              <a:t> </a:t>
            </a:r>
            <a:r>
              <a:rPr lang="en-US" sz="2000" dirty="0">
                <a:solidFill>
                  <a:schemeClr val="accent3"/>
                </a:solidFill>
              </a:rPr>
              <a:t>discovery process will rely heavily on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endParaRPr lang="hu-HU" sz="2000" b="1" dirty="0">
              <a:solidFill>
                <a:schemeClr val="accent3"/>
              </a:solidFill>
            </a:endParaRPr>
          </a:p>
          <a:p>
            <a:pPr lvl="2">
              <a:lnSpc>
                <a:spcPct val="90000"/>
              </a:lnSpc>
            </a:pPr>
            <a:r>
              <a:rPr lang="en-US" sz="2000" b="1" dirty="0">
                <a:solidFill>
                  <a:schemeClr val="accent3"/>
                </a:solidFill>
              </a:rPr>
              <a:t>advanced </a:t>
            </a:r>
            <a:r>
              <a:rPr lang="hu-HU" sz="2000" b="1" dirty="0" err="1">
                <a:solidFill>
                  <a:schemeClr val="accent3"/>
                </a:solidFill>
              </a:rPr>
              <a:t>data</a:t>
            </a:r>
            <a:r>
              <a:rPr lang="hu-HU" sz="2000" b="1" dirty="0">
                <a:solidFill>
                  <a:schemeClr val="accent3"/>
                </a:solidFill>
              </a:rPr>
              <a:t> management, </a:t>
            </a:r>
            <a:r>
              <a:rPr lang="en-US" sz="2000" b="1" dirty="0">
                <a:solidFill>
                  <a:schemeClr val="accent3"/>
                </a:solidFill>
              </a:rPr>
              <a:t>visualization</a:t>
            </a:r>
            <a:endParaRPr lang="hu-HU" sz="2000" b="1" dirty="0">
              <a:solidFill>
                <a:schemeClr val="accent3"/>
              </a:solidFill>
            </a:endParaRPr>
          </a:p>
          <a:p>
            <a:pPr lvl="2">
              <a:lnSpc>
                <a:spcPct val="90000"/>
              </a:lnSpc>
            </a:pPr>
            <a:r>
              <a:rPr lang="en-US" sz="2000" b="1" dirty="0">
                <a:solidFill>
                  <a:schemeClr val="accent3"/>
                </a:solidFill>
              </a:rPr>
              <a:t>statistical analysis tools</a:t>
            </a:r>
            <a:endParaRPr lang="hu-HU" sz="2000" b="1" dirty="0">
              <a:solidFill>
                <a:schemeClr val="accent3"/>
              </a:solidFill>
            </a:endParaRPr>
          </a:p>
          <a:p>
            <a:pPr lvl="2">
              <a:lnSpc>
                <a:spcPct val="90000"/>
              </a:lnSpc>
            </a:pPr>
            <a:r>
              <a:rPr lang="hu-HU" sz="2000" b="1" dirty="0" err="1">
                <a:solidFill>
                  <a:schemeClr val="accent3"/>
                </a:solidFill>
              </a:rPr>
              <a:t>kn</a:t>
            </a:r>
            <a:r>
              <a:rPr lang="en-US" sz="2000" b="1" dirty="0">
                <a:solidFill>
                  <a:schemeClr val="accent3"/>
                </a:solidFill>
              </a:rPr>
              <a:t>o</a:t>
            </a:r>
            <a:r>
              <a:rPr lang="hu-HU" sz="2000" b="1" dirty="0" err="1">
                <a:solidFill>
                  <a:schemeClr val="accent3"/>
                </a:solidFill>
              </a:rPr>
              <a:t>wledge</a:t>
            </a:r>
            <a:r>
              <a:rPr lang="hu-HU" sz="2000" b="1" dirty="0">
                <a:solidFill>
                  <a:schemeClr val="accent3"/>
                </a:solidFill>
              </a:rPr>
              <a:t> </a:t>
            </a:r>
            <a:r>
              <a:rPr lang="hu-HU" sz="2000" b="1" dirty="0" err="1">
                <a:solidFill>
                  <a:schemeClr val="accent3"/>
                </a:solidFill>
              </a:rPr>
              <a:t>integration</a:t>
            </a:r>
            <a:endParaRPr lang="hu-HU" dirty="0">
              <a:solidFill>
                <a:schemeClr val="accent3"/>
              </a:solidFill>
            </a:endParaRPr>
          </a:p>
          <a:p>
            <a:pPr lvl="1">
              <a:lnSpc>
                <a:spcPct val="90000"/>
              </a:lnSpc>
            </a:pPr>
            <a:endParaRPr lang="hu-HU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7772400" cy="914400"/>
          </a:xfrm>
        </p:spPr>
        <p:txBody>
          <a:bodyPr/>
          <a:lstStyle/>
          <a:p>
            <a:r>
              <a:rPr lang="hu-HU" dirty="0" smtClean="0"/>
              <a:t>… </a:t>
            </a:r>
            <a:r>
              <a:rPr lang="hu-HU" dirty="0" err="1" smtClean="0"/>
              <a:t>new</a:t>
            </a:r>
            <a:r>
              <a:rPr lang="hu-HU" dirty="0" smtClean="0"/>
              <a:t> </a:t>
            </a:r>
            <a:r>
              <a:rPr lang="hu-HU" dirty="0" err="1"/>
              <a:t>kind</a:t>
            </a:r>
            <a:r>
              <a:rPr lang="hu-HU" dirty="0"/>
              <a:t> of </a:t>
            </a:r>
            <a:r>
              <a:rPr lang="hu-HU" dirty="0" err="1"/>
              <a:t>scientists</a:t>
            </a:r>
            <a:endParaRPr lang="hu-HU" dirty="0"/>
          </a:p>
        </p:txBody>
      </p:sp>
      <p:sp>
        <p:nvSpPr>
          <p:cNvPr id="423939" name="Rectangle 3"/>
          <p:cNvSpPr>
            <a:spLocks noGrp="1" noChangeArrowheads="1"/>
          </p:cNvSpPr>
          <p:nvPr>
            <p:ph idx="1"/>
          </p:nvPr>
        </p:nvSpPr>
        <p:spPr>
          <a:xfrm>
            <a:off x="183976" y="2420888"/>
            <a:ext cx="7772400" cy="4572000"/>
          </a:xfrm>
        </p:spPr>
        <p:txBody>
          <a:bodyPr/>
          <a:lstStyle/>
          <a:p>
            <a:r>
              <a:rPr lang="hu-HU" dirty="0" err="1"/>
              <a:t>Beyond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traditional</a:t>
            </a:r>
            <a:r>
              <a:rPr lang="hu-HU" dirty="0"/>
              <a:t> </a:t>
            </a:r>
            <a:r>
              <a:rPr lang="hu-HU" dirty="0" err="1"/>
              <a:t>skills</a:t>
            </a:r>
            <a:endParaRPr lang="hu-HU" dirty="0"/>
          </a:p>
          <a:p>
            <a:pPr lvl="1"/>
            <a:r>
              <a:rPr lang="en-US" dirty="0"/>
              <a:t>advanced math</a:t>
            </a:r>
            <a:r>
              <a:rPr lang="hu-HU" dirty="0"/>
              <a:t>: </a:t>
            </a:r>
            <a:r>
              <a:rPr lang="hu-HU" dirty="0" err="1"/>
              <a:t>calculus</a:t>
            </a:r>
            <a:r>
              <a:rPr lang="hu-HU" dirty="0"/>
              <a:t>, </a:t>
            </a:r>
            <a:r>
              <a:rPr lang="hu-HU" dirty="0" err="1"/>
              <a:t>statistics</a:t>
            </a:r>
            <a:r>
              <a:rPr lang="hu-HU" dirty="0"/>
              <a:t>, etc.</a:t>
            </a:r>
          </a:p>
          <a:p>
            <a:pPr lvl="1"/>
            <a:r>
              <a:rPr lang="hu-HU" dirty="0" err="1"/>
              <a:t>physics</a:t>
            </a:r>
            <a:r>
              <a:rPr lang="hu-HU" dirty="0"/>
              <a:t> and </a:t>
            </a:r>
            <a:r>
              <a:rPr lang="hu-HU" dirty="0" err="1" smtClean="0"/>
              <a:t>astronomy</a:t>
            </a:r>
            <a:r>
              <a:rPr lang="hu-HU" dirty="0" smtClean="0"/>
              <a:t> / </a:t>
            </a:r>
            <a:r>
              <a:rPr lang="hu-HU" dirty="0" err="1" smtClean="0"/>
              <a:t>biology</a:t>
            </a:r>
            <a:r>
              <a:rPr lang="hu-HU" dirty="0" smtClean="0"/>
              <a:t> / </a:t>
            </a:r>
            <a:r>
              <a:rPr lang="hu-HU" dirty="0" err="1" smtClean="0"/>
              <a:t>sociology</a:t>
            </a:r>
            <a:endParaRPr lang="en-US" dirty="0"/>
          </a:p>
          <a:p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need</a:t>
            </a:r>
            <a:r>
              <a:rPr lang="hu-HU" dirty="0"/>
              <a:t> </a:t>
            </a:r>
            <a:r>
              <a:rPr lang="hu-HU" dirty="0" err="1"/>
              <a:t>good</a:t>
            </a:r>
            <a:r>
              <a:rPr lang="hu-HU" dirty="0"/>
              <a:t> </a:t>
            </a:r>
            <a:r>
              <a:rPr lang="hu-HU" dirty="0" err="1"/>
              <a:t>computational</a:t>
            </a:r>
            <a:r>
              <a:rPr lang="hu-HU" dirty="0"/>
              <a:t> </a:t>
            </a:r>
            <a:r>
              <a:rPr lang="hu-HU" dirty="0" err="1"/>
              <a:t>skills</a:t>
            </a:r>
            <a:r>
              <a:rPr lang="en-US" dirty="0"/>
              <a:t>:</a:t>
            </a:r>
          </a:p>
          <a:p>
            <a:pPr lvl="1"/>
            <a:r>
              <a:rPr lang="hu-HU" dirty="0"/>
              <a:t>P</a:t>
            </a:r>
            <a:r>
              <a:rPr lang="en-US" dirty="0" err="1"/>
              <a:t>arallel</a:t>
            </a:r>
            <a:r>
              <a:rPr lang="en-US" dirty="0"/>
              <a:t> computing</a:t>
            </a:r>
            <a:r>
              <a:rPr lang="hu-HU" dirty="0"/>
              <a:t>,</a:t>
            </a:r>
            <a:r>
              <a:rPr lang="en-US" dirty="0"/>
              <a:t> large scale simulations</a:t>
            </a:r>
          </a:p>
          <a:p>
            <a:pPr lvl="1"/>
            <a:r>
              <a:rPr lang="en-US" dirty="0"/>
              <a:t>Database technology</a:t>
            </a:r>
            <a:r>
              <a:rPr lang="hu-HU" dirty="0"/>
              <a:t>, SQL, indexing </a:t>
            </a:r>
            <a:r>
              <a:rPr lang="hu-HU" dirty="0" err="1"/>
              <a:t>techniques</a:t>
            </a:r>
            <a:endParaRPr lang="hu-HU" dirty="0"/>
          </a:p>
          <a:p>
            <a:pPr lvl="1"/>
            <a:r>
              <a:rPr lang="hu-HU" dirty="0"/>
              <a:t>Web </a:t>
            </a:r>
            <a:r>
              <a:rPr lang="hu-HU" dirty="0" err="1"/>
              <a:t>technologies</a:t>
            </a:r>
            <a:endParaRPr lang="en-US" dirty="0"/>
          </a:p>
          <a:p>
            <a:pPr lvl="1"/>
            <a:r>
              <a:rPr lang="en-US" dirty="0"/>
              <a:t>Data mining, </a:t>
            </a:r>
            <a:r>
              <a:rPr lang="hu-HU" dirty="0" err="1" smtClean="0"/>
              <a:t>machine</a:t>
            </a:r>
            <a:r>
              <a:rPr lang="hu-HU" dirty="0" smtClean="0"/>
              <a:t> </a:t>
            </a:r>
            <a:r>
              <a:rPr lang="hu-HU" dirty="0" err="1" smtClean="0"/>
              <a:t>learning</a:t>
            </a:r>
            <a:r>
              <a:rPr lang="hu-HU" dirty="0" smtClean="0"/>
              <a:t>, </a:t>
            </a:r>
            <a:r>
              <a:rPr lang="en-US" dirty="0" smtClean="0"/>
              <a:t>visualization</a:t>
            </a:r>
            <a:r>
              <a:rPr lang="en-US" dirty="0"/>
              <a:t>, </a:t>
            </a:r>
            <a:r>
              <a:rPr lang="hu-HU" dirty="0" smtClean="0"/>
              <a:t>…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5940152" y="980728"/>
            <a:ext cx="2880320" cy="1569660"/>
          </a:xfrm>
          <a:prstGeom prst="rect">
            <a:avLst/>
          </a:prstGeom>
          <a:solidFill>
            <a:srgbClr val="FFFF00"/>
          </a:solidFill>
          <a:effectLst>
            <a:reflection blurRad="6350" stA="50000" endA="300" endPos="55500" dist="101600" dir="5400000" sy="-100000" algn="bl" rotWithShape="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9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IT</a:t>
            </a:r>
            <a:r>
              <a:rPr lang="el-GR" sz="9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Π</a:t>
            </a:r>
            <a:endParaRPr lang="hu-HU" sz="96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2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2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2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23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357562"/>
            <a:ext cx="20097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16" name="Picture 4" descr="MCj0294935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1809750" cy="1809750"/>
          </a:xfrm>
          <a:prstGeom prst="rect">
            <a:avLst/>
          </a:prstGeom>
          <a:noFill/>
        </p:spPr>
      </p:pic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3124200" y="990600"/>
            <a:ext cx="2209800" cy="685800"/>
          </a:xfrm>
          <a:prstGeom prst="leftArrow">
            <a:avLst>
              <a:gd name="adj1" fmla="val 50000"/>
              <a:gd name="adj2" fmla="val 80556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hu-HU" dirty="0" err="1"/>
              <a:t>observation</a:t>
            </a:r>
            <a:endParaRPr lang="hu-HU" dirty="0"/>
          </a:p>
        </p:txBody>
      </p:sp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1695450" y="1027113"/>
            <a:ext cx="81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/>
              <a:t>theory</a:t>
            </a:r>
          </a:p>
        </p:txBody>
      </p:sp>
      <p:sp>
        <p:nvSpPr>
          <p:cNvPr id="218120" name="Text Box 8"/>
          <p:cNvSpPr txBox="1">
            <a:spLocks noChangeArrowheads="1"/>
          </p:cNvSpPr>
          <p:nvPr/>
        </p:nvSpPr>
        <p:spPr bwMode="auto">
          <a:xfrm>
            <a:off x="8045450" y="1027113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/>
              <a:t>reality</a:t>
            </a:r>
          </a:p>
        </p:txBody>
      </p:sp>
      <p:sp>
        <p:nvSpPr>
          <p:cNvPr id="218122" name="Text Box 10"/>
          <p:cNvSpPr txBox="1">
            <a:spLocks noChangeArrowheads="1"/>
          </p:cNvSpPr>
          <p:nvPr/>
        </p:nvSpPr>
        <p:spPr bwMode="auto">
          <a:xfrm>
            <a:off x="533400" y="3313113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/>
              <a:t>models</a:t>
            </a:r>
          </a:p>
        </p:txBody>
      </p:sp>
      <p:sp>
        <p:nvSpPr>
          <p:cNvPr id="218123" name="AutoShape 11"/>
          <p:cNvSpPr>
            <a:spLocks noChangeArrowheads="1"/>
          </p:cNvSpPr>
          <p:nvPr/>
        </p:nvSpPr>
        <p:spPr bwMode="auto">
          <a:xfrm>
            <a:off x="3200400" y="2057400"/>
            <a:ext cx="2286000" cy="762000"/>
          </a:xfrm>
          <a:prstGeom prst="rightArrow">
            <a:avLst>
              <a:gd name="adj1" fmla="val 50000"/>
              <a:gd name="adj2" fmla="val 75000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hu-HU"/>
              <a:t>experiment</a:t>
            </a:r>
          </a:p>
        </p:txBody>
      </p:sp>
      <p:sp>
        <p:nvSpPr>
          <p:cNvPr id="218124" name="Text Box 12"/>
          <p:cNvSpPr txBox="1">
            <a:spLocks noChangeArrowheads="1"/>
          </p:cNvSpPr>
          <p:nvPr/>
        </p:nvSpPr>
        <p:spPr bwMode="auto">
          <a:xfrm>
            <a:off x="5638800" y="830039"/>
            <a:ext cx="13652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dirty="0" err="1"/>
              <a:t>instruments</a:t>
            </a:r>
            <a:endParaRPr lang="hu-HU" dirty="0"/>
          </a:p>
        </p:txBody>
      </p:sp>
      <p:pic>
        <p:nvPicPr>
          <p:cNvPr id="218125" name="Picture 13" descr="j02857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4572000"/>
            <a:ext cx="2741613" cy="1684338"/>
          </a:xfrm>
          <a:prstGeom prst="rect">
            <a:avLst/>
          </a:prstGeom>
          <a:noFill/>
        </p:spPr>
      </p:pic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3327400" y="4191000"/>
            <a:ext cx="14668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/>
              <a:t>virtual reality</a:t>
            </a:r>
          </a:p>
        </p:txBody>
      </p:sp>
      <p:sp>
        <p:nvSpPr>
          <p:cNvPr id="218127" name="AutoShape 15"/>
          <p:cNvSpPr>
            <a:spLocks noChangeArrowheads="1"/>
          </p:cNvSpPr>
          <p:nvPr/>
        </p:nvSpPr>
        <p:spPr bwMode="auto">
          <a:xfrm>
            <a:off x="1524000" y="2971800"/>
            <a:ext cx="228600" cy="304800"/>
          </a:xfrm>
          <a:prstGeom prst="upDownArrow">
            <a:avLst>
              <a:gd name="adj1" fmla="val 50000"/>
              <a:gd name="adj2" fmla="val 2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8128" name="AutoShape 16"/>
          <p:cNvSpPr>
            <a:spLocks noChangeArrowheads="1"/>
          </p:cNvSpPr>
          <p:nvPr/>
        </p:nvSpPr>
        <p:spPr bwMode="auto">
          <a:xfrm>
            <a:off x="2819400" y="4800600"/>
            <a:ext cx="609600" cy="304800"/>
          </a:xfrm>
          <a:prstGeom prst="leftRightArrow">
            <a:avLst>
              <a:gd name="adj1" fmla="val 50000"/>
              <a:gd name="adj2" fmla="val 40000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18129" name="Line 17"/>
          <p:cNvSpPr>
            <a:spLocks noChangeShapeType="1"/>
          </p:cNvSpPr>
          <p:nvPr/>
        </p:nvSpPr>
        <p:spPr bwMode="auto">
          <a:xfrm flipV="1">
            <a:off x="5334000" y="2819400"/>
            <a:ext cx="1828800" cy="1676400"/>
          </a:xfrm>
          <a:prstGeom prst="line">
            <a:avLst/>
          </a:prstGeom>
          <a:noFill/>
          <a:ln w="6985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8130" name="Text Box 18"/>
          <p:cNvSpPr txBox="1">
            <a:spLocks noChangeArrowheads="1"/>
          </p:cNvSpPr>
          <p:nvPr/>
        </p:nvSpPr>
        <p:spPr bwMode="auto">
          <a:xfrm>
            <a:off x="5257800" y="4495800"/>
            <a:ext cx="12890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/>
              <a:t>predictions</a:t>
            </a:r>
          </a:p>
        </p:txBody>
      </p:sp>
      <p:sp>
        <p:nvSpPr>
          <p:cNvPr id="218131" name="Text Box 19"/>
          <p:cNvSpPr txBox="1">
            <a:spLocks noChangeArrowheads="1"/>
          </p:cNvSpPr>
          <p:nvPr/>
        </p:nvSpPr>
        <p:spPr bwMode="auto">
          <a:xfrm>
            <a:off x="6534150" y="3352800"/>
            <a:ext cx="5524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/>
              <a:t>test</a:t>
            </a:r>
          </a:p>
        </p:txBody>
      </p:sp>
      <p:pic>
        <p:nvPicPr>
          <p:cNvPr id="218133" name="Picture 21" descr="j02857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524000"/>
            <a:ext cx="1143000" cy="701675"/>
          </a:xfrm>
          <a:prstGeom prst="rect">
            <a:avLst/>
          </a:prstGeom>
          <a:noFill/>
        </p:spPr>
      </p:pic>
      <p:sp>
        <p:nvSpPr>
          <p:cNvPr id="1026" name="AutoShape 2" descr="http://news.bbc.co.uk/furniture/in_depth/sci_tech/2000/human_genome/dna_infograph1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http://news.bbc.co.uk/furniture/in_depth/sci_tech/2000/human_genome/dna_infograph1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1447800"/>
            <a:ext cx="1421215" cy="136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tmp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562600" y="1143000"/>
            <a:ext cx="1775012" cy="18288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81000" y="76200"/>
            <a:ext cx="8077200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Other disciplines are similar: whole genomes, satellite maps, sensor networks, </a:t>
            </a:r>
            <a:r>
              <a:rPr lang="hu-HU" sz="2400" dirty="0" err="1" smtClean="0">
                <a:latin typeface="Arial" pitchFamily="34" charset="0"/>
                <a:cs typeface="Arial" pitchFamily="34" charset="0"/>
              </a:rPr>
              <a:t>social</a:t>
            </a:r>
            <a:r>
              <a:rPr lang="hu-H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2400" dirty="0" err="1" smtClean="0">
                <a:latin typeface="Arial" pitchFamily="34" charset="0"/>
                <a:cs typeface="Arial" pitchFamily="34" charset="0"/>
              </a:rPr>
              <a:t>networks</a:t>
            </a:r>
            <a:r>
              <a:rPr lang="hu-HU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etc.</a:t>
            </a:r>
            <a:endParaRPr lang="hu-HU" sz="2400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772400" cy="914400"/>
          </a:xfrm>
        </p:spPr>
        <p:txBody>
          <a:bodyPr/>
          <a:lstStyle/>
          <a:p>
            <a:r>
              <a:rPr lang="hu-HU" dirty="0" err="1" smtClean="0"/>
              <a:t>Acknowledgements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200383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églalap 5"/>
          <p:cNvSpPr/>
          <p:nvPr/>
        </p:nvSpPr>
        <p:spPr>
          <a:xfrm>
            <a:off x="5796136" y="3701931"/>
            <a:ext cx="309706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NKTH TECH08:3dhist08</a:t>
            </a:r>
            <a:endParaRPr lang="hu-HU" dirty="0" smtClean="0"/>
          </a:p>
          <a:p>
            <a:r>
              <a:rPr lang="en-US" dirty="0" smtClean="0"/>
              <a:t>NAP 2005/ KCKHA005</a:t>
            </a:r>
            <a:r>
              <a:rPr lang="hu-HU" dirty="0" smtClean="0"/>
              <a:t>, Polányi</a:t>
            </a:r>
            <a:endParaRPr lang="en-US" dirty="0" smtClean="0"/>
          </a:p>
          <a:p>
            <a:r>
              <a:rPr lang="en-US" dirty="0" smtClean="0"/>
              <a:t>OTKA-103244 </a:t>
            </a:r>
            <a:endParaRPr lang="hu-HU" dirty="0" smtClean="0"/>
          </a:p>
          <a:p>
            <a:r>
              <a:rPr lang="hu-HU" dirty="0" smtClean="0"/>
              <a:t>OTKA 7779 </a:t>
            </a:r>
          </a:p>
          <a:p>
            <a:r>
              <a:rPr lang="en-US" dirty="0" smtClean="0"/>
              <a:t>EU ICT OneLab2 I</a:t>
            </a:r>
            <a:r>
              <a:rPr lang="hu-HU" dirty="0" smtClean="0"/>
              <a:t>P</a:t>
            </a:r>
            <a:r>
              <a:rPr lang="en-US" dirty="0" smtClean="0"/>
              <a:t> </a:t>
            </a:r>
            <a:r>
              <a:rPr lang="hu-HU" dirty="0" smtClean="0"/>
              <a:t>#</a:t>
            </a:r>
            <a:r>
              <a:rPr lang="en-US" dirty="0" smtClean="0"/>
              <a:t>224263</a:t>
            </a:r>
            <a:endParaRPr lang="hu-HU" dirty="0" smtClean="0"/>
          </a:p>
          <a:p>
            <a:r>
              <a:rPr lang="pt-BR" dirty="0" smtClean="0"/>
              <a:t>EU FIRE NOVI </a:t>
            </a:r>
            <a:r>
              <a:rPr lang="hu-HU" dirty="0" smtClean="0"/>
              <a:t> #</a:t>
            </a:r>
            <a:r>
              <a:rPr lang="pt-BR" dirty="0" smtClean="0"/>
              <a:t>257867</a:t>
            </a:r>
            <a:endParaRPr lang="hu-HU" dirty="0" smtClean="0"/>
          </a:p>
          <a:p>
            <a:r>
              <a:rPr lang="hu-HU" dirty="0" smtClean="0"/>
              <a:t>EIT KIC</a:t>
            </a:r>
          </a:p>
          <a:p>
            <a:r>
              <a:rPr lang="en-US" dirty="0" smtClean="0"/>
              <a:t>NFÜ-KMR</a:t>
            </a:r>
            <a:r>
              <a:rPr lang="hu-HU" dirty="0" smtClean="0"/>
              <a:t> </a:t>
            </a:r>
            <a:r>
              <a:rPr lang="en-US" dirty="0" smtClean="0"/>
              <a:t>12-1-2012-0216</a:t>
            </a:r>
            <a:endParaRPr lang="hu-HU" dirty="0" smtClean="0"/>
          </a:p>
          <a:p>
            <a:r>
              <a:rPr lang="hu-HU" dirty="0" err="1" smtClean="0"/>
              <a:t>MaKog</a:t>
            </a:r>
            <a:r>
              <a:rPr lang="hu-HU" dirty="0" smtClean="0"/>
              <a:t> </a:t>
            </a:r>
            <a:r>
              <a:rPr lang="hu-HU" dirty="0" err="1" smtClean="0"/>
              <a:t>Foundation</a:t>
            </a:r>
            <a:endParaRPr lang="hu-HU" dirty="0" smtClean="0"/>
          </a:p>
          <a:p>
            <a:endParaRPr lang="en-US" dirty="0"/>
          </a:p>
        </p:txBody>
      </p:sp>
      <p:sp>
        <p:nvSpPr>
          <p:cNvPr id="8" name="Szövegdoboz 7"/>
          <p:cNvSpPr txBox="1"/>
          <p:nvPr/>
        </p:nvSpPr>
        <p:spPr>
          <a:xfrm>
            <a:off x="3563888" y="1196752"/>
            <a:ext cx="23762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Ács</a:t>
            </a:r>
            <a:r>
              <a:rPr lang="en-US" sz="2000" dirty="0" smtClean="0"/>
              <a:t> </a:t>
            </a:r>
            <a:r>
              <a:rPr lang="en-US" sz="2000" dirty="0" err="1" smtClean="0"/>
              <a:t>Zoltán</a:t>
            </a:r>
            <a:r>
              <a:rPr lang="en-US" sz="2000" dirty="0" smtClean="0"/>
              <a:t> </a:t>
            </a:r>
            <a:endParaRPr lang="hu-HU" sz="2000" dirty="0" smtClean="0"/>
          </a:p>
          <a:p>
            <a:r>
              <a:rPr lang="hu-HU" sz="2000" dirty="0" err="1" smtClean="0"/>
              <a:t>Mátray</a:t>
            </a:r>
            <a:r>
              <a:rPr lang="hu-HU" sz="2000" dirty="0" smtClean="0"/>
              <a:t> Péter</a:t>
            </a:r>
          </a:p>
          <a:p>
            <a:r>
              <a:rPr lang="hu-HU" sz="2000" dirty="0" smtClean="0"/>
              <a:t>Laki Sándor</a:t>
            </a:r>
          </a:p>
          <a:p>
            <a:r>
              <a:rPr lang="hu-HU" sz="2000" dirty="0" err="1" smtClean="0"/>
              <a:t>Stéger</a:t>
            </a:r>
            <a:r>
              <a:rPr lang="hu-HU" sz="2000" dirty="0" smtClean="0"/>
              <a:t> József</a:t>
            </a:r>
            <a:endParaRPr lang="en-US" sz="2000" dirty="0" smtClean="0"/>
          </a:p>
          <a:p>
            <a:r>
              <a:rPr lang="en-US" sz="2000" dirty="0" err="1" smtClean="0"/>
              <a:t>Vattay</a:t>
            </a:r>
            <a:r>
              <a:rPr lang="en-US" sz="2000" dirty="0" smtClean="0"/>
              <a:t> </a:t>
            </a:r>
            <a:r>
              <a:rPr lang="en-US" sz="2000" dirty="0" err="1" smtClean="0"/>
              <a:t>Gábor</a:t>
            </a:r>
            <a:r>
              <a:rPr lang="en-US" sz="2000" dirty="0" smtClean="0"/>
              <a:t> </a:t>
            </a:r>
            <a:endParaRPr lang="hu-HU" sz="2000" dirty="0" smtClean="0"/>
          </a:p>
          <a:p>
            <a:r>
              <a:rPr lang="en-US" sz="2000" dirty="0" err="1" smtClean="0"/>
              <a:t>Solymosi</a:t>
            </a:r>
            <a:r>
              <a:rPr lang="en-US" sz="2000" dirty="0" smtClean="0"/>
              <a:t> Norbert </a:t>
            </a:r>
          </a:p>
          <a:p>
            <a:r>
              <a:rPr lang="en-US" sz="2000" dirty="0" err="1" smtClean="0"/>
              <a:t>Bodor</a:t>
            </a:r>
            <a:r>
              <a:rPr lang="en-US" sz="2000" dirty="0" smtClean="0"/>
              <a:t> </a:t>
            </a:r>
            <a:r>
              <a:rPr lang="en-US" sz="2000" dirty="0" err="1" smtClean="0"/>
              <a:t>András</a:t>
            </a:r>
            <a:r>
              <a:rPr lang="en-US" sz="2000" dirty="0" smtClean="0"/>
              <a:t> </a:t>
            </a:r>
          </a:p>
          <a:p>
            <a:r>
              <a:rPr lang="en-US" sz="2000" dirty="0" err="1" smtClean="0"/>
              <a:t>Kondor</a:t>
            </a:r>
            <a:r>
              <a:rPr lang="en-US" sz="2000" dirty="0" smtClean="0"/>
              <a:t> </a:t>
            </a:r>
            <a:r>
              <a:rPr lang="en-US" sz="2000" dirty="0" err="1" smtClean="0"/>
              <a:t>Dániel</a:t>
            </a:r>
            <a:r>
              <a:rPr lang="en-US" sz="2000" dirty="0" smtClean="0"/>
              <a:t> </a:t>
            </a:r>
          </a:p>
          <a:p>
            <a:r>
              <a:rPr lang="en-US" sz="2000" dirty="0" err="1" smtClean="0"/>
              <a:t>Dobos</a:t>
            </a:r>
            <a:r>
              <a:rPr lang="en-US" sz="2000" dirty="0" smtClean="0"/>
              <a:t> </a:t>
            </a:r>
            <a:r>
              <a:rPr lang="en-US" sz="2000" dirty="0" err="1" smtClean="0"/>
              <a:t>László</a:t>
            </a:r>
            <a:endParaRPr lang="hu-HU" sz="2000" dirty="0" smtClean="0"/>
          </a:p>
          <a:p>
            <a:r>
              <a:rPr lang="hu-HU" sz="2000" dirty="0" smtClean="0"/>
              <a:t>Varga József</a:t>
            </a:r>
          </a:p>
          <a:p>
            <a:r>
              <a:rPr lang="hu-HU" sz="2000" dirty="0" smtClean="0"/>
              <a:t>Trencséni Márton</a:t>
            </a:r>
          </a:p>
          <a:p>
            <a:r>
              <a:rPr lang="hu-HU" sz="2000" dirty="0" err="1" smtClean="0"/>
              <a:t>Purger</a:t>
            </a:r>
            <a:r>
              <a:rPr lang="hu-HU" sz="2000" dirty="0" smtClean="0"/>
              <a:t> Norbert</a:t>
            </a:r>
            <a:r>
              <a:rPr lang="en-US" sz="2000" dirty="0" smtClean="0"/>
              <a:t> </a:t>
            </a:r>
            <a:endParaRPr lang="hu-HU" sz="2000" dirty="0" smtClean="0"/>
          </a:p>
          <a:p>
            <a:r>
              <a:rPr lang="hu-HU" sz="2000" dirty="0" err="1" smtClean="0"/>
              <a:t>Ittzés</a:t>
            </a:r>
            <a:r>
              <a:rPr lang="hu-HU" sz="2000" dirty="0" smtClean="0"/>
              <a:t> Péter</a:t>
            </a:r>
            <a:endParaRPr lang="en-US" sz="2000" dirty="0" smtClean="0"/>
          </a:p>
          <a:p>
            <a:r>
              <a:rPr lang="en-US" sz="2000" dirty="0" err="1" smtClean="0"/>
              <a:t>Spisák</a:t>
            </a:r>
            <a:r>
              <a:rPr lang="en-US" sz="2000" dirty="0" smtClean="0"/>
              <a:t> </a:t>
            </a:r>
            <a:r>
              <a:rPr lang="en-US" sz="2000" dirty="0" err="1" smtClean="0"/>
              <a:t>Sándor</a:t>
            </a:r>
            <a:r>
              <a:rPr lang="en-US" sz="2000" dirty="0" smtClean="0"/>
              <a:t> </a:t>
            </a:r>
          </a:p>
          <a:p>
            <a:r>
              <a:rPr lang="en-US" sz="2000" dirty="0" err="1" smtClean="0"/>
              <a:t>Molnár</a:t>
            </a:r>
            <a:r>
              <a:rPr lang="en-US" sz="2000" dirty="0" smtClean="0"/>
              <a:t> </a:t>
            </a:r>
            <a:r>
              <a:rPr lang="en-US" sz="2000" dirty="0" err="1" smtClean="0"/>
              <a:t>Béla</a:t>
            </a:r>
            <a:endParaRPr lang="hu-HU" sz="2000" dirty="0" smtClean="0"/>
          </a:p>
          <a:p>
            <a:r>
              <a:rPr lang="hu-HU" sz="2000" dirty="0" smtClean="0"/>
              <a:t>Budavári Tamás</a:t>
            </a:r>
          </a:p>
          <a:p>
            <a:r>
              <a:rPr lang="hu-HU" sz="2000" dirty="0" smtClean="0"/>
              <a:t>Szalay Sándor</a:t>
            </a:r>
            <a:endParaRPr lang="en-US" sz="2000" dirty="0" smtClean="0"/>
          </a:p>
        </p:txBody>
      </p:sp>
      <p:sp>
        <p:nvSpPr>
          <p:cNvPr id="9" name="Szövegdoboz 8"/>
          <p:cNvSpPr txBox="1"/>
          <p:nvPr/>
        </p:nvSpPr>
        <p:spPr>
          <a:xfrm>
            <a:off x="5760640" y="1325667"/>
            <a:ext cx="3491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Universidad </a:t>
            </a:r>
            <a:r>
              <a:rPr lang="en-US" b="1" dirty="0" err="1" smtClean="0"/>
              <a:t>Autonoma</a:t>
            </a:r>
            <a:r>
              <a:rPr lang="en-US" b="1" dirty="0" smtClean="0"/>
              <a:t> de Madrid</a:t>
            </a:r>
          </a:p>
          <a:p>
            <a:r>
              <a:rPr lang="en-US" b="1" dirty="0" smtClean="0"/>
              <a:t>Universidad </a:t>
            </a:r>
            <a:r>
              <a:rPr lang="en-US" b="1" dirty="0" err="1" smtClean="0"/>
              <a:t>Publica</a:t>
            </a:r>
            <a:r>
              <a:rPr lang="en-US" b="1" dirty="0" smtClean="0"/>
              <a:t> de Navarra</a:t>
            </a:r>
          </a:p>
          <a:p>
            <a:r>
              <a:rPr lang="en-US" b="1" dirty="0" smtClean="0"/>
              <a:t>Ericsson Research</a:t>
            </a:r>
          </a:p>
          <a:p>
            <a:r>
              <a:rPr lang="en-US" b="1" dirty="0" smtClean="0"/>
              <a:t>Tel Aviv University</a:t>
            </a:r>
          </a:p>
          <a:p>
            <a:r>
              <a:rPr lang="en-US" b="1" dirty="0" smtClean="0"/>
              <a:t>J</a:t>
            </a:r>
            <a:r>
              <a:rPr lang="hu-HU" b="1" dirty="0" err="1" smtClean="0"/>
              <a:t>ohns</a:t>
            </a:r>
            <a:r>
              <a:rPr lang="hu-HU" b="1" dirty="0" smtClean="0"/>
              <a:t> </a:t>
            </a:r>
            <a:r>
              <a:rPr lang="hu-HU" b="1" dirty="0" err="1" smtClean="0"/>
              <a:t>Hopkins</a:t>
            </a:r>
            <a:r>
              <a:rPr lang="hu-HU" b="1" dirty="0" smtClean="0"/>
              <a:t> University</a:t>
            </a:r>
          </a:p>
          <a:p>
            <a:r>
              <a:rPr lang="hu-HU" b="1" dirty="0" smtClean="0"/>
              <a:t>Semmelweis University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76872"/>
            <a:ext cx="990600" cy="80211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Picture 6" descr="ericsson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5373216"/>
            <a:ext cx="1600200" cy="60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373216"/>
            <a:ext cx="914400" cy="5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C:\Users\haga\doc-archive\logok\onelab2_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212976"/>
            <a:ext cx="21526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C:\Users\haga\MOMENT\SVN\workpackages\wp6-dissemination\logo\Moment_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0643" y="3717032"/>
            <a:ext cx="21431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 descr="ELTE_Cim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2132856"/>
            <a:ext cx="1143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869160"/>
            <a:ext cx="3472755" cy="38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Microsoft Research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6165304"/>
            <a:ext cx="1362075" cy="390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dirty="0" smtClean="0"/>
              <a:t>Eddig szinte semmit se tudtunk.</a:t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>Végtelen lehetőségek nyílnak meg …</a:t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>… a rák gyógyítása, szignifikánsan hosszabb egészséges élet …</a:t>
            </a:r>
            <a:br>
              <a:rPr lang="hu-HU" sz="3200" dirty="0" smtClean="0"/>
            </a:br>
            <a:r>
              <a:rPr lang="hu-HU" sz="3200" dirty="0" smtClean="0"/>
              <a:t> </a:t>
            </a:r>
            <a:br>
              <a:rPr lang="hu-HU" sz="3200" dirty="0" smtClean="0"/>
            </a:br>
            <a:r>
              <a:rPr lang="hu-HU" sz="3200" dirty="0" smtClean="0"/>
              <a:t>Egy kérdés vár csak válaszra: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67544" y="4798893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chemeClr val="accent1"/>
                </a:solidFill>
              </a:rPr>
              <a:t>Meg tud javítani egy biológus egy rádiót?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7" descr="pathw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12700"/>
            <a:ext cx="9424988" cy="6651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thw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12700"/>
            <a:ext cx="9424988" cy="6651625"/>
          </a:xfrm>
          <a:prstGeom prst="rect">
            <a:avLst/>
          </a:prstGeom>
          <a:noFill/>
        </p:spPr>
      </p:pic>
      <p:pic>
        <p:nvPicPr>
          <p:cNvPr id="5" name="Picture 4" descr="microarr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200400"/>
            <a:ext cx="3582988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protein_synthes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04800"/>
            <a:ext cx="4286250" cy="4400550"/>
          </a:xfrm>
          <a:prstGeom prst="rect">
            <a:avLst/>
          </a:prstGeom>
          <a:noFill/>
        </p:spPr>
      </p:pic>
      <p:pic>
        <p:nvPicPr>
          <p:cNvPr id="9" name="Picture 7" descr="interne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609600"/>
            <a:ext cx="329238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0" name="Picture 2" descr="See Explanation.  Clicking on the picture will download&#10; the highest resolution version available.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3268749"/>
            <a:ext cx="4267200" cy="30904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9088" y="5262299"/>
            <a:ext cx="8915400" cy="461665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 verify complex models we need a lot of data </a:t>
            </a:r>
            <a:r>
              <a:rPr lang="hu-HU" sz="2400" dirty="0" smtClean="0"/>
              <a:t>and </a:t>
            </a:r>
            <a:r>
              <a:rPr lang="hu-HU" sz="2400" dirty="0" err="1" smtClean="0"/>
              <a:t>efficient</a:t>
            </a:r>
            <a:r>
              <a:rPr lang="hu-HU" sz="2400" dirty="0" smtClean="0"/>
              <a:t> </a:t>
            </a:r>
            <a:r>
              <a:rPr lang="hu-HU" sz="2400" dirty="0" err="1" smtClean="0"/>
              <a:t>tools</a:t>
            </a: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04800" y="3831431"/>
            <a:ext cx="7924800" cy="461665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 understand the complex reality, we need complex models </a:t>
            </a:r>
            <a:endParaRPr lang="en-US" sz="2400" dirty="0"/>
          </a:p>
        </p:txBody>
      </p:sp>
      <p:sp>
        <p:nvSpPr>
          <p:cNvPr id="10" name="TextBox 6"/>
          <p:cNvSpPr txBox="1"/>
          <p:nvPr/>
        </p:nvSpPr>
        <p:spPr>
          <a:xfrm>
            <a:off x="1753344" y="260648"/>
            <a:ext cx="5266928" cy="266429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The </a:t>
            </a:r>
            <a:r>
              <a:rPr lang="hu-HU" sz="2400" dirty="0" err="1" smtClean="0"/>
              <a:t>Universe</a:t>
            </a:r>
            <a:r>
              <a:rPr lang="hu-HU" sz="2400" dirty="0" smtClean="0"/>
              <a:t> is a </a:t>
            </a:r>
            <a:r>
              <a:rPr lang="hu-HU" sz="2400" dirty="0" err="1" smtClean="0"/>
              <a:t>complex</a:t>
            </a:r>
            <a:r>
              <a:rPr lang="hu-HU" sz="2400" dirty="0" smtClean="0"/>
              <a:t> </a:t>
            </a:r>
            <a:r>
              <a:rPr lang="hu-HU" sz="2400" dirty="0" err="1" smtClean="0"/>
              <a:t>system</a:t>
            </a:r>
            <a:endParaRPr lang="hu-HU" sz="2400" dirty="0" smtClean="0"/>
          </a:p>
          <a:p>
            <a:r>
              <a:rPr lang="hu-HU" sz="2400" dirty="0" err="1" smtClean="0"/>
              <a:t>Galaxies</a:t>
            </a:r>
            <a:r>
              <a:rPr lang="hu-HU" sz="2400" dirty="0" smtClean="0"/>
              <a:t> </a:t>
            </a:r>
            <a:r>
              <a:rPr lang="hu-HU" sz="2400" dirty="0" err="1" smtClean="0"/>
              <a:t>are</a:t>
            </a:r>
            <a:r>
              <a:rPr lang="hu-HU" sz="2400" dirty="0" smtClean="0"/>
              <a:t> </a:t>
            </a:r>
            <a:r>
              <a:rPr lang="hu-HU" sz="2400" dirty="0" err="1" smtClean="0"/>
              <a:t>complex</a:t>
            </a:r>
            <a:r>
              <a:rPr lang="hu-HU" sz="2400" dirty="0" smtClean="0"/>
              <a:t> </a:t>
            </a:r>
            <a:r>
              <a:rPr lang="hu-HU" sz="2400" dirty="0" err="1" smtClean="0"/>
              <a:t>systems</a:t>
            </a:r>
            <a:endParaRPr lang="hu-HU" sz="2400" dirty="0" smtClean="0"/>
          </a:p>
          <a:p>
            <a:r>
              <a:rPr lang="hu-HU" sz="2400" dirty="0" smtClean="0"/>
              <a:t>Human </a:t>
            </a:r>
            <a:r>
              <a:rPr lang="hu-HU" sz="2400" dirty="0" err="1" smtClean="0"/>
              <a:t>cells</a:t>
            </a:r>
            <a:r>
              <a:rPr lang="hu-HU" sz="2400" dirty="0" smtClean="0"/>
              <a:t> </a:t>
            </a:r>
            <a:r>
              <a:rPr lang="hu-HU" sz="2400" dirty="0" err="1" smtClean="0"/>
              <a:t>are</a:t>
            </a:r>
            <a:r>
              <a:rPr lang="hu-HU" sz="2400" dirty="0" smtClean="0"/>
              <a:t> </a:t>
            </a:r>
            <a:r>
              <a:rPr lang="hu-HU" sz="2400" dirty="0" err="1" smtClean="0"/>
              <a:t>complex</a:t>
            </a:r>
            <a:r>
              <a:rPr lang="hu-HU" sz="2400" dirty="0" smtClean="0"/>
              <a:t> </a:t>
            </a:r>
            <a:r>
              <a:rPr lang="hu-HU" sz="2400" dirty="0" err="1" smtClean="0"/>
              <a:t>systems</a:t>
            </a:r>
            <a:endParaRPr lang="hu-HU" sz="2400" dirty="0" smtClean="0"/>
          </a:p>
          <a:p>
            <a:r>
              <a:rPr lang="hu-HU" sz="2400" dirty="0" smtClean="0"/>
              <a:t>The </a:t>
            </a:r>
            <a:r>
              <a:rPr lang="hu-HU" sz="2400" dirty="0" err="1" smtClean="0"/>
              <a:t>society</a:t>
            </a:r>
            <a:r>
              <a:rPr lang="hu-HU" sz="2400" dirty="0" smtClean="0"/>
              <a:t> is a </a:t>
            </a:r>
            <a:r>
              <a:rPr lang="hu-HU" sz="2400" dirty="0" err="1" smtClean="0"/>
              <a:t>complex</a:t>
            </a:r>
            <a:r>
              <a:rPr lang="hu-HU" sz="2400" dirty="0" smtClean="0"/>
              <a:t> </a:t>
            </a:r>
            <a:r>
              <a:rPr lang="hu-HU" sz="2400" dirty="0" err="1" smtClean="0"/>
              <a:t>system</a:t>
            </a:r>
            <a:endParaRPr lang="hu-HU" sz="2400" dirty="0" smtClean="0"/>
          </a:p>
          <a:p>
            <a:r>
              <a:rPr lang="hu-HU" sz="2400" dirty="0" smtClean="0"/>
              <a:t>The </a:t>
            </a:r>
            <a:r>
              <a:rPr lang="hu-HU" sz="2400" dirty="0" err="1" smtClean="0"/>
              <a:t>world</a:t>
            </a:r>
            <a:r>
              <a:rPr lang="hu-HU" sz="2400" dirty="0" smtClean="0"/>
              <a:t> </a:t>
            </a:r>
            <a:r>
              <a:rPr lang="hu-HU" sz="2400" dirty="0" err="1" smtClean="0"/>
              <a:t>economy</a:t>
            </a:r>
            <a:r>
              <a:rPr lang="hu-HU" sz="2400" dirty="0" smtClean="0"/>
              <a:t> is a </a:t>
            </a:r>
            <a:r>
              <a:rPr lang="hu-HU" sz="2400" dirty="0" err="1" smtClean="0"/>
              <a:t>complex</a:t>
            </a:r>
            <a:r>
              <a:rPr lang="hu-HU" sz="2400" dirty="0" smtClean="0"/>
              <a:t> </a:t>
            </a:r>
            <a:r>
              <a:rPr lang="hu-HU" sz="2400" dirty="0" err="1" smtClean="0"/>
              <a:t>system</a:t>
            </a:r>
            <a:endParaRPr lang="hu-HU" sz="2400" dirty="0" smtClean="0"/>
          </a:p>
          <a:p>
            <a:r>
              <a:rPr lang="hu-HU" sz="2400" dirty="0" smtClean="0"/>
              <a:t>The Internet is a </a:t>
            </a:r>
            <a:r>
              <a:rPr lang="hu-HU" sz="2400" dirty="0" err="1" smtClean="0"/>
              <a:t>complex</a:t>
            </a:r>
            <a:r>
              <a:rPr lang="hu-HU" sz="2400" dirty="0" smtClean="0"/>
              <a:t> </a:t>
            </a:r>
            <a:r>
              <a:rPr lang="hu-HU" sz="2400" dirty="0" err="1" smtClean="0"/>
              <a:t>system</a:t>
            </a:r>
            <a:endParaRPr lang="hu-HU" sz="2400" dirty="0" smtClean="0"/>
          </a:p>
          <a:p>
            <a:r>
              <a:rPr lang="hu-HU" sz="2400" dirty="0" smtClean="0"/>
              <a:t>…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Moore’s law</a:t>
            </a:r>
            <a:endParaRPr lang="hu-HU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hu-HU" sz="2400" dirty="0"/>
              <a:t>Gordon E. Moore, a </a:t>
            </a:r>
            <a:r>
              <a:rPr lang="hu-HU" sz="2400" dirty="0" err="1"/>
              <a:t>co-founder</a:t>
            </a:r>
            <a:r>
              <a:rPr lang="hu-HU" sz="2400" dirty="0"/>
              <a:t> of Intel </a:t>
            </a:r>
            <a:r>
              <a:rPr lang="en-US" sz="2400" dirty="0"/>
              <a:t>: </a:t>
            </a:r>
            <a:r>
              <a:rPr lang="hu-HU" sz="2400" dirty="0"/>
              <a:t>"</a:t>
            </a:r>
            <a:r>
              <a:rPr lang="hu-HU" sz="2400" dirty="0" err="1"/>
              <a:t>Cramming</a:t>
            </a:r>
            <a:r>
              <a:rPr lang="hu-HU" sz="2400" dirty="0"/>
              <a:t> more </a:t>
            </a:r>
            <a:r>
              <a:rPr lang="hu-HU" sz="2400" dirty="0" err="1"/>
              <a:t>components</a:t>
            </a:r>
            <a:r>
              <a:rPr lang="hu-HU" sz="2400" dirty="0"/>
              <a:t> </a:t>
            </a:r>
            <a:r>
              <a:rPr lang="hu-HU" sz="2400" dirty="0" err="1"/>
              <a:t>onto</a:t>
            </a:r>
            <a:r>
              <a:rPr lang="hu-HU" sz="2400" dirty="0"/>
              <a:t> </a:t>
            </a:r>
            <a:r>
              <a:rPr lang="hu-HU" sz="2400" dirty="0" err="1"/>
              <a:t>integrated</a:t>
            </a:r>
            <a:r>
              <a:rPr lang="hu-HU" sz="2400" dirty="0"/>
              <a:t> </a:t>
            </a:r>
            <a:r>
              <a:rPr lang="hu-HU" sz="2400" dirty="0" err="1"/>
              <a:t>circuits</a:t>
            </a:r>
            <a:r>
              <a:rPr lang="hu-HU" sz="2400" dirty="0"/>
              <a:t>", </a:t>
            </a:r>
            <a:r>
              <a:rPr lang="hu-HU" sz="2400" i="1" dirty="0"/>
              <a:t>Electronics </a:t>
            </a:r>
            <a:r>
              <a:rPr lang="hu-HU" sz="2400" i="1" dirty="0" err="1"/>
              <a:t>Magazine</a:t>
            </a:r>
            <a:r>
              <a:rPr lang="hu-HU" sz="2400" dirty="0"/>
              <a:t> 19 </a:t>
            </a:r>
            <a:r>
              <a:rPr lang="hu-HU" sz="2400" dirty="0" err="1"/>
              <a:t>April</a:t>
            </a:r>
            <a:r>
              <a:rPr lang="hu-HU" sz="2400" dirty="0"/>
              <a:t> 1965: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  “</a:t>
            </a:r>
            <a:r>
              <a:rPr lang="hu-HU" sz="2400" i="1" dirty="0">
                <a:solidFill>
                  <a:schemeClr val="accent3"/>
                </a:solidFill>
              </a:rPr>
              <a:t>The </a:t>
            </a:r>
            <a:r>
              <a:rPr lang="hu-HU" sz="2400" i="1" dirty="0" err="1">
                <a:solidFill>
                  <a:schemeClr val="accent3"/>
                </a:solidFill>
              </a:rPr>
              <a:t>complexity</a:t>
            </a:r>
            <a:r>
              <a:rPr lang="hu-HU" sz="2400" i="1" dirty="0">
                <a:solidFill>
                  <a:schemeClr val="accent3"/>
                </a:solidFill>
              </a:rPr>
              <a:t> </a:t>
            </a:r>
            <a:r>
              <a:rPr lang="hu-HU" sz="2400" i="1" dirty="0" err="1"/>
              <a:t>for</a:t>
            </a:r>
            <a:r>
              <a:rPr lang="hu-HU" sz="2400" i="1" dirty="0"/>
              <a:t> minimum </a:t>
            </a:r>
            <a:r>
              <a:rPr lang="hu-HU" sz="2400" i="1" dirty="0" err="1"/>
              <a:t>component</a:t>
            </a:r>
            <a:r>
              <a:rPr lang="hu-HU" sz="2400" i="1" dirty="0"/>
              <a:t> </a:t>
            </a:r>
            <a:r>
              <a:rPr lang="hu-HU" sz="2400" i="1" dirty="0" err="1"/>
              <a:t>costs</a:t>
            </a:r>
            <a:r>
              <a:rPr lang="hu-HU" sz="2400" i="1" dirty="0"/>
              <a:t> has </a:t>
            </a:r>
            <a:r>
              <a:rPr lang="hu-HU" sz="2400" i="1" dirty="0" err="1">
                <a:solidFill>
                  <a:schemeClr val="accent3"/>
                </a:solidFill>
              </a:rPr>
              <a:t>increased</a:t>
            </a:r>
            <a:r>
              <a:rPr lang="hu-HU" sz="2400" i="1" dirty="0">
                <a:solidFill>
                  <a:schemeClr val="accent3"/>
                </a:solidFill>
              </a:rPr>
              <a:t> </a:t>
            </a:r>
            <a:r>
              <a:rPr lang="hu-HU" sz="2400" i="1" dirty="0" err="1">
                <a:solidFill>
                  <a:schemeClr val="accent3"/>
                </a:solidFill>
              </a:rPr>
              <a:t>at</a:t>
            </a:r>
            <a:r>
              <a:rPr lang="hu-HU" sz="2400" i="1" dirty="0">
                <a:solidFill>
                  <a:schemeClr val="accent3"/>
                </a:solidFill>
              </a:rPr>
              <a:t> a </a:t>
            </a:r>
            <a:r>
              <a:rPr lang="hu-HU" sz="2400" i="1" dirty="0" err="1">
                <a:solidFill>
                  <a:schemeClr val="accent3"/>
                </a:solidFill>
              </a:rPr>
              <a:t>rate</a:t>
            </a:r>
            <a:r>
              <a:rPr lang="hu-HU" sz="2400" i="1" dirty="0">
                <a:solidFill>
                  <a:schemeClr val="accent3"/>
                </a:solidFill>
              </a:rPr>
              <a:t> of </a:t>
            </a:r>
            <a:r>
              <a:rPr lang="hu-HU" sz="2400" i="1" dirty="0" err="1">
                <a:solidFill>
                  <a:schemeClr val="accent3"/>
                </a:solidFill>
              </a:rPr>
              <a:t>roughly</a:t>
            </a:r>
            <a:r>
              <a:rPr lang="hu-HU" sz="2400" i="1" dirty="0">
                <a:solidFill>
                  <a:schemeClr val="accent3"/>
                </a:solidFill>
              </a:rPr>
              <a:t> a </a:t>
            </a:r>
            <a:r>
              <a:rPr lang="hu-HU" sz="2400" i="1" dirty="0" err="1">
                <a:solidFill>
                  <a:schemeClr val="accent3"/>
                </a:solidFill>
              </a:rPr>
              <a:t>factor</a:t>
            </a:r>
            <a:r>
              <a:rPr lang="hu-HU" sz="2400" i="1" dirty="0">
                <a:solidFill>
                  <a:schemeClr val="accent3"/>
                </a:solidFill>
              </a:rPr>
              <a:t> of </a:t>
            </a:r>
            <a:r>
              <a:rPr lang="hu-HU" sz="2400" i="1" dirty="0" err="1">
                <a:solidFill>
                  <a:schemeClr val="accent3"/>
                </a:solidFill>
              </a:rPr>
              <a:t>two</a:t>
            </a:r>
            <a:r>
              <a:rPr lang="hu-HU" sz="2400" i="1" dirty="0">
                <a:solidFill>
                  <a:schemeClr val="accent3"/>
                </a:solidFill>
              </a:rPr>
              <a:t> per </a:t>
            </a:r>
            <a:r>
              <a:rPr lang="hu-HU" sz="2400" i="1" dirty="0" err="1">
                <a:solidFill>
                  <a:schemeClr val="accent3"/>
                </a:solidFill>
              </a:rPr>
              <a:t>year</a:t>
            </a:r>
            <a:r>
              <a:rPr lang="hu-HU" sz="2400" i="1" dirty="0">
                <a:solidFill>
                  <a:schemeClr val="accent3"/>
                </a:solidFill>
              </a:rPr>
              <a:t> </a:t>
            </a:r>
            <a:r>
              <a:rPr lang="hu-HU" sz="2400" i="1" dirty="0"/>
              <a:t>... </a:t>
            </a:r>
            <a:r>
              <a:rPr lang="hu-HU" sz="2400" i="1" dirty="0" err="1"/>
              <a:t>Certainly</a:t>
            </a:r>
            <a:r>
              <a:rPr lang="hu-HU" sz="2400" i="1" dirty="0"/>
              <a:t> over </a:t>
            </a:r>
            <a:r>
              <a:rPr lang="hu-HU" sz="2400" i="1" dirty="0" err="1"/>
              <a:t>the</a:t>
            </a:r>
            <a:r>
              <a:rPr lang="hu-HU" sz="2400" i="1" dirty="0"/>
              <a:t> </a:t>
            </a:r>
            <a:r>
              <a:rPr lang="hu-HU" sz="2400" i="1" dirty="0" err="1"/>
              <a:t>short</a:t>
            </a:r>
            <a:r>
              <a:rPr lang="hu-HU" sz="2400" i="1" dirty="0"/>
              <a:t> </a:t>
            </a:r>
            <a:r>
              <a:rPr lang="hu-HU" sz="2400" i="1" dirty="0" err="1"/>
              <a:t>term</a:t>
            </a:r>
            <a:r>
              <a:rPr lang="hu-HU" sz="2400" i="1" dirty="0"/>
              <a:t> </a:t>
            </a:r>
            <a:r>
              <a:rPr lang="hu-HU" sz="2400" i="1" dirty="0" err="1"/>
              <a:t>this</a:t>
            </a:r>
            <a:r>
              <a:rPr lang="hu-HU" sz="2400" i="1" dirty="0"/>
              <a:t> </a:t>
            </a:r>
            <a:r>
              <a:rPr lang="hu-HU" sz="2400" i="1" dirty="0" err="1"/>
              <a:t>rate</a:t>
            </a:r>
            <a:r>
              <a:rPr lang="hu-HU" sz="2400" i="1" dirty="0"/>
              <a:t> </a:t>
            </a:r>
            <a:r>
              <a:rPr lang="hu-HU" sz="2400" i="1" dirty="0" err="1"/>
              <a:t>can</a:t>
            </a:r>
            <a:r>
              <a:rPr lang="hu-HU" sz="2400" i="1" dirty="0"/>
              <a:t> be </a:t>
            </a:r>
            <a:r>
              <a:rPr lang="hu-HU" sz="2400" i="1" dirty="0" err="1"/>
              <a:t>expected</a:t>
            </a:r>
            <a:r>
              <a:rPr lang="hu-HU" sz="2400" i="1" dirty="0"/>
              <a:t> </a:t>
            </a:r>
            <a:r>
              <a:rPr lang="hu-HU" sz="2400" i="1" dirty="0" err="1"/>
              <a:t>to</a:t>
            </a:r>
            <a:r>
              <a:rPr lang="hu-HU" sz="2400" i="1" dirty="0"/>
              <a:t> </a:t>
            </a:r>
            <a:r>
              <a:rPr lang="hu-HU" sz="2400" i="1" dirty="0" err="1"/>
              <a:t>continue</a:t>
            </a:r>
            <a:r>
              <a:rPr lang="hu-HU" sz="2400" i="1" dirty="0"/>
              <a:t>, </a:t>
            </a:r>
            <a:r>
              <a:rPr lang="hu-HU" sz="2400" i="1" dirty="0" err="1"/>
              <a:t>if</a:t>
            </a:r>
            <a:r>
              <a:rPr lang="hu-HU" sz="2400" i="1" dirty="0"/>
              <a:t> </a:t>
            </a:r>
            <a:r>
              <a:rPr lang="hu-HU" sz="2400" i="1" dirty="0" err="1"/>
              <a:t>not</a:t>
            </a:r>
            <a:r>
              <a:rPr lang="hu-HU" sz="2400" i="1" dirty="0"/>
              <a:t> </a:t>
            </a:r>
            <a:r>
              <a:rPr lang="hu-HU" sz="2400" i="1" dirty="0" err="1"/>
              <a:t>to</a:t>
            </a:r>
            <a:r>
              <a:rPr lang="hu-HU" sz="2400" i="1" dirty="0"/>
              <a:t> </a:t>
            </a:r>
            <a:r>
              <a:rPr lang="hu-HU" sz="2400" i="1" dirty="0" err="1"/>
              <a:t>increase</a:t>
            </a:r>
            <a:r>
              <a:rPr lang="hu-HU" sz="2400" i="1" dirty="0"/>
              <a:t>. Over </a:t>
            </a:r>
            <a:r>
              <a:rPr lang="hu-HU" sz="2400" i="1" dirty="0" err="1"/>
              <a:t>the</a:t>
            </a:r>
            <a:r>
              <a:rPr lang="hu-HU" sz="2400" i="1" dirty="0"/>
              <a:t> </a:t>
            </a:r>
            <a:r>
              <a:rPr lang="hu-HU" sz="2400" i="1" dirty="0" err="1"/>
              <a:t>longer</a:t>
            </a:r>
            <a:r>
              <a:rPr lang="hu-HU" sz="2400" i="1" dirty="0"/>
              <a:t> </a:t>
            </a:r>
            <a:r>
              <a:rPr lang="hu-HU" sz="2400" i="1" dirty="0" err="1"/>
              <a:t>term</a:t>
            </a:r>
            <a:r>
              <a:rPr lang="hu-HU" sz="2400" i="1" dirty="0"/>
              <a:t>, </a:t>
            </a:r>
            <a:r>
              <a:rPr lang="hu-HU" sz="2400" i="1" dirty="0" err="1"/>
              <a:t>the</a:t>
            </a:r>
            <a:r>
              <a:rPr lang="hu-HU" sz="2400" i="1" dirty="0"/>
              <a:t> </a:t>
            </a:r>
            <a:r>
              <a:rPr lang="hu-HU" sz="2400" i="1" dirty="0" err="1"/>
              <a:t>rate</a:t>
            </a:r>
            <a:r>
              <a:rPr lang="hu-HU" sz="2400" i="1" dirty="0"/>
              <a:t> of </a:t>
            </a:r>
            <a:r>
              <a:rPr lang="hu-HU" sz="2400" i="1" dirty="0" err="1"/>
              <a:t>increase</a:t>
            </a:r>
            <a:r>
              <a:rPr lang="hu-HU" sz="2400" i="1" dirty="0"/>
              <a:t> is a bit more </a:t>
            </a:r>
            <a:r>
              <a:rPr lang="hu-HU" sz="2400" i="1" dirty="0" err="1"/>
              <a:t>uncertain</a:t>
            </a:r>
            <a:r>
              <a:rPr lang="hu-HU" sz="2400" i="1" dirty="0"/>
              <a:t>, </a:t>
            </a:r>
            <a:r>
              <a:rPr lang="hu-HU" sz="2400" i="1" dirty="0" err="1"/>
              <a:t>although</a:t>
            </a:r>
            <a:r>
              <a:rPr lang="hu-HU" sz="2400" i="1" dirty="0"/>
              <a:t> </a:t>
            </a:r>
            <a:r>
              <a:rPr lang="hu-HU" sz="2400" i="1" dirty="0" err="1"/>
              <a:t>there</a:t>
            </a:r>
            <a:r>
              <a:rPr lang="hu-HU" sz="2400" i="1" dirty="0"/>
              <a:t> is no </a:t>
            </a:r>
            <a:r>
              <a:rPr lang="hu-HU" sz="2400" i="1" dirty="0" err="1"/>
              <a:t>reason</a:t>
            </a:r>
            <a:r>
              <a:rPr lang="hu-HU" sz="2400" i="1" dirty="0"/>
              <a:t> </a:t>
            </a:r>
            <a:r>
              <a:rPr lang="hu-HU" sz="2400" i="1" dirty="0" err="1"/>
              <a:t>to</a:t>
            </a:r>
            <a:r>
              <a:rPr lang="hu-HU" sz="2400" i="1" dirty="0"/>
              <a:t> </a:t>
            </a:r>
            <a:r>
              <a:rPr lang="hu-HU" sz="2400" i="1" dirty="0" err="1"/>
              <a:t>believe</a:t>
            </a:r>
            <a:r>
              <a:rPr lang="hu-HU" sz="2400" i="1" dirty="0"/>
              <a:t> </a:t>
            </a:r>
            <a:r>
              <a:rPr lang="hu-HU" sz="2400" i="1" dirty="0" err="1"/>
              <a:t>it</a:t>
            </a:r>
            <a:r>
              <a:rPr lang="hu-HU" sz="2400" i="1" dirty="0"/>
              <a:t> </a:t>
            </a:r>
            <a:r>
              <a:rPr lang="hu-HU" sz="2400" i="1" dirty="0" err="1"/>
              <a:t>will</a:t>
            </a:r>
            <a:r>
              <a:rPr lang="hu-HU" sz="2400" i="1" dirty="0"/>
              <a:t> </a:t>
            </a:r>
            <a:r>
              <a:rPr lang="hu-HU" sz="2400" i="1" dirty="0" err="1"/>
              <a:t>not</a:t>
            </a:r>
            <a:r>
              <a:rPr lang="hu-HU" sz="2400" i="1" dirty="0"/>
              <a:t> </a:t>
            </a:r>
            <a:r>
              <a:rPr lang="hu-HU" sz="2400" i="1" dirty="0" err="1"/>
              <a:t>remain</a:t>
            </a:r>
            <a:r>
              <a:rPr lang="hu-HU" sz="2400" i="1" dirty="0"/>
              <a:t> </a:t>
            </a:r>
            <a:r>
              <a:rPr lang="hu-HU" sz="2400" i="1" dirty="0" err="1"/>
              <a:t>nearly</a:t>
            </a:r>
            <a:r>
              <a:rPr lang="hu-HU" sz="2400" i="1" dirty="0"/>
              <a:t> </a:t>
            </a:r>
            <a:r>
              <a:rPr lang="hu-HU" sz="2400" i="1" dirty="0" err="1"/>
              <a:t>constant</a:t>
            </a:r>
            <a:r>
              <a:rPr lang="hu-HU" sz="2400" i="1" dirty="0"/>
              <a:t> </a:t>
            </a:r>
            <a:r>
              <a:rPr lang="hu-HU" sz="2400" i="1" dirty="0" err="1"/>
              <a:t>for</a:t>
            </a:r>
            <a:r>
              <a:rPr lang="hu-HU" sz="2400" i="1" dirty="0"/>
              <a:t> </a:t>
            </a:r>
            <a:r>
              <a:rPr lang="hu-HU" sz="2400" i="1" dirty="0" err="1"/>
              <a:t>at</a:t>
            </a:r>
            <a:r>
              <a:rPr lang="hu-HU" sz="2400" i="1" dirty="0"/>
              <a:t> </a:t>
            </a:r>
            <a:r>
              <a:rPr lang="hu-HU" sz="2400" i="1" dirty="0" err="1"/>
              <a:t>least</a:t>
            </a:r>
            <a:r>
              <a:rPr lang="hu-HU" sz="2400" i="1" dirty="0"/>
              <a:t> 10 </a:t>
            </a:r>
            <a:r>
              <a:rPr lang="hu-HU" sz="2400" i="1" dirty="0" err="1"/>
              <a:t>years</a:t>
            </a:r>
            <a:r>
              <a:rPr lang="hu-HU" sz="2400" i="1" dirty="0"/>
              <a:t>. </a:t>
            </a:r>
            <a:r>
              <a:rPr lang="hu-HU" sz="2400" i="1" dirty="0" err="1"/>
              <a:t>That</a:t>
            </a:r>
            <a:r>
              <a:rPr lang="hu-HU" sz="2400" i="1" dirty="0"/>
              <a:t> </a:t>
            </a:r>
            <a:r>
              <a:rPr lang="hu-HU" sz="2400" i="1" dirty="0" err="1"/>
              <a:t>means</a:t>
            </a:r>
            <a:r>
              <a:rPr lang="hu-HU" sz="2400" i="1" dirty="0"/>
              <a:t> </a:t>
            </a:r>
            <a:r>
              <a:rPr lang="hu-HU" sz="2400" i="1" dirty="0" err="1"/>
              <a:t>by</a:t>
            </a:r>
            <a:r>
              <a:rPr lang="hu-HU" sz="2400" i="1" dirty="0"/>
              <a:t> 1975, </a:t>
            </a:r>
            <a:r>
              <a:rPr lang="hu-HU" sz="2400" i="1" dirty="0" err="1"/>
              <a:t>the</a:t>
            </a:r>
            <a:r>
              <a:rPr lang="hu-HU" sz="2400" i="1" dirty="0"/>
              <a:t> </a:t>
            </a:r>
            <a:r>
              <a:rPr lang="hu-HU" sz="2400" i="1" dirty="0" err="1"/>
              <a:t>number</a:t>
            </a:r>
            <a:r>
              <a:rPr lang="hu-HU" sz="2400" i="1" dirty="0"/>
              <a:t> of </a:t>
            </a:r>
            <a:r>
              <a:rPr lang="hu-HU" sz="2400" i="1" dirty="0" err="1"/>
              <a:t>components</a:t>
            </a:r>
            <a:r>
              <a:rPr lang="hu-HU" sz="2400" i="1" dirty="0"/>
              <a:t> per </a:t>
            </a:r>
            <a:r>
              <a:rPr lang="hu-HU" sz="2400" i="1" dirty="0" err="1"/>
              <a:t>integrated</a:t>
            </a:r>
            <a:r>
              <a:rPr lang="hu-HU" sz="2400" i="1" dirty="0"/>
              <a:t> </a:t>
            </a:r>
            <a:r>
              <a:rPr lang="hu-HU" sz="2400" i="1" dirty="0" err="1"/>
              <a:t>circuit</a:t>
            </a:r>
            <a:r>
              <a:rPr lang="hu-HU" sz="2400" i="1" dirty="0"/>
              <a:t> </a:t>
            </a:r>
            <a:r>
              <a:rPr lang="hu-HU" sz="2400" i="1" dirty="0" err="1"/>
              <a:t>for</a:t>
            </a:r>
            <a:r>
              <a:rPr lang="hu-HU" sz="2400" i="1" dirty="0"/>
              <a:t> minimum </a:t>
            </a:r>
            <a:r>
              <a:rPr lang="hu-HU" sz="2400" i="1" dirty="0" err="1"/>
              <a:t>cost</a:t>
            </a:r>
            <a:r>
              <a:rPr lang="hu-HU" sz="2400" i="1" dirty="0"/>
              <a:t> </a:t>
            </a:r>
            <a:r>
              <a:rPr lang="hu-HU" sz="2400" i="1" dirty="0" err="1"/>
              <a:t>will</a:t>
            </a:r>
            <a:r>
              <a:rPr lang="hu-HU" sz="2400" i="1" dirty="0"/>
              <a:t> be 65,000. I </a:t>
            </a:r>
            <a:r>
              <a:rPr lang="hu-HU" sz="2400" i="1" dirty="0" err="1"/>
              <a:t>believe</a:t>
            </a:r>
            <a:r>
              <a:rPr lang="hu-HU" sz="2400" i="1" dirty="0"/>
              <a:t> </a:t>
            </a:r>
            <a:r>
              <a:rPr lang="hu-HU" sz="2400" i="1" dirty="0" err="1"/>
              <a:t>that</a:t>
            </a:r>
            <a:r>
              <a:rPr lang="hu-HU" sz="2400" i="1" dirty="0"/>
              <a:t> </a:t>
            </a:r>
            <a:r>
              <a:rPr lang="hu-HU" sz="2400" i="1" dirty="0" err="1"/>
              <a:t>such</a:t>
            </a:r>
            <a:r>
              <a:rPr lang="hu-HU" sz="2400" i="1" dirty="0"/>
              <a:t> a </a:t>
            </a:r>
            <a:r>
              <a:rPr lang="hu-HU" sz="2400" i="1" dirty="0" err="1"/>
              <a:t>large</a:t>
            </a:r>
            <a:r>
              <a:rPr lang="hu-HU" sz="2400" i="1" dirty="0"/>
              <a:t> </a:t>
            </a:r>
            <a:r>
              <a:rPr lang="hu-HU" sz="2400" i="1" dirty="0" err="1"/>
              <a:t>circuit</a:t>
            </a:r>
            <a:r>
              <a:rPr lang="hu-HU" sz="2400" i="1" dirty="0"/>
              <a:t> </a:t>
            </a:r>
            <a:r>
              <a:rPr lang="hu-HU" sz="2400" i="1" dirty="0" err="1"/>
              <a:t>can</a:t>
            </a:r>
            <a:r>
              <a:rPr lang="hu-HU" sz="2400" i="1" dirty="0"/>
              <a:t> be </a:t>
            </a:r>
            <a:r>
              <a:rPr lang="hu-HU" sz="2400" i="1" dirty="0" err="1"/>
              <a:t>built</a:t>
            </a:r>
            <a:r>
              <a:rPr lang="hu-HU" sz="2400" i="1" dirty="0"/>
              <a:t> </a:t>
            </a:r>
            <a:r>
              <a:rPr lang="hu-HU" sz="2400" i="1" dirty="0" err="1"/>
              <a:t>on</a:t>
            </a:r>
            <a:r>
              <a:rPr lang="hu-HU" sz="2400" i="1" dirty="0"/>
              <a:t> a </a:t>
            </a:r>
            <a:r>
              <a:rPr lang="hu-HU" sz="2400" i="1" dirty="0" err="1"/>
              <a:t>single</a:t>
            </a:r>
            <a:r>
              <a:rPr lang="hu-HU" sz="2400" i="1" dirty="0"/>
              <a:t> </a:t>
            </a:r>
            <a:r>
              <a:rPr lang="hu-HU" sz="2400" i="1" dirty="0" err="1"/>
              <a:t>wafer</a:t>
            </a:r>
            <a:r>
              <a:rPr lang="hu-HU" sz="2400" i="1" dirty="0"/>
              <a:t>.</a:t>
            </a:r>
            <a:r>
              <a:rPr lang="en-US" sz="2400" dirty="0"/>
              <a:t>”</a:t>
            </a: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|x_i|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1"/>
  <p:tag name="PICTUREFILESIZE" val="116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ó">
  <a:themeElements>
    <a:clrScheme name="Metró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ó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5245</TotalTime>
  <Words>2434</Words>
  <Application>Microsoft Office PowerPoint</Application>
  <PresentationFormat>Diavetítés a képernyőre (4:3 oldalarány)</PresentationFormat>
  <Paragraphs>499</Paragraphs>
  <Slides>72</Slides>
  <Notes>4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72</vt:i4>
      </vt:variant>
    </vt:vector>
  </HeadingPairs>
  <TitlesOfParts>
    <vt:vector size="75" baseType="lpstr">
      <vt:lpstr>Metró</vt:lpstr>
      <vt:lpstr>Equation</vt:lpstr>
      <vt:lpstr>Worksheet</vt:lpstr>
      <vt:lpstr>Adatintenzív Genetika</vt:lpstr>
      <vt:lpstr>2. dia</vt:lpstr>
      <vt:lpstr>3. dia</vt:lpstr>
      <vt:lpstr>4. dia</vt:lpstr>
      <vt:lpstr>Example: the structure of the Solar system</vt:lpstr>
      <vt:lpstr>Example: the structure of the Universe</vt:lpstr>
      <vt:lpstr>7. dia</vt:lpstr>
      <vt:lpstr>8. dia</vt:lpstr>
      <vt:lpstr>Moore’s law</vt:lpstr>
      <vt:lpstr>10. dia</vt:lpstr>
      <vt:lpstr>Exponential growth in sciences</vt:lpstr>
      <vt:lpstr>12. dia</vt:lpstr>
      <vt:lpstr>Astronomy: The Sloan Digital Sky Survey</vt:lpstr>
      <vt:lpstr>Data Processing Pipeline</vt:lpstr>
      <vt:lpstr>The questions astronomers ask</vt:lpstr>
      <vt:lpstr>Efficient database indexing  (CS)</vt:lpstr>
      <vt:lpstr>17. dia</vt:lpstr>
      <vt:lpstr>Genomics</vt:lpstr>
      <vt:lpstr>Genomics:Microarrays</vt:lpstr>
      <vt:lpstr>High througput sequencing history: Sanger</vt:lpstr>
      <vt:lpstr>Main technologies</vt:lpstr>
      <vt:lpstr>22. dia</vt:lpstr>
      <vt:lpstr>Genomics Data – Big Data Challenge</vt:lpstr>
      <vt:lpstr>Genomics Data – Big Data Challenge</vt:lpstr>
      <vt:lpstr>25. dia</vt:lpstr>
      <vt:lpstr>Now we have more data than</vt:lpstr>
      <vt:lpstr>Dimension reduction</vt:lpstr>
      <vt:lpstr>Raw data usually come as high dimensional data vectors </vt:lpstr>
      <vt:lpstr>Due to the underlying physical laws, data vectors does not fill the whole space, rather lie on lower dimensional surface/subspace  (this is why we can understand the word!)  </vt:lpstr>
      <vt:lpstr>The spectrum and the magnitude „space”</vt:lpstr>
      <vt:lpstr>„Natural” projection</vt:lpstr>
      <vt:lpstr>32. dia</vt:lpstr>
      <vt:lpstr>„Smart” projection: PCA - SVD</vt:lpstr>
      <vt:lpstr>Spectra:  1 million  3000 dimensional vectors</vt:lpstr>
      <vt:lpstr>35. dia</vt:lpstr>
      <vt:lpstr>Beyond PCA</vt:lpstr>
      <vt:lpstr>Principal component pursuit</vt:lpstr>
      <vt:lpstr>Kulcsmarker azonosítás bioinformatikai analízissel</vt:lpstr>
      <vt:lpstr>Gene microarray: 54675D -&gt; 2D  PCA1 – PCA2</vt:lpstr>
      <vt:lpstr>Marker genes of cancer</vt:lpstr>
      <vt:lpstr>41. dia</vt:lpstr>
      <vt:lpstr>42. dia</vt:lpstr>
      <vt:lpstr>Microarray artefacts</vt:lpstr>
      <vt:lpstr>Cross-hybridization</vt:lpstr>
      <vt:lpstr>PCA2, PCA3</vt:lpstr>
      <vt:lpstr>PCA2, PCA3</vt:lpstr>
      <vt:lpstr>Subspaces – ribosome pathway</vt:lpstr>
      <vt:lpstr>PCA – KEGG pathways (ribosome)</vt:lpstr>
      <vt:lpstr>Next Generation Sequencing adatok kiértékelése</vt:lpstr>
      <vt:lpstr>50. dia</vt:lpstr>
      <vt:lpstr>Samples – unmapped reads</vt:lpstr>
      <vt:lpstr>E.coli IAI1 NEG találatok</vt:lpstr>
      <vt:lpstr>E.coli IAI1 CRC találatok</vt:lpstr>
      <vt:lpstr>E.coli IAI1 NEG találatok (zoom)</vt:lpstr>
      <vt:lpstr>E.coli IAI1 CRC találatok (zoom)</vt:lpstr>
      <vt:lpstr>Virusok – bakteriofágok illesztése</vt:lpstr>
      <vt:lpstr>Virusok – bakteriofágok illesztése</vt:lpstr>
      <vt:lpstr>Régebbi expressziós vizsgálatok</vt:lpstr>
      <vt:lpstr>További baktériumok: mRNA 16s</vt:lpstr>
      <vt:lpstr>Paradicsom </vt:lpstr>
      <vt:lpstr>61. dia</vt:lpstr>
      <vt:lpstr>62. dia</vt:lpstr>
      <vt:lpstr>63. dia</vt:lpstr>
      <vt:lpstr>Verification: Independent samples from public databases</vt:lpstr>
      <vt:lpstr>Fragment size ?</vt:lpstr>
      <vt:lpstr>66. dia</vt:lpstr>
      <vt:lpstr>Log-normal distribution</vt:lpstr>
      <vt:lpstr>New kind of science …</vt:lpstr>
      <vt:lpstr>… new kind of scientists</vt:lpstr>
      <vt:lpstr>Acknowledgements</vt:lpstr>
      <vt:lpstr>Eddig szinte semmit se tudtunk.  Végtelen lehetőségek nyílnak meg …  … a rák gyógyítása, szignifikánsan hosszabb egészséges élet …   Egy kérdés vár csak válaszra:</vt:lpstr>
      <vt:lpstr>72.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Matrix completion – compressive sensing</dc:title>
  <dc:creator>csabai</dc:creator>
  <cp:lastModifiedBy>csabai</cp:lastModifiedBy>
  <cp:revision>447</cp:revision>
  <dcterms:created xsi:type="dcterms:W3CDTF">2010-07-27T14:39:15Z</dcterms:created>
  <dcterms:modified xsi:type="dcterms:W3CDTF">2013-12-04T09:04:56Z</dcterms:modified>
</cp:coreProperties>
</file>